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774" y="9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8665A801-7061-4653-B99E-3A4DB7018C65}"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8665A801-7061-4653-B99E-3A4DB7018C65}"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8665A801-7061-4653-B99E-3A4DB7018C65}"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AF7BF94-A257-41D2-A34C-08C8D033FCD5}"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8665A801-7061-4653-B99E-3A4DB7018C6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AF7BF94-A257-41D2-A34C-08C8D033FCD5}" type="datetimeFigureOut">
              <a:rPr lang="ru-RU" smtClean="0"/>
              <a:pPr/>
              <a:t>03.06.2014</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8665A801-7061-4653-B99E-3A4DB7018C6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AF7BF94-A257-41D2-A34C-08C8D033FCD5}" type="datetimeFigureOut">
              <a:rPr lang="ru-RU" smtClean="0"/>
              <a:pPr/>
              <a:t>03.06.2014</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665A801-7061-4653-B99E-3A4DB7018C65}"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9600" dirty="0" smtClean="0"/>
              <a:t>Огнеметы</a:t>
            </a:r>
            <a:endParaRPr lang="ru-RU" sz="9600" dirty="0"/>
          </a:p>
        </p:txBody>
      </p:sp>
      <p:sp>
        <p:nvSpPr>
          <p:cNvPr id="3" name="Подзаголовок 2"/>
          <p:cNvSpPr>
            <a:spLocks noGrp="1"/>
          </p:cNvSpPr>
          <p:nvPr>
            <p:ph type="subTitle" idx="1"/>
          </p:nvPr>
        </p:nvSpPr>
        <p:spPr/>
        <p:txBody>
          <a:bodyPr/>
          <a:lstStyle/>
          <a:p>
            <a:r>
              <a:rPr lang="ru-RU" dirty="0" smtClean="0"/>
              <a:t>Выполнил</a:t>
            </a:r>
            <a:r>
              <a:rPr lang="en-US" dirty="0" smtClean="0"/>
              <a:t> </a:t>
            </a:r>
            <a:r>
              <a:rPr lang="ru-RU" dirty="0" smtClean="0"/>
              <a:t>ученик</a:t>
            </a:r>
            <a:r>
              <a:rPr lang="en-US" dirty="0" smtClean="0"/>
              <a:t> </a:t>
            </a:r>
            <a:r>
              <a:rPr lang="ru-RU" dirty="0" smtClean="0"/>
              <a:t>11-Б </a:t>
            </a:r>
            <a:r>
              <a:rPr lang="ru-RU" dirty="0" smtClean="0"/>
              <a:t>класса: </a:t>
            </a:r>
            <a:r>
              <a:rPr lang="en-US" dirty="0" smtClean="0"/>
              <a:t> </a:t>
            </a:r>
            <a:r>
              <a:rPr lang="ru-RU" dirty="0" err="1" smtClean="0"/>
              <a:t>Пташний</a:t>
            </a:r>
            <a:r>
              <a:rPr lang="ru-RU" dirty="0" smtClean="0"/>
              <a:t> Евгений</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http://www.dogswar.ru/images/stories/tank/M67-2.jp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85721" y="3000372"/>
            <a:ext cx="5357849" cy="2886119"/>
          </a:xfrm>
          <a:prstGeom prst="rect">
            <a:avLst/>
          </a:prstGeom>
          <a:ln>
            <a:noFill/>
          </a:ln>
          <a:effectLst>
            <a:outerShdw blurRad="292100" dist="139700" dir="2700000" algn="tl" rotWithShape="0">
              <a:srgbClr val="333333">
                <a:alpha val="65000"/>
              </a:srgbClr>
            </a:outerShdw>
          </a:effectLst>
        </p:spPr>
      </p:pic>
      <p:pic>
        <p:nvPicPr>
          <p:cNvPr id="6" name="Рисунок 5" descr="http://www.protank.su/wp-content/uploads/2012/11/ot_26_tank.jpg"/>
          <p:cNvPicPr/>
          <p:nvPr/>
        </p:nvPicPr>
        <p:blipFill>
          <a:blip r:embed="rId3">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500826" y="285728"/>
            <a:ext cx="2500330" cy="1860864"/>
          </a:xfrm>
          <a:prstGeom prst="rect">
            <a:avLst/>
          </a:prstGeom>
          <a:ln>
            <a:noFill/>
          </a:ln>
          <a:effectLst>
            <a:outerShdw blurRad="292100" dist="139700" dir="2700000" algn="tl" rotWithShape="0">
              <a:srgbClr val="333333">
                <a:alpha val="65000"/>
              </a:srgbClr>
            </a:outerShdw>
          </a:effectLst>
        </p:spPr>
      </p:pic>
      <p:pic>
        <p:nvPicPr>
          <p:cNvPr id="7" name="Рисунок 6" descr="http://battlefront.ru/ot130.jpg"/>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857884" y="3214686"/>
            <a:ext cx="3144247" cy="2356485"/>
          </a:xfrm>
          <a:prstGeom prst="rect">
            <a:avLst/>
          </a:prstGeom>
          <a:ln>
            <a:noFill/>
          </a:ln>
          <a:effectLst>
            <a:outerShdw blurRad="292100" dist="139700" dir="2700000" algn="tl" rotWithShape="0">
              <a:srgbClr val="333333">
                <a:alpha val="65000"/>
              </a:srgbClr>
            </a:outerShdw>
          </a:effectLst>
        </p:spPr>
      </p:pic>
      <p:pic>
        <p:nvPicPr>
          <p:cNvPr id="8" name="Рисунок 7" descr="http://upload.wikimedia.org/wikipedia/commons/e/ef/Marine_Corps_flame_thrower.jpg"/>
          <p:cNvPicPr/>
          <p:nvPr/>
        </p:nvPicPr>
        <p:blipFill>
          <a:blip r:embed="rId5">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3571868" y="285728"/>
            <a:ext cx="2830377" cy="1961968"/>
          </a:xfrm>
          <a:prstGeom prst="rect">
            <a:avLst/>
          </a:prstGeom>
          <a:ln>
            <a:noFill/>
          </a:ln>
          <a:effectLst>
            <a:outerShdw blurRad="292100" dist="139700" dir="2700000" algn="tl" rotWithShape="0">
              <a:srgbClr val="333333">
                <a:alpha val="65000"/>
              </a:srgbClr>
            </a:outerShdw>
          </a:effectLst>
        </p:spPr>
      </p:pic>
      <p:pic>
        <p:nvPicPr>
          <p:cNvPr id="9" name="Рисунок 8" descr="http://www.morozov.com.ua/images/p92-2l.jpg"/>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14282" y="214290"/>
            <a:ext cx="3144247" cy="19786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Что такое огнемет?</a:t>
            </a:r>
            <a:r>
              <a:rPr lang="ru-RU" b="1" u="sng" dirty="0" smtClean="0"/>
              <a:t/>
            </a:r>
            <a:br>
              <a:rPr lang="ru-RU" b="1" u="sng" dirty="0" smtClean="0"/>
            </a:br>
            <a:endParaRPr lang="ru-RU" u="sng" dirty="0"/>
          </a:p>
        </p:txBody>
      </p:sp>
      <p:sp>
        <p:nvSpPr>
          <p:cNvPr id="3" name="Содержимое 2"/>
          <p:cNvSpPr>
            <a:spLocks noGrp="1"/>
          </p:cNvSpPr>
          <p:nvPr>
            <p:ph idx="1"/>
          </p:nvPr>
        </p:nvSpPr>
        <p:spPr/>
        <p:txBody>
          <a:bodyPr>
            <a:normAutofit fontScale="92500" lnSpcReduction="10000"/>
          </a:bodyPr>
          <a:lstStyle/>
          <a:p>
            <a:r>
              <a:rPr lang="ru-RU" dirty="0" smtClean="0"/>
              <a:t>Огнемёт — оружие, поражающее цель </a:t>
            </a:r>
            <a:r>
              <a:rPr lang="ru-RU" dirty="0" err="1" smtClean="0"/>
              <a:t>огнесмесью</a:t>
            </a:r>
            <a:r>
              <a:rPr lang="ru-RU" dirty="0" smtClean="0"/>
              <a:t> (горящим веществом, обжигающим или поджигающим цель). Существуют также сельскохозяйственные огнемёты (газовые горелки), применяемые для уничтожения сорняков и вредителей.</a:t>
            </a:r>
          </a:p>
          <a:p>
            <a:r>
              <a:rPr lang="ru-RU" dirty="0" smtClean="0"/>
              <a:t>Прообразом огнемёта можно считать знаменитый «</a:t>
            </a:r>
            <a:r>
              <a:rPr lang="ru-RU" u="sng" dirty="0" smtClean="0"/>
              <a:t>греческий огонь» — древнее оружие, при помощи которого византийцы, в</a:t>
            </a:r>
            <a:r>
              <a:rPr lang="ru-RU" dirty="0" smtClean="0"/>
              <a:t> частности, поджигали суда противника в морских сражениях.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a:t>
            </a:r>
            <a:endParaRPr lang="ru-RU" dirty="0"/>
          </a:p>
        </p:txBody>
      </p:sp>
      <p:sp>
        <p:nvSpPr>
          <p:cNvPr id="3" name="Содержимое 2"/>
          <p:cNvSpPr>
            <a:spLocks noGrp="1"/>
          </p:cNvSpPr>
          <p:nvPr>
            <p:ph idx="1"/>
          </p:nvPr>
        </p:nvSpPr>
        <p:spPr/>
        <p:txBody>
          <a:bodyPr/>
          <a:lstStyle/>
          <a:p>
            <a:r>
              <a:rPr lang="ru-RU" dirty="0" smtClean="0"/>
              <a:t>По принципу действия огнемёты подразделяются на :</a:t>
            </a:r>
          </a:p>
          <a:p>
            <a:r>
              <a:rPr lang="ru-RU" dirty="0" smtClean="0"/>
              <a:t>струйные (отдельной разновидностью которых являются фугасные),</a:t>
            </a:r>
          </a:p>
          <a:p>
            <a:r>
              <a:rPr lang="ru-RU" dirty="0" smtClean="0"/>
              <a:t> капсульно-струйные,</a:t>
            </a:r>
          </a:p>
          <a:p>
            <a:r>
              <a:rPr lang="ru-RU" dirty="0" smtClean="0"/>
              <a:t> капсульные. </a:t>
            </a:r>
          </a:p>
          <a:p>
            <a:r>
              <a:rPr lang="ru-RU" dirty="0" smtClean="0"/>
              <a:t>Струйные огнемёты подразделяются на ранцевые и тяжёлые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Струйные огнеметы</a:t>
            </a:r>
            <a:endParaRPr lang="ru-RU" b="1" dirty="0"/>
          </a:p>
        </p:txBody>
      </p:sp>
      <p:sp>
        <p:nvSpPr>
          <p:cNvPr id="3" name="Содержимое 2"/>
          <p:cNvSpPr>
            <a:spLocks noGrp="1"/>
          </p:cNvSpPr>
          <p:nvPr>
            <p:ph idx="1"/>
          </p:nvPr>
        </p:nvSpPr>
        <p:spPr>
          <a:xfrm>
            <a:off x="642910" y="2857496"/>
            <a:ext cx="7772400" cy="3569502"/>
          </a:xfrm>
        </p:spPr>
        <p:txBody>
          <a:bodyPr>
            <a:normAutofit fontScale="70000" lnSpcReduction="20000"/>
          </a:bodyPr>
          <a:lstStyle/>
          <a:p>
            <a:pPr>
              <a:buNone/>
            </a:pPr>
            <a:r>
              <a:rPr lang="ru-RU" dirty="0" smtClean="0"/>
              <a:t>	К началу Второй мировой войны огнемёты состояли на вооружении большинства развитых стран. В химических войсках РККА ранцевыми огнемётами вооружались инженерно-штурмовые части РВГК. Танковыми огнемётами оснащались машины на базе Т-26, Т-34, КВ (в СССР они назывались «химическими танками»).</a:t>
            </a:r>
          </a:p>
          <a:p>
            <a:pPr>
              <a:buNone/>
            </a:pPr>
            <a:r>
              <a:rPr lang="ru-RU" dirty="0" smtClean="0"/>
              <a:t>	Ранцевые огнемёты имели весьма посредственную дальность стрельбы: </a:t>
            </a:r>
            <a:r>
              <a:rPr lang="ru-RU" dirty="0" err="1" smtClean="0"/>
              <a:t>огнесмесь</a:t>
            </a:r>
            <a:r>
              <a:rPr lang="ru-RU" dirty="0" smtClean="0"/>
              <a:t> выбрасывалась из них под воздействием сжатого воздуха. Однако к началу Второй мировой войны были разработаны мощные фугасные огнемёты, в которых требуемое давление создавалось путём взрыва пороховой шашки. </a:t>
            </a:r>
            <a:endParaRPr lang="ru-RU" dirty="0"/>
          </a:p>
        </p:txBody>
      </p:sp>
      <p:pic>
        <p:nvPicPr>
          <p:cNvPr id="4" name="Рисунок 3" descr="http://f8.ifotki.info/org/b163f2b69095b67543287e98061450095c706484067129.jp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072198" y="714356"/>
            <a:ext cx="2571478" cy="18421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1071538" y="1357298"/>
            <a:ext cx="4572032" cy="1708160"/>
          </a:xfrm>
          <a:prstGeom prst="rect">
            <a:avLst/>
          </a:prstGeom>
          <a:noFill/>
        </p:spPr>
        <p:txBody>
          <a:bodyPr wrap="square" rtlCol="0">
            <a:spAutoFit/>
          </a:bodyPr>
          <a:lstStyle/>
          <a:p>
            <a:r>
              <a:rPr lang="ru-RU" sz="2100" dirty="0" smtClean="0"/>
              <a:t>Огнемёты современного типа появились в начале XX века. Первый ранцевый огнемёт создал немецкий учёный Рихард </a:t>
            </a:r>
            <a:r>
              <a:rPr lang="ru-RU" sz="2100" dirty="0" err="1" smtClean="0"/>
              <a:t>Фидлер</a:t>
            </a:r>
            <a:r>
              <a:rPr lang="ru-RU" sz="2100" dirty="0" smtClean="0"/>
              <a:t> в 1901 году.</a:t>
            </a:r>
          </a:p>
          <a:p>
            <a:pPr>
              <a:buFont typeface="Arial" pitchFamily="34" charset="0"/>
              <a:buChar char="•"/>
            </a:pPr>
            <a:endParaRPr lang="ru-RU" sz="2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4729170" cy="914400"/>
          </a:xfrm>
        </p:spPr>
        <p:txBody>
          <a:bodyPr/>
          <a:lstStyle/>
          <a:p>
            <a:r>
              <a:rPr lang="ru-RU" b="1" dirty="0" smtClean="0"/>
              <a:t>Фугасные огнеметы</a:t>
            </a:r>
            <a:br>
              <a:rPr lang="ru-RU" b="1" dirty="0" smtClean="0"/>
            </a:br>
            <a:endParaRPr lang="ru-RU" dirty="0"/>
          </a:p>
        </p:txBody>
      </p:sp>
      <p:pic>
        <p:nvPicPr>
          <p:cNvPr id="4" name="Рисунок 3" descr="http://upload.wikimedia.org/wikipedia/commons/8/8f/German_static_flamethrower_mine.jpg"/>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143636" y="214290"/>
            <a:ext cx="2857520" cy="3714776"/>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571472" y="1357298"/>
            <a:ext cx="5357850" cy="2585323"/>
          </a:xfrm>
          <a:prstGeom prst="rect">
            <a:avLst/>
          </a:prstGeom>
          <a:noFill/>
        </p:spPr>
        <p:txBody>
          <a:bodyPr wrap="square" rtlCol="0">
            <a:spAutoFit/>
          </a:bodyPr>
          <a:lstStyle/>
          <a:p>
            <a:r>
              <a:rPr lang="ru-RU" b="1" dirty="0"/>
              <a:t>Фугасный (пороховой) огнемёт</a:t>
            </a:r>
            <a:r>
              <a:rPr lang="ru-RU" dirty="0"/>
              <a:t> — разновидность струйного огнемёта, принцип действия которой основан на метании зажигательной смеси не за счёт давления сжатого воздуха, подаваемого из баллона </a:t>
            </a:r>
            <a:r>
              <a:rPr lang="ru-RU" dirty="0" smtClean="0"/>
              <a:t>образующихся </a:t>
            </a:r>
            <a:r>
              <a:rPr lang="ru-RU" dirty="0"/>
              <a:t>при подрыве специального метательного заряда; в свою очередь, фугасные огнемёты подразделяются на поршневые и </a:t>
            </a:r>
            <a:r>
              <a:rPr lang="ru-RU" dirty="0" err="1"/>
              <a:t>безпоршневые</a:t>
            </a:r>
            <a:r>
              <a:rPr lang="ru-RU" dirty="0"/>
              <a:t>. </a:t>
            </a:r>
          </a:p>
          <a:p>
            <a:endParaRPr lang="ru-RU" dirty="0"/>
          </a:p>
        </p:txBody>
      </p:sp>
      <p:sp>
        <p:nvSpPr>
          <p:cNvPr id="6" name="TextBox 5"/>
          <p:cNvSpPr txBox="1"/>
          <p:nvPr/>
        </p:nvSpPr>
        <p:spPr>
          <a:xfrm>
            <a:off x="571473" y="4071942"/>
            <a:ext cx="8215369" cy="2031325"/>
          </a:xfrm>
          <a:prstGeom prst="rect">
            <a:avLst/>
          </a:prstGeom>
          <a:noFill/>
        </p:spPr>
        <p:txBody>
          <a:bodyPr wrap="square" rtlCol="0">
            <a:spAutoFit/>
          </a:bodyPr>
          <a:lstStyle/>
          <a:p>
            <a:r>
              <a:rPr lang="ru-RU" dirty="0"/>
              <a:t>По сравнению со струйным огнемётом с традиционным принципом действия фугасный огнемёт характеризуется более высоким давлением в резервуаре и, как следствие, более высокой начальной скоростью выталкиваемой </a:t>
            </a:r>
            <a:r>
              <a:rPr lang="ru-RU" dirty="0" err="1"/>
              <a:t>огнесмеси</a:t>
            </a:r>
            <a:r>
              <a:rPr lang="ru-RU" dirty="0"/>
              <a:t> и значительно большей эффективной дальностью действия; это стало причиной того, что принцип использования пороховых газов стал преобладающим в конструкции струйных огнемётов.</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71480"/>
            <a:ext cx="5372112" cy="914400"/>
          </a:xfrm>
        </p:spPr>
        <p:txBody>
          <a:bodyPr/>
          <a:lstStyle/>
          <a:p>
            <a:r>
              <a:rPr lang="uk-UA" b="1" dirty="0" err="1" smtClean="0"/>
              <a:t>Реактивные</a:t>
            </a:r>
            <a:r>
              <a:rPr lang="uk-UA" b="1" dirty="0" smtClean="0"/>
              <a:t> </a:t>
            </a:r>
            <a:r>
              <a:rPr lang="uk-UA" b="1" dirty="0" err="1" smtClean="0"/>
              <a:t>огнемёты</a:t>
            </a:r>
            <a:r>
              <a:rPr lang="ru-RU" b="1" dirty="0" smtClean="0"/>
              <a:t/>
            </a:r>
            <a:br>
              <a:rPr lang="ru-RU" b="1" dirty="0" smtClean="0"/>
            </a:br>
            <a:endParaRPr lang="ru-RU" dirty="0"/>
          </a:p>
        </p:txBody>
      </p:sp>
      <p:pic>
        <p:nvPicPr>
          <p:cNvPr id="4" name="Рисунок 3" descr="http://www.soldierweapons.ru/Foto_5/RPO/1.jpg"/>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572132" y="357166"/>
            <a:ext cx="3254829" cy="1981200"/>
          </a:xfrm>
          <a:prstGeom prst="rect">
            <a:avLst/>
          </a:prstGeom>
          <a:noFill/>
          <a:ln>
            <a:noFill/>
          </a:ln>
        </p:spPr>
      </p:pic>
      <p:sp>
        <p:nvSpPr>
          <p:cNvPr id="5" name="TextBox 4"/>
          <p:cNvSpPr txBox="1"/>
          <p:nvPr/>
        </p:nvSpPr>
        <p:spPr>
          <a:xfrm>
            <a:off x="571472" y="2071678"/>
            <a:ext cx="8286808" cy="4524315"/>
          </a:xfrm>
          <a:prstGeom prst="rect">
            <a:avLst/>
          </a:prstGeom>
          <a:noFill/>
        </p:spPr>
        <p:txBody>
          <a:bodyPr wrap="square" rtlCol="0">
            <a:spAutoFit/>
          </a:bodyPr>
          <a:lstStyle/>
          <a:p>
            <a:r>
              <a:rPr lang="ru-RU" dirty="0"/>
              <a:t>Проблемой «классического» огнемёта </a:t>
            </a:r>
            <a:r>
              <a:rPr lang="ru-RU" dirty="0" smtClean="0"/>
              <a:t>является</a:t>
            </a:r>
          </a:p>
          <a:p>
            <a:r>
              <a:rPr lang="ru-RU" dirty="0" smtClean="0"/>
              <a:t>незначительная </a:t>
            </a:r>
            <a:r>
              <a:rPr lang="ru-RU" dirty="0"/>
              <a:t>дальность </a:t>
            </a:r>
            <a:r>
              <a:rPr lang="ru-RU" dirty="0" smtClean="0"/>
              <a:t> эффективной </a:t>
            </a:r>
            <a:r>
              <a:rPr lang="ru-RU" dirty="0"/>
              <a:t>стрельбы: 50-200 метров. Причины следующие: во-первых, горючая смесь воспламеняется в момент её выброса наружу. В полёте она горит и рассеивается. Таким образом, далеко не вся жидкость достигает цели. Во-вторых, из-за технических и физических ограничений невозможно бесконечно увеличивать рабочее давление.</a:t>
            </a:r>
          </a:p>
          <a:p>
            <a:r>
              <a:rPr lang="ru-RU" dirty="0"/>
              <a:t>Решение было найдено в виде реактивного огнемёта. При такой схеме </a:t>
            </a:r>
            <a:r>
              <a:rPr lang="ru-RU" dirty="0" err="1"/>
              <a:t>огнесмесь</a:t>
            </a:r>
            <a:r>
              <a:rPr lang="ru-RU" dirty="0"/>
              <a:t> покидает пусковую установку в специальном снаряде. Жидкость воспламеняется, когда снаряд проходит рядом с целью (как правило, над ней). Примеры реактивных огнемётов — советские РПО «Рысь» и РПО-А «Шмель», а также российские МРО-А и «Варна-С». На вооружении российской армии стоит уникальный тяжёлый реактивный огнемёт ТОС-1 «Буратино» на гусеничном ходу.</a:t>
            </a:r>
          </a:p>
          <a:p>
            <a:r>
              <a:rPr lang="ru-RU" dirty="0"/>
              <a:t>В современных РПО в качестве </a:t>
            </a:r>
            <a:r>
              <a:rPr lang="ru-RU" dirty="0" err="1"/>
              <a:t>огнесмеси</a:t>
            </a:r>
            <a:r>
              <a:rPr lang="ru-RU" dirty="0"/>
              <a:t> применяются как зажигательные, так и термобарические составы.</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42852"/>
            <a:ext cx="5000660" cy="1283612"/>
          </a:xfrm>
        </p:spPr>
        <p:txBody>
          <a:bodyPr/>
          <a:lstStyle/>
          <a:p>
            <a:r>
              <a:rPr lang="uk-UA" sz="3600" b="1" dirty="0" err="1" smtClean="0"/>
              <a:t>Реактивный</a:t>
            </a:r>
            <a:r>
              <a:rPr lang="uk-UA" sz="3600" b="1" dirty="0" smtClean="0"/>
              <a:t> </a:t>
            </a:r>
            <a:r>
              <a:rPr lang="uk-UA" sz="3600" b="1" dirty="0" err="1" smtClean="0"/>
              <a:t>пехотный</a:t>
            </a:r>
            <a:r>
              <a:rPr lang="uk-UA" sz="3600" b="1" dirty="0" smtClean="0"/>
              <a:t> огнемет  «</a:t>
            </a:r>
            <a:r>
              <a:rPr lang="uk-UA" sz="3600" b="1" dirty="0" err="1" smtClean="0"/>
              <a:t>Рысь</a:t>
            </a:r>
            <a:r>
              <a:rPr lang="uk-UA" sz="3600" b="1" dirty="0" smtClean="0"/>
              <a:t>»</a:t>
            </a:r>
            <a:endParaRPr lang="ru-RU" sz="3600" b="1" dirty="0"/>
          </a:p>
        </p:txBody>
      </p:sp>
      <p:pic>
        <p:nvPicPr>
          <p:cNvPr id="7" name="Рисунок 6" descr="http://zonwar.ru/images/orujshie_poddershki/ognemet/rjhs_foto.jp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000760" y="142852"/>
            <a:ext cx="2992301" cy="2180408"/>
          </a:xfrm>
          <a:prstGeom prst="rect">
            <a:avLst/>
          </a:prstGeom>
          <a:noFill/>
          <a:ln>
            <a:noFill/>
          </a:ln>
        </p:spPr>
      </p:pic>
      <p:sp>
        <p:nvSpPr>
          <p:cNvPr id="8" name="TextBox 7"/>
          <p:cNvSpPr txBox="1"/>
          <p:nvPr/>
        </p:nvSpPr>
        <p:spPr>
          <a:xfrm>
            <a:off x="428596" y="1785926"/>
            <a:ext cx="8286808" cy="3970318"/>
          </a:xfrm>
          <a:prstGeom prst="rect">
            <a:avLst/>
          </a:prstGeom>
          <a:noFill/>
        </p:spPr>
        <p:txBody>
          <a:bodyPr wrap="square" rtlCol="0">
            <a:spAutoFit/>
          </a:bodyPr>
          <a:lstStyle/>
          <a:p>
            <a:r>
              <a:rPr lang="uk-UA" dirty="0"/>
              <a:t>  РПО «</a:t>
            </a:r>
            <a:r>
              <a:rPr lang="uk-UA" dirty="0" err="1"/>
              <a:t>Рысь</a:t>
            </a:r>
            <a:r>
              <a:rPr lang="uk-UA" dirty="0"/>
              <a:t>» (</a:t>
            </a:r>
            <a:r>
              <a:rPr lang="uk-UA" dirty="0" err="1"/>
              <a:t>Реактивный</a:t>
            </a:r>
            <a:r>
              <a:rPr lang="uk-UA" dirty="0"/>
              <a:t> </a:t>
            </a:r>
            <a:r>
              <a:rPr lang="uk-UA" dirty="0" err="1"/>
              <a:t>Пехотный</a:t>
            </a:r>
            <a:r>
              <a:rPr lang="uk-UA" dirty="0"/>
              <a:t> Огнемет «</a:t>
            </a:r>
            <a:r>
              <a:rPr lang="uk-UA" dirty="0" err="1"/>
              <a:t>Рысь</a:t>
            </a:r>
            <a:r>
              <a:rPr lang="uk-UA" dirty="0"/>
              <a:t>») </a:t>
            </a:r>
            <a:endParaRPr lang="uk-UA" dirty="0" smtClean="0"/>
          </a:p>
          <a:p>
            <a:r>
              <a:rPr lang="uk-UA" dirty="0" err="1" smtClean="0"/>
              <a:t>предназначен</a:t>
            </a:r>
            <a:r>
              <a:rPr lang="uk-UA" dirty="0" smtClean="0"/>
              <a:t> </a:t>
            </a:r>
            <a:r>
              <a:rPr lang="uk-UA" dirty="0"/>
              <a:t>для </a:t>
            </a:r>
            <a:r>
              <a:rPr lang="uk-UA" dirty="0" err="1"/>
              <a:t>поражения</a:t>
            </a:r>
            <a:r>
              <a:rPr lang="uk-UA" dirty="0"/>
              <a:t> </a:t>
            </a:r>
            <a:r>
              <a:rPr lang="uk-UA" dirty="0" err="1"/>
              <a:t>укрытых</a:t>
            </a:r>
            <a:r>
              <a:rPr lang="uk-UA" dirty="0"/>
              <a:t> </a:t>
            </a:r>
            <a:r>
              <a:rPr lang="uk-UA" dirty="0" err="1"/>
              <a:t>огневых</a:t>
            </a:r>
            <a:r>
              <a:rPr lang="uk-UA" dirty="0"/>
              <a:t> </a:t>
            </a:r>
            <a:r>
              <a:rPr lang="uk-UA" dirty="0" err="1" smtClean="0"/>
              <a:t>точек</a:t>
            </a:r>
            <a:endParaRPr lang="uk-UA" dirty="0" smtClean="0"/>
          </a:p>
          <a:p>
            <a:r>
              <a:rPr lang="uk-UA" dirty="0" smtClean="0"/>
              <a:t> </a:t>
            </a:r>
            <a:r>
              <a:rPr lang="uk-UA" dirty="0"/>
              <a:t>противника, </a:t>
            </a:r>
            <a:r>
              <a:rPr lang="uk-UA" dirty="0" err="1"/>
              <a:t>его</a:t>
            </a:r>
            <a:r>
              <a:rPr lang="uk-UA" dirty="0"/>
              <a:t> </a:t>
            </a:r>
            <a:r>
              <a:rPr lang="uk-UA" dirty="0" err="1"/>
              <a:t>легкобронированной</a:t>
            </a:r>
            <a:r>
              <a:rPr lang="uk-UA" dirty="0"/>
              <a:t> и </a:t>
            </a:r>
            <a:r>
              <a:rPr lang="uk-UA" dirty="0" err="1"/>
              <a:t>автомобильной</a:t>
            </a:r>
            <a:r>
              <a:rPr lang="uk-UA" dirty="0"/>
              <a:t> </a:t>
            </a:r>
            <a:r>
              <a:rPr lang="uk-UA" dirty="0" err="1"/>
              <a:t>техники</a:t>
            </a:r>
            <a:r>
              <a:rPr lang="uk-UA" dirty="0"/>
              <a:t>, а </a:t>
            </a:r>
            <a:r>
              <a:rPr lang="uk-UA" dirty="0" err="1"/>
              <a:t>также</a:t>
            </a:r>
            <a:r>
              <a:rPr lang="uk-UA" dirty="0"/>
              <a:t> </a:t>
            </a:r>
            <a:r>
              <a:rPr lang="uk-UA" dirty="0" err="1"/>
              <a:t>уничтожения</a:t>
            </a:r>
            <a:r>
              <a:rPr lang="uk-UA" dirty="0"/>
              <a:t> </a:t>
            </a:r>
            <a:r>
              <a:rPr lang="uk-UA" dirty="0" err="1"/>
              <a:t>живой</a:t>
            </a:r>
            <a:r>
              <a:rPr lang="uk-UA" dirty="0"/>
              <a:t> </a:t>
            </a:r>
            <a:r>
              <a:rPr lang="uk-UA" dirty="0" err="1"/>
              <a:t>силы</a:t>
            </a:r>
            <a:r>
              <a:rPr lang="uk-UA" dirty="0"/>
              <a:t> противника, </a:t>
            </a:r>
            <a:r>
              <a:rPr lang="uk-UA" dirty="0" err="1"/>
              <a:t>создания</a:t>
            </a:r>
            <a:r>
              <a:rPr lang="uk-UA" dirty="0"/>
              <a:t> </a:t>
            </a:r>
            <a:r>
              <a:rPr lang="uk-UA" dirty="0" err="1"/>
              <a:t>очагов</a:t>
            </a:r>
            <a:r>
              <a:rPr lang="uk-UA" dirty="0"/>
              <a:t> </a:t>
            </a:r>
            <a:r>
              <a:rPr lang="uk-UA" dirty="0" err="1"/>
              <a:t>пожаров</a:t>
            </a:r>
            <a:r>
              <a:rPr lang="uk-UA" dirty="0"/>
              <a:t>. </a:t>
            </a:r>
            <a:br>
              <a:rPr lang="uk-UA" dirty="0"/>
            </a:br>
            <a:r>
              <a:rPr lang="uk-UA" dirty="0"/>
              <a:t>     </a:t>
            </a:r>
            <a:r>
              <a:rPr lang="uk-UA" dirty="0" err="1"/>
              <a:t>Разработан</a:t>
            </a:r>
            <a:r>
              <a:rPr lang="uk-UA" dirty="0"/>
              <a:t> в 1972–74 </a:t>
            </a:r>
            <a:r>
              <a:rPr lang="uk-UA" dirty="0" err="1"/>
              <a:t>годах</a:t>
            </a:r>
            <a:r>
              <a:rPr lang="uk-UA" dirty="0"/>
              <a:t> в </a:t>
            </a:r>
            <a:r>
              <a:rPr lang="uk-UA" dirty="0" err="1"/>
              <a:t>Конструкторском</a:t>
            </a:r>
            <a:r>
              <a:rPr lang="uk-UA" dirty="0"/>
              <a:t> бюро </a:t>
            </a:r>
            <a:r>
              <a:rPr lang="uk-UA" dirty="0" err="1"/>
              <a:t>Приборостроения</a:t>
            </a:r>
            <a:r>
              <a:rPr lang="uk-UA" dirty="0"/>
              <a:t> </a:t>
            </a:r>
            <a:r>
              <a:rPr lang="uk-UA" dirty="0" err="1"/>
              <a:t>города</a:t>
            </a:r>
            <a:r>
              <a:rPr lang="uk-UA" dirty="0"/>
              <a:t> </a:t>
            </a:r>
            <a:r>
              <a:rPr lang="uk-UA" dirty="0" err="1"/>
              <a:t>Тулы</a:t>
            </a:r>
            <a:r>
              <a:rPr lang="uk-UA" dirty="0"/>
              <a:t> (КБП) и в 1975 </a:t>
            </a:r>
            <a:r>
              <a:rPr lang="uk-UA" dirty="0" err="1"/>
              <a:t>году</a:t>
            </a:r>
            <a:r>
              <a:rPr lang="uk-UA" dirty="0"/>
              <a:t> </a:t>
            </a:r>
            <a:r>
              <a:rPr lang="uk-UA" dirty="0" err="1"/>
              <a:t>был</a:t>
            </a:r>
            <a:r>
              <a:rPr lang="uk-UA" dirty="0"/>
              <a:t> </a:t>
            </a:r>
            <a:r>
              <a:rPr lang="uk-UA" dirty="0" err="1"/>
              <a:t>принят</a:t>
            </a:r>
            <a:r>
              <a:rPr lang="uk-UA" dirty="0"/>
              <a:t> на </a:t>
            </a:r>
            <a:r>
              <a:rPr lang="uk-UA" dirty="0" err="1"/>
              <a:t>вооружение</a:t>
            </a:r>
            <a:r>
              <a:rPr lang="uk-UA" dirty="0"/>
              <a:t> </a:t>
            </a:r>
            <a:r>
              <a:rPr lang="uk-UA" dirty="0" err="1"/>
              <a:t>Советской</a:t>
            </a:r>
            <a:r>
              <a:rPr lang="uk-UA" dirty="0"/>
              <a:t> </a:t>
            </a:r>
            <a:r>
              <a:rPr lang="uk-UA" dirty="0" err="1"/>
              <a:t>армии</a:t>
            </a:r>
            <a:r>
              <a:rPr lang="uk-UA" dirty="0"/>
              <a:t>. </a:t>
            </a:r>
            <a:br>
              <a:rPr lang="uk-UA" dirty="0"/>
            </a:br>
            <a:r>
              <a:rPr lang="ru-RU" dirty="0"/>
              <a:t>     Пуск капсулы производится от электрического импульса, образующегося при срабатывании электрического механизма, расположенного в пистолетной рукоятке. При выстреле пламя от запала передается по огнепроводной трубке и воспламеняет реактивный двигатель, заряд которого полностью сгорает, а корпус отделялся от капсулы, во время движения выстрела по стволу. На траектории полет капсулы стабилизируется хвостовым оперением, которое предает вращение относительно продольной оси капсулы. </a:t>
            </a:r>
            <a:r>
              <a:rPr lang="ru-RU" dirty="0" smtClean="0"/>
              <a:t>В </a:t>
            </a:r>
            <a:r>
              <a:rPr lang="ru-RU" dirty="0"/>
              <a:t>конце </a:t>
            </a:r>
            <a:r>
              <a:rPr lang="ru-RU" dirty="0" smtClean="0"/>
              <a:t>80х </a:t>
            </a:r>
            <a:r>
              <a:rPr lang="ru-RU" dirty="0"/>
              <a:t>годов РПО «Рысь» был заменен в войсках на более совершенный РПО-А «Шмель».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9001188" cy="1571636"/>
          </a:xfrm>
        </p:spPr>
        <p:txBody>
          <a:bodyPr/>
          <a:lstStyle/>
          <a:p>
            <a:r>
              <a:rPr lang="ru-RU" sz="3600" b="1" dirty="0" smtClean="0"/>
              <a:t>Реактивный пехотный огнемет «Шмель»</a:t>
            </a:r>
            <a:r>
              <a:rPr lang="ru-RU" b="1" dirty="0" smtClean="0"/>
              <a:t/>
            </a:r>
            <a:br>
              <a:rPr lang="ru-RU" b="1" dirty="0" smtClean="0"/>
            </a:br>
            <a:endParaRPr lang="ru-RU" dirty="0"/>
          </a:p>
        </p:txBody>
      </p:sp>
      <p:pic>
        <p:nvPicPr>
          <p:cNvPr id="4" name="Рисунок 3" descr="http://zonwar.ru/images/orujshie_poddershki/ognemet/rpo_shmel_foto.jp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286380" y="785794"/>
            <a:ext cx="3539853" cy="2222681"/>
          </a:xfrm>
          <a:prstGeom prst="rect">
            <a:avLst/>
          </a:prstGeom>
          <a:noFill/>
          <a:ln>
            <a:noFill/>
          </a:ln>
        </p:spPr>
      </p:pic>
      <p:sp>
        <p:nvSpPr>
          <p:cNvPr id="5" name="TextBox 4"/>
          <p:cNvSpPr txBox="1"/>
          <p:nvPr/>
        </p:nvSpPr>
        <p:spPr>
          <a:xfrm>
            <a:off x="428596" y="1571612"/>
            <a:ext cx="8286808" cy="4801314"/>
          </a:xfrm>
          <a:prstGeom prst="rect">
            <a:avLst/>
          </a:prstGeom>
          <a:noFill/>
        </p:spPr>
        <p:txBody>
          <a:bodyPr wrap="square" rtlCol="0">
            <a:spAutoFit/>
          </a:bodyPr>
          <a:lstStyle/>
          <a:p>
            <a:r>
              <a:rPr lang="ru-RU" dirty="0"/>
              <a:t> Реактивный пехотный огнемет «Шмель</a:t>
            </a:r>
            <a:r>
              <a:rPr lang="ru-RU" dirty="0" smtClean="0"/>
              <a:t>»</a:t>
            </a:r>
          </a:p>
          <a:p>
            <a:r>
              <a:rPr lang="ru-RU" dirty="0" smtClean="0"/>
              <a:t> </a:t>
            </a:r>
            <a:r>
              <a:rPr lang="ru-RU" dirty="0"/>
              <a:t>является </a:t>
            </a:r>
            <a:r>
              <a:rPr lang="ru-RU" dirty="0" err="1"/>
              <a:t>безотдачным</a:t>
            </a:r>
            <a:r>
              <a:rPr lang="ru-RU" dirty="0"/>
              <a:t> оружием одноразового </a:t>
            </a:r>
            <a:endParaRPr lang="ru-RU" dirty="0" smtClean="0"/>
          </a:p>
          <a:p>
            <a:r>
              <a:rPr lang="ru-RU" dirty="0" smtClean="0"/>
              <a:t>применения </a:t>
            </a:r>
            <a:r>
              <a:rPr lang="ru-RU" dirty="0"/>
              <a:t>и имеет три типа выстрелов: </a:t>
            </a:r>
            <a:endParaRPr lang="ru-RU" dirty="0" smtClean="0"/>
          </a:p>
          <a:p>
            <a:pPr marL="342900" indent="-342900">
              <a:buFont typeface="+mj-lt"/>
              <a:buAutoNum type="arabicPeriod"/>
            </a:pPr>
            <a:r>
              <a:rPr lang="ru-RU" dirty="0" smtClean="0"/>
              <a:t>РПО-А </a:t>
            </a:r>
            <a:r>
              <a:rPr lang="ru-RU" dirty="0"/>
              <a:t>с </a:t>
            </a:r>
            <a:r>
              <a:rPr lang="ru-RU" dirty="0" smtClean="0"/>
              <a:t>термобарическим </a:t>
            </a:r>
          </a:p>
          <a:p>
            <a:pPr marL="342900" indent="-342900">
              <a:buFont typeface="+mj-lt"/>
              <a:buAutoNum type="arabicPeriod"/>
            </a:pPr>
            <a:r>
              <a:rPr lang="ru-RU" dirty="0" smtClean="0"/>
              <a:t>РПО-З </a:t>
            </a:r>
            <a:r>
              <a:rPr lang="ru-RU" dirty="0"/>
              <a:t>с </a:t>
            </a:r>
            <a:r>
              <a:rPr lang="ru-RU" dirty="0" smtClean="0"/>
              <a:t>зажигательным </a:t>
            </a:r>
          </a:p>
          <a:p>
            <a:pPr marL="342900" indent="-342900">
              <a:buFont typeface="+mj-lt"/>
              <a:buAutoNum type="arabicPeriod"/>
            </a:pPr>
            <a:r>
              <a:rPr lang="ru-RU" dirty="0" smtClean="0"/>
              <a:t>РПО-Д </a:t>
            </a:r>
            <a:r>
              <a:rPr lang="ru-RU" dirty="0"/>
              <a:t>с дымовым снаряжением. </a:t>
            </a:r>
          </a:p>
          <a:p>
            <a:pPr indent="182563"/>
            <a:r>
              <a:rPr lang="ru-RU" dirty="0" smtClean="0"/>
              <a:t>Высокая </a:t>
            </a:r>
            <a:r>
              <a:rPr lang="ru-RU" dirty="0"/>
              <a:t>точность, кучность стрельбы и </a:t>
            </a:r>
            <a:r>
              <a:rPr lang="ru-RU" dirty="0" err="1"/>
              <a:t>безотдачность</a:t>
            </a:r>
            <a:r>
              <a:rPr lang="ru-RU" dirty="0"/>
              <a:t> достигнуты за счет применения оригинальной схемы запуска с разделением в канале ствола (контейнера) двигателя и боевой части. </a:t>
            </a:r>
            <a:br>
              <a:rPr lang="ru-RU" dirty="0"/>
            </a:br>
            <a:r>
              <a:rPr lang="ru-RU" dirty="0"/>
              <a:t>     В огнемете «Шмель» пороховой двигатель соединен с капсулой и стволом-контейнером связями, которые при выстреле разрушаются пороховыми газами, истекающими из двигателя вперед — в полость между двигателем и капсулой и назад — наружу. </a:t>
            </a:r>
            <a:br>
              <a:rPr lang="ru-RU" dirty="0"/>
            </a:br>
            <a:r>
              <a:rPr lang="ru-RU" dirty="0"/>
              <a:t>     Пороховые газы, истекающие вперед, своим давлением ускоряют капсулу на длине ствола-контейнера, а назад — реактивной тягой удерживают двигатель от перемещений при выстреле.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err="1" smtClean="0"/>
              <a:t>Огнеметный</a:t>
            </a:r>
            <a:r>
              <a:rPr lang="uk-UA" b="1" dirty="0" smtClean="0"/>
              <a:t> танк</a:t>
            </a:r>
            <a:r>
              <a:rPr lang="ru-RU" b="1" dirty="0" smtClean="0"/>
              <a:t/>
            </a:r>
            <a:br>
              <a:rPr lang="ru-RU" b="1" dirty="0" smtClean="0"/>
            </a:br>
            <a:endParaRPr lang="ru-RU" dirty="0"/>
          </a:p>
        </p:txBody>
      </p:sp>
      <p:sp>
        <p:nvSpPr>
          <p:cNvPr id="4" name="TextBox 3"/>
          <p:cNvSpPr txBox="1"/>
          <p:nvPr/>
        </p:nvSpPr>
        <p:spPr>
          <a:xfrm>
            <a:off x="571472" y="1285861"/>
            <a:ext cx="8215370" cy="3970318"/>
          </a:xfrm>
          <a:prstGeom prst="rect">
            <a:avLst/>
          </a:prstGeom>
          <a:noFill/>
        </p:spPr>
        <p:txBody>
          <a:bodyPr wrap="square" rtlCol="0">
            <a:spAutoFit/>
          </a:bodyPr>
          <a:lstStyle/>
          <a:p>
            <a:r>
              <a:rPr lang="ru-RU" b="1" dirty="0" smtClean="0"/>
              <a:t>Огнемётный </a:t>
            </a:r>
            <a:r>
              <a:rPr lang="ru-RU" b="1" dirty="0"/>
              <a:t>танк</a:t>
            </a:r>
            <a:r>
              <a:rPr lang="ru-RU" dirty="0"/>
              <a:t>  — танк, или, реже, другая броневая машина, чьим основным вооружением является огнемёт. Его основное назначение — поддержка пехоты при штурмеукреплённых позиций противника. Как правило, огнемётный танк создаётся на основе серийных танков путём установки огнемёта на месте основного или вспомогательного вооружения (в отличие от боевой машины огнемётчиков, где огнемёт является вооружением команды огнемётчиков, а не самой машины).</a:t>
            </a:r>
          </a:p>
          <a:p>
            <a:r>
              <a:rPr lang="ru-RU" dirty="0"/>
              <a:t>Относится к танкам особого назначения или специальным танкам.</a:t>
            </a:r>
          </a:p>
          <a:p>
            <a:r>
              <a:rPr lang="ru-RU" dirty="0"/>
              <a:t>Первые опыты с установкой огнемётов на танки производились в годы Первой мировой войны, но широкое распространение огнемётные танки получили только к 1930-м годам. Они активно использовались во Второй мировой войне, а также в послевоенные десятилетия. К концу XX века огнемётные танки в основном были сняты с вооружения.</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TotalTime>
  <Words>197</Words>
  <Application>Microsoft Office PowerPoint</Application>
  <PresentationFormat>Экран (4:3)</PresentationFormat>
  <Paragraphs>39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Метро</vt:lpstr>
      <vt:lpstr>Огнеметы</vt:lpstr>
      <vt:lpstr>Что такое огнемет? </vt:lpstr>
      <vt:lpstr>Классификация</vt:lpstr>
      <vt:lpstr>Струйные огнеметы</vt:lpstr>
      <vt:lpstr>Фугасные огнеметы </vt:lpstr>
      <vt:lpstr>Реактивные огнемёты </vt:lpstr>
      <vt:lpstr>Реактивный пехотный огнемет  «Рысь»</vt:lpstr>
      <vt:lpstr>Реактивный пехотный огнемет «Шмель» </vt:lpstr>
      <vt:lpstr>Огнеметный танк </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Огнеметы</dc:title>
  <dc:creator>AlexSan</dc:creator>
  <cp:lastModifiedBy>John</cp:lastModifiedBy>
  <cp:revision>4</cp:revision>
  <dcterms:created xsi:type="dcterms:W3CDTF">2013-11-21T16:01:27Z</dcterms:created>
  <dcterms:modified xsi:type="dcterms:W3CDTF">2014-06-03T16:48:00Z</dcterms:modified>
</cp:coreProperties>
</file>