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rina-ermakova.com/wp-content/uploads/2011/05/whom-I-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627" y="1916832"/>
            <a:ext cx="6874025" cy="4559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pPr>
              <a:buNone/>
            </a:pP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</a:t>
            </a:r>
            <a:r>
              <a:rPr lang="uk-UA" sz="8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рофесійнний</a:t>
            </a:r>
            <a:r>
              <a:rPr lang="uk-UA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імідж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>
                <a:latin typeface="Cambria" pitchFamily="18" charset="0"/>
              </a:rPr>
              <a:t>Найважливіші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показники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професійного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іміджу</a:t>
            </a:r>
            <a:r>
              <a:rPr lang="ru-RU" sz="1800" dirty="0" smtClean="0">
                <a:latin typeface="Cambria" pitchFamily="18" charset="0"/>
              </a:rPr>
              <a:t>: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наявність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рівень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розвитку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фірмового</a:t>
            </a:r>
            <a:r>
              <a:rPr lang="ru-RU" sz="1800" dirty="0" smtClean="0">
                <a:latin typeface="Cambria" pitchFamily="18" charset="0"/>
              </a:rPr>
              <a:t> стилю;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задоволеність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партнерів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споживачів</a:t>
            </a:r>
            <a:r>
              <a:rPr lang="ru-RU" sz="1800" dirty="0" smtClean="0">
                <a:latin typeface="Cambria" pitchFamily="18" charset="0"/>
              </a:rPr>
              <a:t> контактами </a:t>
            </a:r>
            <a:r>
              <a:rPr lang="ru-RU" sz="1800" dirty="0" err="1" smtClean="0">
                <a:latin typeface="Cambria" pitchFamily="18" charset="0"/>
              </a:rPr>
              <a:t>з</a:t>
            </a:r>
            <a:r>
              <a:rPr lang="ru-RU" sz="1800" dirty="0" smtClean="0">
                <a:latin typeface="Cambria" pitchFamily="18" charset="0"/>
              </a:rPr>
              <a:t> персоналом </a:t>
            </a:r>
            <a:r>
              <a:rPr lang="ru-RU" sz="1800" dirty="0" err="1" smtClean="0">
                <a:latin typeface="Cambria" pitchFamily="18" charset="0"/>
              </a:rPr>
              <a:t>фірми</a:t>
            </a:r>
            <a:r>
              <a:rPr lang="ru-RU" sz="1800" dirty="0" smtClean="0">
                <a:latin typeface="Cambria" pitchFamily="18" charset="0"/>
              </a:rPr>
              <a:t> (</a:t>
            </a:r>
            <a:r>
              <a:rPr lang="ru-RU" sz="1800" dirty="0" err="1" smtClean="0">
                <a:latin typeface="Cambria" pitchFamily="18" charset="0"/>
              </a:rPr>
              <a:t>організації</a:t>
            </a:r>
            <a:r>
              <a:rPr lang="ru-RU" sz="1800" dirty="0" smtClean="0">
                <a:latin typeface="Cambria" pitchFamily="18" charset="0"/>
              </a:rPr>
              <a:t>);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задоволеність</a:t>
            </a:r>
            <a:r>
              <a:rPr lang="ru-RU" sz="1800" dirty="0" smtClean="0">
                <a:latin typeface="Cambria" pitchFamily="18" charset="0"/>
              </a:rPr>
              <a:t> персоналу </a:t>
            </a:r>
            <a:r>
              <a:rPr lang="ru-RU" sz="1800" dirty="0" err="1" smtClean="0">
                <a:latin typeface="Cambria" pitchFamily="18" charset="0"/>
              </a:rPr>
              <a:t>своєю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працею</a:t>
            </a:r>
            <a:r>
              <a:rPr lang="ru-RU" sz="1800" dirty="0" smtClean="0">
                <a:latin typeface="Cambria" pitchFamily="18" charset="0"/>
              </a:rPr>
              <a:t>;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задоволеність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відносинами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між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співробітниками</a:t>
            </a:r>
            <a:r>
              <a:rPr lang="ru-RU" sz="1800" dirty="0" smtClean="0">
                <a:latin typeface="Cambria" pitchFamily="18" charset="0"/>
              </a:rPr>
              <a:t>;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низький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рівень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конфліктів</a:t>
            </a:r>
            <a:r>
              <a:rPr lang="ru-RU" sz="1800" dirty="0" smtClean="0">
                <a:latin typeface="Cambria" pitchFamily="18" charset="0"/>
              </a:rPr>
              <a:t> та </a:t>
            </a:r>
            <a:r>
              <a:rPr lang="ru-RU" sz="1800" dirty="0" err="1" smtClean="0">
                <a:latin typeface="Cambria" pitchFamily="18" charset="0"/>
              </a:rPr>
              <a:t>їх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керованість</a:t>
            </a:r>
            <a:r>
              <a:rPr lang="ru-RU" sz="1800" dirty="0" smtClean="0">
                <a:latin typeface="Cambria" pitchFamily="18" charset="0"/>
              </a:rPr>
              <a:t>;</a:t>
            </a:r>
          </a:p>
          <a:p>
            <a:pPr lvl="0"/>
            <a:r>
              <a:rPr lang="ru-RU" sz="1800" dirty="0" err="1" smtClean="0">
                <a:latin typeface="Cambria" pitchFamily="18" charset="0"/>
              </a:rPr>
              <a:t>наявність</a:t>
            </a:r>
            <a:r>
              <a:rPr lang="ru-RU" sz="1800" dirty="0" smtClean="0">
                <a:latin typeface="Cambria" pitchFamily="18" charset="0"/>
              </a:rPr>
              <a:t> авторитету у </a:t>
            </a:r>
            <a:r>
              <a:rPr lang="ru-RU" sz="1800" dirty="0" err="1" smtClean="0">
                <a:latin typeface="Cambria" pitchFamily="18" charset="0"/>
              </a:rPr>
              <a:t>фахівця</a:t>
            </a:r>
            <a:r>
              <a:rPr lang="ru-RU" sz="1800" dirty="0" smtClean="0">
                <a:latin typeface="Cambria" pitchFamily="18" charset="0"/>
              </a:rPr>
              <a:t> поза </a:t>
            </a:r>
            <a:r>
              <a:rPr lang="ru-RU" sz="1800" dirty="0" err="1" smtClean="0">
                <a:latin typeface="Cambria" pitchFamily="18" charset="0"/>
              </a:rPr>
              <a:t>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всередині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організації</a:t>
            </a:r>
            <a:r>
              <a:rPr lang="ru-RU" sz="1800" dirty="0" smtClean="0">
                <a:latin typeface="Cambria" pitchFamily="18" charset="0"/>
              </a:rPr>
              <a:t> та пр.</a:t>
            </a:r>
          </a:p>
          <a:p>
            <a:endParaRPr lang="ru-RU" dirty="0"/>
          </a:p>
        </p:txBody>
      </p:sp>
      <p:pic>
        <p:nvPicPr>
          <p:cNvPr id="15362" name="Picture 2" descr="http://www.rubizhne-school6.edukit.lg.ua/files2/images/1-1abv/%D1%84%D0%BE%D1%82%D0%BE%203.JPG?size=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05413"/>
            <a:ext cx="4211960" cy="3152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www.ipc.edusite.ru/images/p110_jukova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036684"/>
            <a:ext cx="2411760" cy="3821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http://girudoterapija.com/wp-content/uploads/2012/11/specodezhda-stati-78-300x2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540590"/>
            <a:ext cx="3672408" cy="3317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latin typeface="Cambria" pitchFamily="18" charset="0"/>
              </a:rPr>
              <a:t>В </a:t>
            </a:r>
            <a:r>
              <a:rPr lang="ru-RU" sz="1800" dirty="0" err="1" smtClean="0">
                <a:latin typeface="Cambria" pitchFamily="18" charset="0"/>
              </a:rPr>
              <a:t>якості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важливих</a:t>
            </a:r>
            <a:r>
              <a:rPr lang="ru-RU" sz="1800" dirty="0" smtClean="0">
                <a:latin typeface="Cambria" pitchFamily="18" charset="0"/>
              </a:rPr>
              <a:t> умов </a:t>
            </a:r>
            <a:r>
              <a:rPr lang="ru-RU" sz="1800" dirty="0" err="1" smtClean="0">
                <a:latin typeface="Cambria" pitchFamily="18" charset="0"/>
              </a:rPr>
              <a:t>створення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привабливого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професійного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іміджу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виділяють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духовність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моральність</a:t>
            </a:r>
            <a:r>
              <a:rPr lang="ru-RU" sz="1800" dirty="0" smtClean="0">
                <a:latin typeface="Cambria" pitchFamily="18" charset="0"/>
              </a:rPr>
              <a:t>, а </a:t>
            </a:r>
            <a:r>
              <a:rPr lang="ru-RU" sz="1800" dirty="0" err="1" smtClean="0">
                <a:latin typeface="Cambria" pitchFamily="18" charset="0"/>
              </a:rPr>
              <a:t>його</a:t>
            </a:r>
            <a:r>
              <a:rPr lang="ru-RU" sz="1800" dirty="0" smtClean="0">
                <a:latin typeface="Cambria" pitchFamily="18" charset="0"/>
              </a:rPr>
              <a:t> основою </a:t>
            </a:r>
            <a:r>
              <a:rPr lang="ru-RU" sz="1800" dirty="0" err="1" smtClean="0">
                <a:latin typeface="Cambria" pitchFamily="18" charset="0"/>
              </a:rPr>
              <a:t>вважаються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ділові</a:t>
            </a:r>
            <a:r>
              <a:rPr lang="ru-RU" sz="1800" dirty="0" smtClean="0">
                <a:latin typeface="Cambria" pitchFamily="18" charset="0"/>
              </a:rPr>
              <a:t> та </a:t>
            </a:r>
            <a:r>
              <a:rPr lang="ru-RU" sz="1800" dirty="0" err="1" smtClean="0">
                <a:latin typeface="Cambria" pitchFamily="18" charset="0"/>
              </a:rPr>
              <a:t>лідерські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якості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вміння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вирішувати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конфлікти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встановлювати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партнерські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відносини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комунікативні</a:t>
            </a:r>
            <a:r>
              <a:rPr lang="ru-RU" sz="1800" dirty="0" smtClean="0">
                <a:latin typeface="Cambria" pitchFamily="18" charset="0"/>
              </a:rPr>
              <a:t> </a:t>
            </a:r>
            <a:r>
              <a:rPr lang="ru-RU" sz="1800" dirty="0" err="1" smtClean="0">
                <a:latin typeface="Cambria" pitchFamily="18" charset="0"/>
              </a:rPr>
              <a:t>здібності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переконливість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адаптивність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оптимізм</a:t>
            </a:r>
            <a:r>
              <a:rPr lang="ru-RU" sz="1800" dirty="0" smtClean="0">
                <a:latin typeface="Cambria" pitchFamily="18" charset="0"/>
              </a:rPr>
              <a:t>, </a:t>
            </a:r>
            <a:r>
              <a:rPr lang="ru-RU" sz="1800" dirty="0" err="1" smtClean="0">
                <a:latin typeface="Cambria" pitchFamily="18" charset="0"/>
              </a:rPr>
              <a:t>доброзичливість</a:t>
            </a:r>
            <a:r>
              <a:rPr lang="ru-RU" sz="1800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ru-RU" sz="1800" dirty="0">
              <a:latin typeface="Cambria" pitchFamily="18" charset="0"/>
            </a:endParaRPr>
          </a:p>
        </p:txBody>
      </p:sp>
      <p:pic>
        <p:nvPicPr>
          <p:cNvPr id="2052" name="Picture 4" descr="http://www.diva.by/i/photo/focus/persons/najmitenko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2228"/>
            <a:ext cx="3203848" cy="4805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http://www.osh.by/wp-content/uploads/2013/05/IMG_68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05064"/>
            <a:ext cx="427940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03848" y="2132856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ambria" pitchFamily="18" charset="0"/>
              </a:rPr>
              <a:t>Особливості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професійного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іміджу</a:t>
            </a:r>
            <a:r>
              <a:rPr lang="ru-RU" dirty="0" smtClean="0">
                <a:latin typeface="Cambria" pitchFamily="18" charset="0"/>
              </a:rPr>
              <a:t> в тому, </a:t>
            </a:r>
            <a:r>
              <a:rPr lang="ru-RU" dirty="0" err="1" smtClean="0">
                <a:latin typeface="Cambria" pitchFamily="18" charset="0"/>
              </a:rPr>
              <a:t>щоб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вміти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гармонізувати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інтереси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організації</a:t>
            </a:r>
            <a:r>
              <a:rPr lang="ru-RU" dirty="0" smtClean="0">
                <a:latin typeface="Cambria" pitchFamily="18" charset="0"/>
              </a:rPr>
              <a:t> та </a:t>
            </a:r>
            <a:r>
              <a:rPr lang="ru-RU" dirty="0" err="1" smtClean="0">
                <a:latin typeface="Cambria" pitchFamily="18" charset="0"/>
              </a:rPr>
              <a:t>співробітників</a:t>
            </a:r>
            <a:r>
              <a:rPr lang="ru-RU" dirty="0" smtClean="0">
                <a:latin typeface="Cambria" pitchFamily="18" charset="0"/>
              </a:rPr>
              <a:t>, бути </a:t>
            </a:r>
            <a:r>
              <a:rPr lang="ru-RU" dirty="0" err="1" smtClean="0">
                <a:latin typeface="Cambria" pitchFamily="18" charset="0"/>
              </a:rPr>
              <a:t>принциповим</a:t>
            </a:r>
            <a:r>
              <a:rPr lang="ru-RU" dirty="0" smtClean="0">
                <a:latin typeface="Cambria" pitchFamily="18" charset="0"/>
              </a:rPr>
              <a:t> у </a:t>
            </a:r>
            <a:r>
              <a:rPr lang="ru-RU" dirty="0" err="1" smtClean="0">
                <a:latin typeface="Cambria" pitchFamily="18" charset="0"/>
              </a:rPr>
              <a:t>реалізації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корпоративної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політики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уважним</a:t>
            </a:r>
            <a:r>
              <a:rPr lang="ru-RU" dirty="0" smtClean="0">
                <a:latin typeface="Cambria" pitchFamily="18" charset="0"/>
              </a:rPr>
              <a:t> до потреб </a:t>
            </a:r>
            <a:r>
              <a:rPr lang="ru-RU" dirty="0" err="1" smtClean="0">
                <a:latin typeface="Cambria" pitchFamily="18" charset="0"/>
              </a:rPr>
              <a:t>і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запитів</a:t>
            </a:r>
            <a:r>
              <a:rPr lang="ru-RU" dirty="0" smtClean="0">
                <a:latin typeface="Cambria" pitchFamily="18" charset="0"/>
              </a:rPr>
              <a:t> людей, бути </a:t>
            </a:r>
            <a:r>
              <a:rPr lang="ru-RU" dirty="0" err="1" smtClean="0">
                <a:latin typeface="Cambria" pitchFamily="18" charset="0"/>
              </a:rPr>
              <a:t>бездоганним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порядним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надійним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чесним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благородним</a:t>
            </a:r>
            <a:r>
              <a:rPr lang="ru-RU" dirty="0" smtClean="0">
                <a:latin typeface="Cambria" pitchFamily="18" charset="0"/>
              </a:rPr>
              <a:t>, </a:t>
            </a:r>
            <a:r>
              <a:rPr lang="ru-RU" dirty="0" err="1" smtClean="0">
                <a:latin typeface="Cambria" pitchFamily="18" charset="0"/>
              </a:rPr>
              <a:t>дисциплінованим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 err="1" smtClean="0">
                <a:latin typeface="Cambria" pitchFamily="18" charset="0"/>
              </a:rPr>
              <a:t>і</a:t>
            </a:r>
            <a:r>
              <a:rPr lang="ru-RU" dirty="0" smtClean="0">
                <a:latin typeface="Cambria" pitchFamily="18" charset="0"/>
              </a:rPr>
              <a:t> пр.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>
                <a:latin typeface="Cambria" pitchFamily="18" charset="0"/>
              </a:rPr>
              <a:t>Отже</a:t>
            </a:r>
            <a:r>
              <a:rPr lang="ru-RU" sz="2000" dirty="0" smtClean="0">
                <a:latin typeface="Cambria" pitchFamily="18" charset="0"/>
              </a:rPr>
              <a:t> ми </a:t>
            </a:r>
            <a:r>
              <a:rPr lang="ru-RU" sz="2000" dirty="0" err="1" smtClean="0">
                <a:latin typeface="Cambria" pitchFamily="18" charset="0"/>
              </a:rPr>
              <a:t>можемо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зробити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висновок,що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кожна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людина</a:t>
            </a:r>
            <a:r>
              <a:rPr lang="ru-RU" sz="2000" dirty="0" smtClean="0">
                <a:latin typeface="Cambria" pitchFamily="18" charset="0"/>
              </a:rPr>
              <a:t> повинна </a:t>
            </a:r>
            <a:r>
              <a:rPr lang="ru-RU" sz="2000" dirty="0" err="1" smtClean="0">
                <a:latin typeface="Cambria" pitchFamily="18" charset="0"/>
              </a:rPr>
              <a:t>мати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власний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імідж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але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він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також</a:t>
            </a:r>
            <a:r>
              <a:rPr lang="ru-RU" sz="2000" dirty="0" smtClean="0">
                <a:latin typeface="Cambria" pitchFamily="18" charset="0"/>
              </a:rPr>
              <a:t> буде </a:t>
            </a:r>
            <a:r>
              <a:rPr lang="ru-RU" sz="2000" dirty="0" err="1" smtClean="0">
                <a:latin typeface="Cambria" pitchFamily="18" charset="0"/>
              </a:rPr>
              <a:t>залежати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від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її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професії</a:t>
            </a:r>
            <a:r>
              <a:rPr lang="ru-RU" sz="2000" dirty="0" smtClean="0">
                <a:latin typeface="Cambria" pitchFamily="18" charset="0"/>
              </a:rPr>
              <a:t>. Є </a:t>
            </a:r>
            <a:r>
              <a:rPr lang="ru-RU" sz="2000" dirty="0" err="1" smtClean="0">
                <a:latin typeface="Cambria" pitchFamily="18" charset="0"/>
              </a:rPr>
              <a:t>професії</a:t>
            </a:r>
            <a:r>
              <a:rPr lang="ru-RU" sz="2000" dirty="0" smtClean="0">
                <a:latin typeface="Cambria" pitchFamily="18" charset="0"/>
              </a:rPr>
              <a:t> у </a:t>
            </a:r>
            <a:r>
              <a:rPr lang="ru-RU" sz="2000" dirty="0" err="1" smtClean="0">
                <a:latin typeface="Cambria" pitchFamily="18" charset="0"/>
              </a:rPr>
              <a:t>яких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дрес</a:t>
            </a:r>
            <a:r>
              <a:rPr lang="ru-RU" sz="2000" dirty="0" smtClean="0">
                <a:latin typeface="Cambria" pitchFamily="18" charset="0"/>
              </a:rPr>
              <a:t>- код просто </a:t>
            </a:r>
            <a:r>
              <a:rPr lang="ru-RU" sz="2000" dirty="0" err="1" smtClean="0">
                <a:latin typeface="Cambria" pitchFamily="18" charset="0"/>
              </a:rPr>
              <a:t>необхідний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такі</a:t>
            </a:r>
            <a:r>
              <a:rPr lang="ru-RU" sz="2000" dirty="0" smtClean="0">
                <a:latin typeface="Cambria" pitchFamily="18" charset="0"/>
              </a:rPr>
              <a:t> як :</a:t>
            </a:r>
            <a:r>
              <a:rPr lang="ru-RU" sz="2000" dirty="0" err="1" smtClean="0">
                <a:latin typeface="Cambria" pitchFamily="18" charset="0"/>
              </a:rPr>
              <a:t>лікар</a:t>
            </a:r>
            <a:r>
              <a:rPr lang="ru-RU" sz="2000" dirty="0" smtClean="0">
                <a:latin typeface="Cambria" pitchFamily="18" charset="0"/>
              </a:rPr>
              <a:t>, повар та </a:t>
            </a:r>
            <a:r>
              <a:rPr lang="ru-RU" sz="2000" dirty="0" err="1" smtClean="0">
                <a:latin typeface="Cambria" pitchFamily="18" charset="0"/>
              </a:rPr>
              <a:t>інш</a:t>
            </a:r>
            <a:r>
              <a:rPr lang="ru-RU" sz="2000" dirty="0" smtClean="0">
                <a:latin typeface="Cambria" pitchFamily="18" charset="0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1026" name="Picture 2" descr="http://aspectmedical.com.ua/wp-content/uploads/2012/12/vrac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5301207" cy="5301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servisda.com/images/italiya_pov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6591" y="1658888"/>
            <a:ext cx="3457409" cy="5199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176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8</cp:revision>
  <dcterms:created xsi:type="dcterms:W3CDTF">2013-09-19T11:18:08Z</dcterms:created>
  <dcterms:modified xsi:type="dcterms:W3CDTF">2013-09-19T12:23:51Z</dcterms:modified>
</cp:coreProperties>
</file>