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rina-ermakova.com/wp-content/uploads/2011/05/whom-I-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3627" y="1916832"/>
            <a:ext cx="6874025" cy="45597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332656"/>
            <a:ext cx="8229600" cy="4525963"/>
          </a:xfrm>
        </p:spPr>
        <p:txBody>
          <a:bodyPr>
            <a:normAutofit/>
            <a:scene3d>
              <a:camera prst="isometricOffAxis1Right"/>
              <a:lightRig rig="threePt" dir="t"/>
            </a:scene3d>
          </a:bodyPr>
          <a:lstStyle/>
          <a:p>
            <a:pPr>
              <a:buNone/>
            </a:pPr>
            <a:r>
              <a:rPr lang="ru-RU" sz="8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</a:t>
            </a:r>
            <a:r>
              <a:rPr lang="uk-UA" sz="80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рофесійнний</a:t>
            </a:r>
            <a:r>
              <a:rPr lang="uk-UA" sz="8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імідж</a:t>
            </a:r>
            <a:endParaRPr lang="ru-RU" sz="8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err="1" smtClean="0">
                <a:latin typeface="Cambria" pitchFamily="18" charset="0"/>
              </a:rPr>
              <a:t>Найважливіші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err="1" smtClean="0">
                <a:latin typeface="Cambria" pitchFamily="18" charset="0"/>
              </a:rPr>
              <a:t>показники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err="1" smtClean="0">
                <a:latin typeface="Cambria" pitchFamily="18" charset="0"/>
              </a:rPr>
              <a:t>професійного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err="1" smtClean="0">
                <a:latin typeface="Cambria" pitchFamily="18" charset="0"/>
              </a:rPr>
              <a:t>іміджу</a:t>
            </a:r>
            <a:r>
              <a:rPr lang="ru-RU" sz="1800" dirty="0" smtClean="0">
                <a:latin typeface="Cambria" pitchFamily="18" charset="0"/>
              </a:rPr>
              <a:t>:</a:t>
            </a:r>
          </a:p>
          <a:p>
            <a:pPr lvl="0"/>
            <a:r>
              <a:rPr lang="ru-RU" sz="1800" dirty="0" err="1" smtClean="0">
                <a:latin typeface="Cambria" pitchFamily="18" charset="0"/>
              </a:rPr>
              <a:t>наявність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err="1" smtClean="0">
                <a:latin typeface="Cambria" pitchFamily="18" charset="0"/>
              </a:rPr>
              <a:t>і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err="1" smtClean="0">
                <a:latin typeface="Cambria" pitchFamily="18" charset="0"/>
              </a:rPr>
              <a:t>рівень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err="1" smtClean="0">
                <a:latin typeface="Cambria" pitchFamily="18" charset="0"/>
              </a:rPr>
              <a:t>розвитку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err="1" smtClean="0">
                <a:latin typeface="Cambria" pitchFamily="18" charset="0"/>
              </a:rPr>
              <a:t>фірмового</a:t>
            </a:r>
            <a:r>
              <a:rPr lang="ru-RU" sz="1800" dirty="0" smtClean="0">
                <a:latin typeface="Cambria" pitchFamily="18" charset="0"/>
              </a:rPr>
              <a:t> стилю;</a:t>
            </a:r>
          </a:p>
          <a:p>
            <a:pPr lvl="0"/>
            <a:r>
              <a:rPr lang="ru-RU" sz="1800" dirty="0" err="1" smtClean="0">
                <a:latin typeface="Cambria" pitchFamily="18" charset="0"/>
              </a:rPr>
              <a:t>задоволеність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err="1" smtClean="0">
                <a:latin typeface="Cambria" pitchFamily="18" charset="0"/>
              </a:rPr>
              <a:t>партнерів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err="1" smtClean="0">
                <a:latin typeface="Cambria" pitchFamily="18" charset="0"/>
              </a:rPr>
              <a:t>і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err="1" smtClean="0">
                <a:latin typeface="Cambria" pitchFamily="18" charset="0"/>
              </a:rPr>
              <a:t>споживачів</a:t>
            </a:r>
            <a:r>
              <a:rPr lang="ru-RU" sz="1800" dirty="0" smtClean="0">
                <a:latin typeface="Cambria" pitchFamily="18" charset="0"/>
              </a:rPr>
              <a:t> контактами </a:t>
            </a:r>
            <a:r>
              <a:rPr lang="ru-RU" sz="1800" dirty="0" err="1" smtClean="0">
                <a:latin typeface="Cambria" pitchFamily="18" charset="0"/>
              </a:rPr>
              <a:t>з</a:t>
            </a:r>
            <a:r>
              <a:rPr lang="ru-RU" sz="1800" dirty="0" smtClean="0">
                <a:latin typeface="Cambria" pitchFamily="18" charset="0"/>
              </a:rPr>
              <a:t> персоналом </a:t>
            </a:r>
            <a:r>
              <a:rPr lang="ru-RU" sz="1800" dirty="0" err="1" smtClean="0">
                <a:latin typeface="Cambria" pitchFamily="18" charset="0"/>
              </a:rPr>
              <a:t>фірми</a:t>
            </a:r>
            <a:r>
              <a:rPr lang="ru-RU" sz="1800" dirty="0" smtClean="0">
                <a:latin typeface="Cambria" pitchFamily="18" charset="0"/>
              </a:rPr>
              <a:t> (</a:t>
            </a:r>
            <a:r>
              <a:rPr lang="ru-RU" sz="1800" dirty="0" err="1" smtClean="0">
                <a:latin typeface="Cambria" pitchFamily="18" charset="0"/>
              </a:rPr>
              <a:t>організації</a:t>
            </a:r>
            <a:r>
              <a:rPr lang="ru-RU" sz="1800" dirty="0" smtClean="0">
                <a:latin typeface="Cambria" pitchFamily="18" charset="0"/>
              </a:rPr>
              <a:t>);</a:t>
            </a:r>
          </a:p>
          <a:p>
            <a:pPr lvl="0"/>
            <a:r>
              <a:rPr lang="ru-RU" sz="1800" dirty="0" err="1" smtClean="0">
                <a:latin typeface="Cambria" pitchFamily="18" charset="0"/>
              </a:rPr>
              <a:t>задоволеність</a:t>
            </a:r>
            <a:r>
              <a:rPr lang="ru-RU" sz="1800" dirty="0" smtClean="0">
                <a:latin typeface="Cambria" pitchFamily="18" charset="0"/>
              </a:rPr>
              <a:t> персоналу </a:t>
            </a:r>
            <a:r>
              <a:rPr lang="ru-RU" sz="1800" dirty="0" err="1" smtClean="0">
                <a:latin typeface="Cambria" pitchFamily="18" charset="0"/>
              </a:rPr>
              <a:t>своєю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err="1" smtClean="0">
                <a:latin typeface="Cambria" pitchFamily="18" charset="0"/>
              </a:rPr>
              <a:t>працею</a:t>
            </a:r>
            <a:r>
              <a:rPr lang="ru-RU" sz="1800" dirty="0" smtClean="0">
                <a:latin typeface="Cambria" pitchFamily="18" charset="0"/>
              </a:rPr>
              <a:t>;</a:t>
            </a:r>
          </a:p>
          <a:p>
            <a:pPr lvl="0"/>
            <a:r>
              <a:rPr lang="ru-RU" sz="1800" dirty="0" err="1" smtClean="0">
                <a:latin typeface="Cambria" pitchFamily="18" charset="0"/>
              </a:rPr>
              <a:t>задоволеність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err="1" smtClean="0">
                <a:latin typeface="Cambria" pitchFamily="18" charset="0"/>
              </a:rPr>
              <a:t>відносинами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err="1" smtClean="0">
                <a:latin typeface="Cambria" pitchFamily="18" charset="0"/>
              </a:rPr>
              <a:t>між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err="1" smtClean="0">
                <a:latin typeface="Cambria" pitchFamily="18" charset="0"/>
              </a:rPr>
              <a:t>співробітниками</a:t>
            </a:r>
            <a:r>
              <a:rPr lang="ru-RU" sz="1800" dirty="0" smtClean="0">
                <a:latin typeface="Cambria" pitchFamily="18" charset="0"/>
              </a:rPr>
              <a:t>;</a:t>
            </a:r>
          </a:p>
          <a:p>
            <a:pPr lvl="0"/>
            <a:r>
              <a:rPr lang="ru-RU" sz="1800" dirty="0" err="1" smtClean="0">
                <a:latin typeface="Cambria" pitchFamily="18" charset="0"/>
              </a:rPr>
              <a:t>низький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err="1" smtClean="0">
                <a:latin typeface="Cambria" pitchFamily="18" charset="0"/>
              </a:rPr>
              <a:t>рівень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err="1" smtClean="0">
                <a:latin typeface="Cambria" pitchFamily="18" charset="0"/>
              </a:rPr>
              <a:t>конфліктів</a:t>
            </a:r>
            <a:r>
              <a:rPr lang="ru-RU" sz="1800" dirty="0" smtClean="0">
                <a:latin typeface="Cambria" pitchFamily="18" charset="0"/>
              </a:rPr>
              <a:t> та </a:t>
            </a:r>
            <a:r>
              <a:rPr lang="ru-RU" sz="1800" dirty="0" err="1" smtClean="0">
                <a:latin typeface="Cambria" pitchFamily="18" charset="0"/>
              </a:rPr>
              <a:t>їх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err="1" smtClean="0">
                <a:latin typeface="Cambria" pitchFamily="18" charset="0"/>
              </a:rPr>
              <a:t>керованість</a:t>
            </a:r>
            <a:r>
              <a:rPr lang="ru-RU" sz="1800" dirty="0" smtClean="0">
                <a:latin typeface="Cambria" pitchFamily="18" charset="0"/>
              </a:rPr>
              <a:t>;</a:t>
            </a:r>
          </a:p>
          <a:p>
            <a:pPr lvl="0"/>
            <a:r>
              <a:rPr lang="ru-RU" sz="1800" dirty="0" err="1" smtClean="0">
                <a:latin typeface="Cambria" pitchFamily="18" charset="0"/>
              </a:rPr>
              <a:t>наявність</a:t>
            </a:r>
            <a:r>
              <a:rPr lang="ru-RU" sz="1800" dirty="0" smtClean="0">
                <a:latin typeface="Cambria" pitchFamily="18" charset="0"/>
              </a:rPr>
              <a:t> авторитету у </a:t>
            </a:r>
            <a:r>
              <a:rPr lang="ru-RU" sz="1800" dirty="0" err="1" smtClean="0">
                <a:latin typeface="Cambria" pitchFamily="18" charset="0"/>
              </a:rPr>
              <a:t>фахівця</a:t>
            </a:r>
            <a:r>
              <a:rPr lang="ru-RU" sz="1800" dirty="0" smtClean="0">
                <a:latin typeface="Cambria" pitchFamily="18" charset="0"/>
              </a:rPr>
              <a:t> поза </a:t>
            </a:r>
            <a:r>
              <a:rPr lang="ru-RU" sz="1800" dirty="0" err="1" smtClean="0">
                <a:latin typeface="Cambria" pitchFamily="18" charset="0"/>
              </a:rPr>
              <a:t>і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err="1" smtClean="0">
                <a:latin typeface="Cambria" pitchFamily="18" charset="0"/>
              </a:rPr>
              <a:t>всередині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err="1" smtClean="0">
                <a:latin typeface="Cambria" pitchFamily="18" charset="0"/>
              </a:rPr>
              <a:t>організації</a:t>
            </a:r>
            <a:r>
              <a:rPr lang="ru-RU" sz="1800" dirty="0" smtClean="0">
                <a:latin typeface="Cambria" pitchFamily="18" charset="0"/>
              </a:rPr>
              <a:t> та пр.</a:t>
            </a:r>
          </a:p>
          <a:p>
            <a:endParaRPr lang="ru-RU" dirty="0"/>
          </a:p>
        </p:txBody>
      </p:sp>
      <p:pic>
        <p:nvPicPr>
          <p:cNvPr id="15362" name="Picture 2" descr="http://www.rubizhne-school6.edukit.lg.ua/files2/images/1-1abv/%D1%84%D0%BE%D1%82%D0%BE%203.JPG?size=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3705413"/>
            <a:ext cx="4211960" cy="31525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64" name="Picture 4" descr="http://www.ipc.edusite.ru/images/p110_jukovat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3036684"/>
            <a:ext cx="2411760" cy="38213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66" name="Picture 6" descr="http://girudoterapija.com/wp-content/uploads/2012/11/specodezhda-stati-78-300x27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3540590"/>
            <a:ext cx="3672408" cy="33174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ru-RU" sz="1800" dirty="0" smtClean="0">
                <a:latin typeface="Cambria" pitchFamily="18" charset="0"/>
              </a:rPr>
              <a:t>В </a:t>
            </a:r>
            <a:r>
              <a:rPr lang="ru-RU" sz="1800" dirty="0" err="1" smtClean="0">
                <a:latin typeface="Cambria" pitchFamily="18" charset="0"/>
              </a:rPr>
              <a:t>якості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err="1" smtClean="0">
                <a:latin typeface="Cambria" pitchFamily="18" charset="0"/>
              </a:rPr>
              <a:t>важливих</a:t>
            </a:r>
            <a:r>
              <a:rPr lang="ru-RU" sz="1800" dirty="0" smtClean="0">
                <a:latin typeface="Cambria" pitchFamily="18" charset="0"/>
              </a:rPr>
              <a:t> умов </a:t>
            </a:r>
            <a:r>
              <a:rPr lang="ru-RU" sz="1800" dirty="0" err="1" smtClean="0">
                <a:latin typeface="Cambria" pitchFamily="18" charset="0"/>
              </a:rPr>
              <a:t>створення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err="1" smtClean="0">
                <a:latin typeface="Cambria" pitchFamily="18" charset="0"/>
              </a:rPr>
              <a:t>привабливого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err="1" smtClean="0">
                <a:latin typeface="Cambria" pitchFamily="18" charset="0"/>
              </a:rPr>
              <a:t>професійного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err="1" smtClean="0">
                <a:latin typeface="Cambria" pitchFamily="18" charset="0"/>
              </a:rPr>
              <a:t>іміджу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err="1" smtClean="0">
                <a:latin typeface="Cambria" pitchFamily="18" charset="0"/>
              </a:rPr>
              <a:t>виділяють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err="1" smtClean="0">
                <a:latin typeface="Cambria" pitchFamily="18" charset="0"/>
              </a:rPr>
              <a:t>духовність</a:t>
            </a:r>
            <a:r>
              <a:rPr lang="ru-RU" sz="1800" dirty="0" smtClean="0">
                <a:latin typeface="Cambria" pitchFamily="18" charset="0"/>
              </a:rPr>
              <a:t>, </a:t>
            </a:r>
            <a:r>
              <a:rPr lang="ru-RU" sz="1800" dirty="0" err="1" smtClean="0">
                <a:latin typeface="Cambria" pitchFamily="18" charset="0"/>
              </a:rPr>
              <a:t>моральність</a:t>
            </a:r>
            <a:r>
              <a:rPr lang="ru-RU" sz="1800" dirty="0" smtClean="0">
                <a:latin typeface="Cambria" pitchFamily="18" charset="0"/>
              </a:rPr>
              <a:t>, а </a:t>
            </a:r>
            <a:r>
              <a:rPr lang="ru-RU" sz="1800" dirty="0" err="1" smtClean="0">
                <a:latin typeface="Cambria" pitchFamily="18" charset="0"/>
              </a:rPr>
              <a:t>його</a:t>
            </a:r>
            <a:r>
              <a:rPr lang="ru-RU" sz="1800" dirty="0" smtClean="0">
                <a:latin typeface="Cambria" pitchFamily="18" charset="0"/>
              </a:rPr>
              <a:t> основою </a:t>
            </a:r>
            <a:r>
              <a:rPr lang="ru-RU" sz="1800" dirty="0" err="1" smtClean="0">
                <a:latin typeface="Cambria" pitchFamily="18" charset="0"/>
              </a:rPr>
              <a:t>вважаються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err="1" smtClean="0">
                <a:latin typeface="Cambria" pitchFamily="18" charset="0"/>
              </a:rPr>
              <a:t>ділові</a:t>
            </a:r>
            <a:r>
              <a:rPr lang="ru-RU" sz="1800" dirty="0" smtClean="0">
                <a:latin typeface="Cambria" pitchFamily="18" charset="0"/>
              </a:rPr>
              <a:t> та </a:t>
            </a:r>
            <a:r>
              <a:rPr lang="ru-RU" sz="1800" dirty="0" err="1" smtClean="0">
                <a:latin typeface="Cambria" pitchFamily="18" charset="0"/>
              </a:rPr>
              <a:t>лідерські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err="1" smtClean="0">
                <a:latin typeface="Cambria" pitchFamily="18" charset="0"/>
              </a:rPr>
              <a:t>якості</a:t>
            </a:r>
            <a:r>
              <a:rPr lang="ru-RU" sz="1800" dirty="0" smtClean="0">
                <a:latin typeface="Cambria" pitchFamily="18" charset="0"/>
              </a:rPr>
              <a:t>, </a:t>
            </a:r>
            <a:r>
              <a:rPr lang="ru-RU" sz="1800" dirty="0" err="1" smtClean="0">
                <a:latin typeface="Cambria" pitchFamily="18" charset="0"/>
              </a:rPr>
              <a:t>вміння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err="1" smtClean="0">
                <a:latin typeface="Cambria" pitchFamily="18" charset="0"/>
              </a:rPr>
              <a:t>вирішувати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err="1" smtClean="0">
                <a:latin typeface="Cambria" pitchFamily="18" charset="0"/>
              </a:rPr>
              <a:t>конфлікти</a:t>
            </a:r>
            <a:r>
              <a:rPr lang="ru-RU" sz="1800" dirty="0" smtClean="0">
                <a:latin typeface="Cambria" pitchFamily="18" charset="0"/>
              </a:rPr>
              <a:t>, </a:t>
            </a:r>
            <a:r>
              <a:rPr lang="ru-RU" sz="1800" dirty="0" err="1" smtClean="0">
                <a:latin typeface="Cambria" pitchFamily="18" charset="0"/>
              </a:rPr>
              <a:t>встановлювати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err="1" smtClean="0">
                <a:latin typeface="Cambria" pitchFamily="18" charset="0"/>
              </a:rPr>
              <a:t>партнерські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err="1" smtClean="0">
                <a:latin typeface="Cambria" pitchFamily="18" charset="0"/>
              </a:rPr>
              <a:t>відносини</a:t>
            </a:r>
            <a:r>
              <a:rPr lang="ru-RU" sz="1800" dirty="0" smtClean="0">
                <a:latin typeface="Cambria" pitchFamily="18" charset="0"/>
              </a:rPr>
              <a:t>, </a:t>
            </a:r>
            <a:r>
              <a:rPr lang="ru-RU" sz="1800" dirty="0" err="1" smtClean="0">
                <a:latin typeface="Cambria" pitchFamily="18" charset="0"/>
              </a:rPr>
              <a:t>комунікативні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err="1" smtClean="0">
                <a:latin typeface="Cambria" pitchFamily="18" charset="0"/>
              </a:rPr>
              <a:t>здібності</a:t>
            </a:r>
            <a:r>
              <a:rPr lang="ru-RU" sz="1800" dirty="0" smtClean="0">
                <a:latin typeface="Cambria" pitchFamily="18" charset="0"/>
              </a:rPr>
              <a:t>, </a:t>
            </a:r>
            <a:r>
              <a:rPr lang="ru-RU" sz="1800" dirty="0" err="1" smtClean="0">
                <a:latin typeface="Cambria" pitchFamily="18" charset="0"/>
              </a:rPr>
              <a:t>переконливість</a:t>
            </a:r>
            <a:r>
              <a:rPr lang="ru-RU" sz="1800" dirty="0" smtClean="0">
                <a:latin typeface="Cambria" pitchFamily="18" charset="0"/>
              </a:rPr>
              <a:t>, </a:t>
            </a:r>
            <a:r>
              <a:rPr lang="ru-RU" sz="1800" dirty="0" err="1" smtClean="0">
                <a:latin typeface="Cambria" pitchFamily="18" charset="0"/>
              </a:rPr>
              <a:t>адаптивність</a:t>
            </a:r>
            <a:r>
              <a:rPr lang="ru-RU" sz="1800" dirty="0" smtClean="0">
                <a:latin typeface="Cambria" pitchFamily="18" charset="0"/>
              </a:rPr>
              <a:t>, </a:t>
            </a:r>
            <a:r>
              <a:rPr lang="ru-RU" sz="1800" dirty="0" err="1" smtClean="0">
                <a:latin typeface="Cambria" pitchFamily="18" charset="0"/>
              </a:rPr>
              <a:t>оптимізм</a:t>
            </a:r>
            <a:r>
              <a:rPr lang="ru-RU" sz="1800" dirty="0" smtClean="0">
                <a:latin typeface="Cambria" pitchFamily="18" charset="0"/>
              </a:rPr>
              <a:t>, </a:t>
            </a:r>
            <a:r>
              <a:rPr lang="ru-RU" sz="1800" dirty="0" err="1" smtClean="0">
                <a:latin typeface="Cambria" pitchFamily="18" charset="0"/>
              </a:rPr>
              <a:t>доброзичливість</a:t>
            </a:r>
            <a:r>
              <a:rPr lang="ru-RU" sz="1800" dirty="0" smtClean="0">
                <a:latin typeface="Cambria" pitchFamily="18" charset="0"/>
              </a:rPr>
              <a:t>.</a:t>
            </a:r>
          </a:p>
          <a:p>
            <a:pPr>
              <a:buNone/>
            </a:pPr>
            <a:endParaRPr lang="ru-RU" sz="1800" dirty="0">
              <a:latin typeface="Cambria" pitchFamily="18" charset="0"/>
            </a:endParaRPr>
          </a:p>
        </p:txBody>
      </p:sp>
      <p:pic>
        <p:nvPicPr>
          <p:cNvPr id="2052" name="Picture 4" descr="http://www.diva.by/i/photo/focus/persons/najmitenko-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52228"/>
            <a:ext cx="3203848" cy="48057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4" name="Picture 6" descr="http://www.osh.by/wp-content/uploads/2013/05/IMG_685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4005064"/>
            <a:ext cx="4279404" cy="28529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3203848" y="2132856"/>
            <a:ext cx="56886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latin typeface="Cambria" pitchFamily="18" charset="0"/>
              </a:rPr>
              <a:t>Особливості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професійного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іміджу</a:t>
            </a:r>
            <a:r>
              <a:rPr lang="ru-RU" dirty="0" smtClean="0">
                <a:latin typeface="Cambria" pitchFamily="18" charset="0"/>
              </a:rPr>
              <a:t> в тому, </a:t>
            </a:r>
            <a:r>
              <a:rPr lang="ru-RU" dirty="0" err="1" smtClean="0">
                <a:latin typeface="Cambria" pitchFamily="18" charset="0"/>
              </a:rPr>
              <a:t>щоб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вміти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гармонізувати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інтереси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організації</a:t>
            </a:r>
            <a:r>
              <a:rPr lang="ru-RU" dirty="0" smtClean="0">
                <a:latin typeface="Cambria" pitchFamily="18" charset="0"/>
              </a:rPr>
              <a:t> та </a:t>
            </a:r>
            <a:r>
              <a:rPr lang="ru-RU" dirty="0" err="1" smtClean="0">
                <a:latin typeface="Cambria" pitchFamily="18" charset="0"/>
              </a:rPr>
              <a:t>співробітників</a:t>
            </a:r>
            <a:r>
              <a:rPr lang="ru-RU" dirty="0" smtClean="0">
                <a:latin typeface="Cambria" pitchFamily="18" charset="0"/>
              </a:rPr>
              <a:t>, бути </a:t>
            </a:r>
            <a:r>
              <a:rPr lang="ru-RU" dirty="0" err="1" smtClean="0">
                <a:latin typeface="Cambria" pitchFamily="18" charset="0"/>
              </a:rPr>
              <a:t>принциповим</a:t>
            </a:r>
            <a:r>
              <a:rPr lang="ru-RU" dirty="0" smtClean="0">
                <a:latin typeface="Cambria" pitchFamily="18" charset="0"/>
              </a:rPr>
              <a:t> у </a:t>
            </a:r>
            <a:r>
              <a:rPr lang="ru-RU" dirty="0" err="1" smtClean="0">
                <a:latin typeface="Cambria" pitchFamily="18" charset="0"/>
              </a:rPr>
              <a:t>реалізації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корпоративної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політики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і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уважним</a:t>
            </a:r>
            <a:r>
              <a:rPr lang="ru-RU" dirty="0" smtClean="0">
                <a:latin typeface="Cambria" pitchFamily="18" charset="0"/>
              </a:rPr>
              <a:t> до потреб </a:t>
            </a:r>
            <a:r>
              <a:rPr lang="ru-RU" dirty="0" err="1" smtClean="0">
                <a:latin typeface="Cambria" pitchFamily="18" charset="0"/>
              </a:rPr>
              <a:t>і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запитів</a:t>
            </a:r>
            <a:r>
              <a:rPr lang="ru-RU" dirty="0" smtClean="0">
                <a:latin typeface="Cambria" pitchFamily="18" charset="0"/>
              </a:rPr>
              <a:t> людей, бути </a:t>
            </a:r>
            <a:r>
              <a:rPr lang="ru-RU" dirty="0" err="1" smtClean="0">
                <a:latin typeface="Cambria" pitchFamily="18" charset="0"/>
              </a:rPr>
              <a:t>бездоганним</a:t>
            </a:r>
            <a:r>
              <a:rPr lang="ru-RU" dirty="0" smtClean="0">
                <a:latin typeface="Cambria" pitchFamily="18" charset="0"/>
              </a:rPr>
              <a:t>, </a:t>
            </a:r>
            <a:r>
              <a:rPr lang="ru-RU" dirty="0" err="1" smtClean="0">
                <a:latin typeface="Cambria" pitchFamily="18" charset="0"/>
              </a:rPr>
              <a:t>порядним</a:t>
            </a:r>
            <a:r>
              <a:rPr lang="ru-RU" dirty="0" smtClean="0">
                <a:latin typeface="Cambria" pitchFamily="18" charset="0"/>
              </a:rPr>
              <a:t>, </a:t>
            </a:r>
            <a:r>
              <a:rPr lang="ru-RU" dirty="0" err="1" smtClean="0">
                <a:latin typeface="Cambria" pitchFamily="18" charset="0"/>
              </a:rPr>
              <a:t>надійним</a:t>
            </a:r>
            <a:r>
              <a:rPr lang="ru-RU" dirty="0" smtClean="0">
                <a:latin typeface="Cambria" pitchFamily="18" charset="0"/>
              </a:rPr>
              <a:t>, </a:t>
            </a:r>
            <a:r>
              <a:rPr lang="ru-RU" dirty="0" err="1" smtClean="0">
                <a:latin typeface="Cambria" pitchFamily="18" charset="0"/>
              </a:rPr>
              <a:t>чесним</a:t>
            </a:r>
            <a:r>
              <a:rPr lang="ru-RU" dirty="0" smtClean="0">
                <a:latin typeface="Cambria" pitchFamily="18" charset="0"/>
              </a:rPr>
              <a:t>, </a:t>
            </a:r>
            <a:r>
              <a:rPr lang="ru-RU" dirty="0" err="1" smtClean="0">
                <a:latin typeface="Cambria" pitchFamily="18" charset="0"/>
              </a:rPr>
              <a:t>благородним</a:t>
            </a:r>
            <a:r>
              <a:rPr lang="ru-RU" dirty="0" smtClean="0">
                <a:latin typeface="Cambria" pitchFamily="18" charset="0"/>
              </a:rPr>
              <a:t>, </a:t>
            </a:r>
            <a:r>
              <a:rPr lang="ru-RU" dirty="0" err="1" smtClean="0">
                <a:latin typeface="Cambria" pitchFamily="18" charset="0"/>
              </a:rPr>
              <a:t>дисциплінованим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і</a:t>
            </a:r>
            <a:r>
              <a:rPr lang="ru-RU" dirty="0" smtClean="0">
                <a:latin typeface="Cambria" pitchFamily="18" charset="0"/>
              </a:rPr>
              <a:t> пр.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err="1" smtClean="0">
                <a:latin typeface="Cambria" pitchFamily="18" charset="0"/>
              </a:rPr>
              <a:t>Отже</a:t>
            </a:r>
            <a:r>
              <a:rPr lang="ru-RU" sz="2000" dirty="0" smtClean="0">
                <a:latin typeface="Cambria" pitchFamily="18" charset="0"/>
              </a:rPr>
              <a:t> ми </a:t>
            </a:r>
            <a:r>
              <a:rPr lang="ru-RU" sz="2000" dirty="0" err="1" smtClean="0">
                <a:latin typeface="Cambria" pitchFamily="18" charset="0"/>
              </a:rPr>
              <a:t>можемо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зробити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висновок,що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кожна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людина</a:t>
            </a:r>
            <a:r>
              <a:rPr lang="ru-RU" sz="2000" dirty="0" smtClean="0">
                <a:latin typeface="Cambria" pitchFamily="18" charset="0"/>
              </a:rPr>
              <a:t> повинна </a:t>
            </a:r>
            <a:r>
              <a:rPr lang="ru-RU" sz="2000" dirty="0" err="1" smtClean="0">
                <a:latin typeface="Cambria" pitchFamily="18" charset="0"/>
              </a:rPr>
              <a:t>мати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власний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імідж</a:t>
            </a:r>
            <a:r>
              <a:rPr lang="ru-RU" sz="2000" dirty="0" smtClean="0">
                <a:latin typeface="Cambria" pitchFamily="18" charset="0"/>
              </a:rPr>
              <a:t>, </a:t>
            </a:r>
            <a:r>
              <a:rPr lang="ru-RU" sz="2000" dirty="0" err="1" smtClean="0">
                <a:latin typeface="Cambria" pitchFamily="18" charset="0"/>
              </a:rPr>
              <a:t>але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він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також</a:t>
            </a:r>
            <a:r>
              <a:rPr lang="ru-RU" sz="2000" dirty="0" smtClean="0">
                <a:latin typeface="Cambria" pitchFamily="18" charset="0"/>
              </a:rPr>
              <a:t> буде </a:t>
            </a:r>
            <a:r>
              <a:rPr lang="ru-RU" sz="2000" dirty="0" err="1" smtClean="0">
                <a:latin typeface="Cambria" pitchFamily="18" charset="0"/>
              </a:rPr>
              <a:t>залежати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від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її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професії</a:t>
            </a:r>
            <a:r>
              <a:rPr lang="ru-RU" sz="2000" dirty="0" smtClean="0">
                <a:latin typeface="Cambria" pitchFamily="18" charset="0"/>
              </a:rPr>
              <a:t>. Є </a:t>
            </a:r>
            <a:r>
              <a:rPr lang="ru-RU" sz="2000" dirty="0" err="1" smtClean="0">
                <a:latin typeface="Cambria" pitchFamily="18" charset="0"/>
              </a:rPr>
              <a:t>професії</a:t>
            </a:r>
            <a:r>
              <a:rPr lang="ru-RU" sz="2000" dirty="0" smtClean="0">
                <a:latin typeface="Cambria" pitchFamily="18" charset="0"/>
              </a:rPr>
              <a:t> у </a:t>
            </a:r>
            <a:r>
              <a:rPr lang="ru-RU" sz="2000" dirty="0" err="1" smtClean="0">
                <a:latin typeface="Cambria" pitchFamily="18" charset="0"/>
              </a:rPr>
              <a:t>яких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дрес</a:t>
            </a:r>
            <a:r>
              <a:rPr lang="ru-RU" sz="2000" dirty="0" smtClean="0">
                <a:latin typeface="Cambria" pitchFamily="18" charset="0"/>
              </a:rPr>
              <a:t>- код просто </a:t>
            </a:r>
            <a:r>
              <a:rPr lang="ru-RU" sz="2000" dirty="0" err="1" smtClean="0">
                <a:latin typeface="Cambria" pitchFamily="18" charset="0"/>
              </a:rPr>
              <a:t>необхідний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такі</a:t>
            </a:r>
            <a:r>
              <a:rPr lang="ru-RU" sz="2000" dirty="0" smtClean="0">
                <a:latin typeface="Cambria" pitchFamily="18" charset="0"/>
              </a:rPr>
              <a:t> як :</a:t>
            </a:r>
            <a:r>
              <a:rPr lang="ru-RU" sz="2000" dirty="0" err="1" smtClean="0">
                <a:latin typeface="Cambria" pitchFamily="18" charset="0"/>
              </a:rPr>
              <a:t>лікар</a:t>
            </a:r>
            <a:r>
              <a:rPr lang="ru-RU" sz="2000" dirty="0" smtClean="0">
                <a:latin typeface="Cambria" pitchFamily="18" charset="0"/>
              </a:rPr>
              <a:t>, повар та </a:t>
            </a:r>
            <a:r>
              <a:rPr lang="ru-RU" sz="2000" dirty="0" err="1" smtClean="0">
                <a:latin typeface="Cambria" pitchFamily="18" charset="0"/>
              </a:rPr>
              <a:t>інш</a:t>
            </a:r>
            <a:r>
              <a:rPr lang="ru-RU" sz="2000" dirty="0" smtClean="0">
                <a:latin typeface="Cambria" pitchFamily="18" charset="0"/>
              </a:rPr>
              <a:t>.</a:t>
            </a:r>
            <a:endParaRPr lang="ru-RU" sz="2000" dirty="0">
              <a:latin typeface="Cambria" pitchFamily="18" charset="0"/>
            </a:endParaRPr>
          </a:p>
        </p:txBody>
      </p:sp>
      <p:pic>
        <p:nvPicPr>
          <p:cNvPr id="1026" name="Picture 2" descr="http://aspectmedical.com.ua/wp-content/uploads/2012/12/vrach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6792"/>
            <a:ext cx="5301207" cy="5301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http://www.servisda.com/images/italiya_pova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86591" y="1658888"/>
            <a:ext cx="3457409" cy="51991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</TotalTime>
  <Words>176</Words>
  <Application>Microsoft Office PowerPoint</Application>
  <PresentationFormat>Экран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Открытая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8</cp:revision>
  <dcterms:created xsi:type="dcterms:W3CDTF">2013-09-19T11:18:08Z</dcterms:created>
  <dcterms:modified xsi:type="dcterms:W3CDTF">2013-09-19T12:23:51Z</dcterms:modified>
</cp:coreProperties>
</file>