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56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2211DE-3242-4DBC-9E13-72CAC355A3F0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00A84E-CBED-4964-8FE0-F5B47F4970FD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406640" cy="3717174"/>
          </a:xfrm>
        </p:spPr>
        <p:txBody>
          <a:bodyPr>
            <a:normAutofit/>
          </a:bodyPr>
          <a:lstStyle/>
          <a:p>
            <a:r>
              <a:rPr lang="ru-RU" dirty="0" err="1" smtClean="0">
                <a:effectLst/>
                <a:latin typeface="Calibri" pitchFamily="34" charset="0"/>
              </a:rPr>
              <a:t>Презентац</a:t>
            </a:r>
            <a:r>
              <a:rPr lang="uk-UA" dirty="0" err="1" smtClean="0">
                <a:effectLst/>
                <a:latin typeface="Calibri" pitchFamily="34" charset="0"/>
              </a:rPr>
              <a:t>ію</a:t>
            </a:r>
            <a:r>
              <a:rPr lang="uk-UA" dirty="0" smtClean="0">
                <a:effectLst/>
                <a:latin typeface="Calibri" pitchFamily="34" charset="0"/>
              </a:rPr>
              <a:t> на тему: «</a:t>
            </a:r>
            <a:r>
              <a:rPr lang="uk-UA" dirty="0">
                <a:effectLst/>
                <a:latin typeface="Calibri" pitchFamily="34" charset="0"/>
              </a:rPr>
              <a:t>510 років </a:t>
            </a:r>
            <a:r>
              <a:rPr lang="uk-UA" dirty="0" err="1">
                <a:effectLst/>
                <a:latin typeface="Calibri" pitchFamily="34" charset="0"/>
              </a:rPr>
              <a:t>вiд</a:t>
            </a:r>
            <a:r>
              <a:rPr lang="uk-UA" dirty="0">
                <a:effectLst/>
                <a:latin typeface="Calibri" pitchFamily="34" charset="0"/>
              </a:rPr>
              <a:t> дня народження </a:t>
            </a:r>
            <a:r>
              <a:rPr lang="uk-UA" dirty="0" err="1">
                <a:effectLst/>
                <a:latin typeface="Calibri" pitchFamily="34" charset="0"/>
              </a:rPr>
              <a:t>Мiшеля</a:t>
            </a:r>
            <a:r>
              <a:rPr lang="uk-UA" dirty="0">
                <a:effectLst/>
                <a:latin typeface="Calibri" pitchFamily="34" charset="0"/>
              </a:rPr>
              <a:t> Нострадамуса (1503–1566), астролога, лікаря, </a:t>
            </a:r>
            <a:r>
              <a:rPr lang="uk-UA" dirty="0" smtClean="0">
                <a:effectLst/>
                <a:latin typeface="Calibri" pitchFamily="34" charset="0"/>
              </a:rPr>
              <a:t>поета.»</a:t>
            </a:r>
            <a:endParaRPr lang="uk-U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Нострадамус, як астролог і віщун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821" y="1628800"/>
            <a:ext cx="4978896" cy="492514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У 1555 році Нострадамус опублікував свій перший астрологічний альманах, і в тому ж році в Ліоні</a:t>
            </a:r>
            <a:r>
              <a:rPr lang="uk-UA" dirty="0"/>
              <a:t> </a:t>
            </a:r>
            <a:r>
              <a:rPr lang="uk-UA" dirty="0" smtClean="0"/>
              <a:t>виходить в світ перше видання Центурій, що містить 353 катрена. Відомо, що ці пророцтва принесли йому неприємності. Після прибуття в Париж</a:t>
            </a:r>
            <a:r>
              <a:rPr lang="uk-UA" dirty="0"/>
              <a:t> </a:t>
            </a:r>
            <a:r>
              <a:rPr lang="uk-UA" dirty="0" smtClean="0"/>
              <a:t>Нострадамус був попереджений що влада хоче допитати його, і </a:t>
            </a:r>
            <a:r>
              <a:rPr lang="uk-UA" dirty="0"/>
              <a:t>в</a:t>
            </a:r>
            <a:r>
              <a:rPr lang="uk-UA" dirty="0" smtClean="0"/>
              <a:t>ін терміново повертається в Салон-де-Прованс.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17" y="2577211"/>
            <a:ext cx="3172700" cy="31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Нострадамус – королівський медик і радник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uk-UA" dirty="0" smtClean="0"/>
              <a:t>У 1561 році влада вимагала Мішеля описати долю короля Карла </a:t>
            </a:r>
            <a:r>
              <a:rPr lang="en-US" dirty="0" smtClean="0"/>
              <a:t>IX. </a:t>
            </a:r>
            <a:r>
              <a:rPr lang="uk-UA" dirty="0" smtClean="0"/>
              <a:t>Відповідь Нострадамуса не </a:t>
            </a:r>
            <a:r>
              <a:rPr lang="uk-UA" dirty="0" err="1" smtClean="0"/>
              <a:t>зберіглася</a:t>
            </a:r>
            <a:r>
              <a:rPr lang="uk-UA" dirty="0" smtClean="0"/>
              <a:t>. У 1564 році  Карл </a:t>
            </a:r>
            <a:r>
              <a:rPr lang="en-US" dirty="0" smtClean="0"/>
              <a:t>IX </a:t>
            </a:r>
            <a:r>
              <a:rPr lang="uk-UA" dirty="0" smtClean="0"/>
              <a:t>призначає Нострадамуса королівським медиком і радником. «</a:t>
            </a:r>
            <a:r>
              <a:rPr lang="ru-RU" dirty="0" smtClean="0"/>
              <a:t>Той, кого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пророк, колись </a:t>
            </a:r>
            <a:r>
              <a:rPr lang="ru-RU" dirty="0" err="1" smtClean="0"/>
              <a:t>називався</a:t>
            </a:r>
            <a:r>
              <a:rPr lang="ru-RU" dirty="0" smtClean="0"/>
              <a:t> провидцем. </a:t>
            </a:r>
            <a:r>
              <a:rPr lang="ru-RU" dirty="0" err="1" smtClean="0"/>
              <a:t>Інакше</a:t>
            </a:r>
            <a:r>
              <a:rPr lang="ru-RU" dirty="0" smtClean="0"/>
              <a:t> </a:t>
            </a:r>
            <a:r>
              <a:rPr lang="ru-RU" dirty="0" err="1" smtClean="0"/>
              <a:t>кажучи</a:t>
            </a:r>
            <a:r>
              <a:rPr lang="ru-RU" dirty="0" smtClean="0"/>
              <a:t> - пророк </a:t>
            </a:r>
            <a:r>
              <a:rPr lang="ru-RU" dirty="0" err="1" smtClean="0"/>
              <a:t>бачить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недоступні</a:t>
            </a:r>
            <a:r>
              <a:rPr lang="ru-RU" dirty="0" smtClean="0"/>
              <a:t> </a:t>
            </a:r>
            <a:r>
              <a:rPr lang="ru-RU" dirty="0" err="1" smtClean="0"/>
              <a:t>людському</a:t>
            </a:r>
            <a:r>
              <a:rPr lang="ru-RU" dirty="0" smtClean="0"/>
              <a:t> </a:t>
            </a:r>
            <a:r>
              <a:rPr lang="ru-RU" dirty="0" err="1" smtClean="0"/>
              <a:t>розуму</a:t>
            </a:r>
            <a:r>
              <a:rPr lang="ru-RU" dirty="0" smtClean="0"/>
              <a:t>.» </a:t>
            </a:r>
            <a:r>
              <a:rPr lang="ru-RU" dirty="0" err="1" smtClean="0"/>
              <a:t>М.де</a:t>
            </a:r>
            <a:r>
              <a:rPr lang="ru-RU" dirty="0" smtClean="0"/>
              <a:t> Нострадамус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956376" y="6047808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2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Творча спадщина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248" y="1484784"/>
            <a:ext cx="5266928" cy="5040560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uk-UA" dirty="0" smtClean="0"/>
              <a:t>Творча спадщина Нострадамуса включає 10 центурій (942 катрена),,ряд катренів без нумерації, щорічні альманахи з 1555 року, а також ряд творів, які прийнято вважати непророчими. В архівах є заповіт і особисте листування Нострадамуса. Також існує ряд рукописів, авторство яких достовірно не встановлено, але іноді приписується Нострадамусові.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36912"/>
            <a:ext cx="24482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Пророчі</a:t>
            </a:r>
            <a:r>
              <a:rPr lang="uk-UA" b="1" dirty="0" smtClean="0"/>
              <a:t> </a:t>
            </a:r>
            <a:r>
              <a:rPr lang="uk-UA" dirty="0" smtClean="0"/>
              <a:t>твори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139" y="1340768"/>
            <a:ext cx="5122912" cy="51305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Найперша зі збережених повних видань «Пророцтв» датоване 1568 роком тобто вже після смерті пророка. Воно містить лист </a:t>
            </a:r>
            <a:r>
              <a:rPr lang="uk-UA" dirty="0" err="1" smtClean="0"/>
              <a:t>Сезару</a:t>
            </a:r>
            <a:r>
              <a:rPr lang="uk-UA" dirty="0" smtClean="0"/>
              <a:t>, 942 катрена Відомо тільки, що катрени з останніх центурій цитувалися за життя пророка, Походження 6 нових катренів 8 центурії у виданні </a:t>
            </a:r>
            <a:r>
              <a:rPr lang="uk-UA" dirty="0" err="1" smtClean="0"/>
              <a:t>Роффе</a:t>
            </a:r>
            <a:r>
              <a:rPr lang="uk-UA" dirty="0" smtClean="0"/>
              <a:t> (1588) є сумнівним.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51" y="2780928"/>
            <a:ext cx="270630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Переклади,рукописи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76836"/>
            <a:ext cx="5050904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Близько 1545 року Нострадамус переклав з грецької «Ілюмінація ієрогліфів </a:t>
            </a:r>
            <a:r>
              <a:rPr lang="uk-UA" dirty="0" err="1" smtClean="0"/>
              <a:t>Гораполлона</a:t>
            </a:r>
            <a:r>
              <a:rPr lang="uk-UA" dirty="0" smtClean="0"/>
              <a:t>». Рукопис зберігся. Практично одночасно з «пророцтвами» Нострадамус видав дві роботи в галузі медичних наук</a:t>
            </a:r>
          </a:p>
          <a:p>
            <a:pPr marL="0" indent="0">
              <a:buNone/>
            </a:pPr>
            <a:r>
              <a:rPr lang="uk-UA" dirty="0" smtClean="0"/>
              <a:t>У 1888 році в бібліотеці Риму </a:t>
            </a:r>
            <a:r>
              <a:rPr lang="uk-UA" dirty="0" err="1" smtClean="0"/>
              <a:t>знайден</a:t>
            </a:r>
            <a:r>
              <a:rPr lang="uk-UA" dirty="0" smtClean="0"/>
              <a:t> рукопис, авторство якого приписується Нострадамусу. Вона відома під умовною назвою «Втрачена книга Нострадамуса» («</a:t>
            </a:r>
            <a:r>
              <a:rPr lang="en-US" dirty="0" smtClean="0"/>
              <a:t>The Lost Book of Nostradamus»).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71" y="3615288"/>
            <a:ext cx="2808312" cy="2420959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28384" y="6381328"/>
            <a:ext cx="432048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9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Пророки Нострадамуса, що збулись: Варфоломіївська ніч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з</a:t>
            </a:r>
            <a:r>
              <a:rPr lang="en-US" dirty="0" smtClean="0"/>
              <a:t>’</a:t>
            </a:r>
            <a:r>
              <a:rPr lang="uk-UA" dirty="0" smtClean="0"/>
              <a:t>єднаються </a:t>
            </a:r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err="1"/>
              <a:t>с</a:t>
            </a:r>
            <a:r>
              <a:rPr lang="ru-RU" dirty="0" err="1" smtClean="0"/>
              <a:t>корпіоні</a:t>
            </a:r>
            <a:r>
              <a:rPr lang="ru-RU" dirty="0" smtClean="0"/>
              <a:t>,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4727470" cy="402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Велика Північна війна (1700)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1"/>
            <a:ext cx="7488832" cy="2376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1700 відомий в історії як початок Північної війни, розпочатої з ініціативи Росії і її союзників проти Швеції, в результаті якої Росія поверне Прибалтику і захопить частину Фінляндії, забезпечивши собі надійний вихід до Балтійського моря.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61048"/>
            <a:ext cx="5553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Французька революція 1792 року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1579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10.авг.1792 у Франції була повалена монархія. Революціонери проголосили зазначений рік початком нової ери, першим роком Французького республіканського календаря.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439055" cy="3963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5528813"/>
            <a:ext cx="343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Республіканський календар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Народження Гітлера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 1889 народився Гітлер - провідник Націонал-соціалістичної робітничої партії Німеччини</a:t>
            </a:r>
            <a:r>
              <a:rPr lang="uk-UA" dirty="0"/>
              <a:t> </a:t>
            </a:r>
            <a:r>
              <a:rPr lang="uk-UA" dirty="0" smtClean="0"/>
              <a:t>(НСДАП), ідеолог нацизму.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3718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і падіння СРСР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4935"/>
            <a:ext cx="3801219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100719" cy="386104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211960" y="328498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2115666"/>
          </a:xfrm>
        </p:spPr>
        <p:txBody>
          <a:bodyPr>
            <a:normAutofit/>
          </a:bodyPr>
          <a:lstStyle/>
          <a:p>
            <a:r>
              <a:rPr lang="uk-UA" b="1" dirty="0" smtClean="0"/>
              <a:t>Мішель де </a:t>
            </a:r>
            <a:r>
              <a:rPr lang="uk-UA" b="1" dirty="0" err="1" smtClean="0"/>
              <a:t>Нотрдам</a:t>
            </a:r>
            <a:r>
              <a:rPr lang="uk-UA" dirty="0" smtClean="0"/>
              <a:t> </a:t>
            </a:r>
            <a:r>
              <a:rPr lang="ru-RU" dirty="0" smtClean="0"/>
              <a:t>Або </a:t>
            </a:r>
            <a:r>
              <a:rPr lang="uk-UA" dirty="0" smtClean="0"/>
              <a:t>Нострадамус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5536704" cy="187220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Мішель де 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</a:rPr>
              <a:t>Нострдам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</a:rPr>
              <a:t>фр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Michel de </a:t>
            </a: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</a:rPr>
              <a:t>Nostredame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),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відомий також як Нострадамус (14 грудня 1503 – </a:t>
            </a:r>
          </a:p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2 липня 1566) - французький астролог, провидець, лікар і алхімік, знаменитий своїми пророцтвами.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76483"/>
            <a:ext cx="2784041" cy="37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Друга Світова війна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49" y="1447800"/>
            <a:ext cx="4129251" cy="4800600"/>
          </a:xfrm>
        </p:spPr>
      </p:pic>
    </p:spTree>
    <p:extLst>
      <p:ext uri="{BB962C8B-B14F-4D97-AF65-F5344CB8AC3E}">
        <p14:creationId xmlns:p14="http://schemas.microsoft.com/office/powerpoint/2010/main" val="16317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Холокост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76625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переслідування і масове знищення євреїв у Німеччині під час Другої світової війни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40" y="1484783"/>
            <a:ext cx="3133869" cy="4183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6686" y="572023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</a:t>
            </a:r>
            <a:r>
              <a:rPr lang="uk-UA" dirty="0" smtClean="0"/>
              <a:t> жертвам </a:t>
            </a:r>
            <a:r>
              <a:rPr lang="uk-UA" dirty="0" err="1" smtClean="0"/>
              <a:t>Холокосту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40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Ленін, Гітлер, Сталін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Розрахунки Нострадамуса:</a:t>
            </a:r>
          </a:p>
          <a:p>
            <a:pPr marL="0" indent="0">
              <a:buNone/>
            </a:pPr>
            <a:r>
              <a:rPr lang="ru-RU" dirty="0" smtClean="0"/>
              <a:t>1557,487 + (2033,02 − 1557,487) × 4173,666 ÷ 6000 = 1888,273 (20 </a:t>
            </a:r>
            <a:r>
              <a:rPr lang="ru-RU" dirty="0" err="1" smtClean="0"/>
              <a:t>квітня</a:t>
            </a:r>
            <a:r>
              <a:rPr lang="ru-RU" dirty="0" smtClean="0"/>
              <a:t> 1889) </a:t>
            </a:r>
            <a:r>
              <a:rPr lang="ru-RU" dirty="0" err="1" smtClean="0"/>
              <a:t>народився</a:t>
            </a:r>
            <a:r>
              <a:rPr lang="ru-RU" dirty="0"/>
              <a:t> </a:t>
            </a:r>
            <a:r>
              <a:rPr lang="ru-RU" dirty="0" smtClean="0"/>
              <a:t>Гитлер</a:t>
            </a:r>
            <a:br>
              <a:rPr lang="ru-RU" dirty="0" smtClean="0"/>
            </a:br>
            <a:r>
              <a:rPr lang="ru-RU" dirty="0" smtClean="0"/>
              <a:t>1242,000 + (2033,02 − 1242,000) × 4758,000 ÷ 6000 = 1869,279 (22 </a:t>
            </a:r>
            <a:r>
              <a:rPr lang="ru-RU" dirty="0" err="1" smtClean="0"/>
              <a:t>квітня</a:t>
            </a:r>
            <a:r>
              <a:rPr lang="ru-RU" dirty="0" smtClean="0"/>
              <a:t> 1870) </a:t>
            </a:r>
            <a:r>
              <a:rPr lang="ru-RU" dirty="0" err="1" smtClean="0"/>
              <a:t>народився</a:t>
            </a:r>
            <a:r>
              <a:rPr lang="ru-RU" dirty="0" smtClean="0"/>
              <a:t> Ленин</a:t>
            </a:r>
            <a:br>
              <a:rPr lang="ru-RU" dirty="0" smtClean="0"/>
            </a:br>
            <a:r>
              <a:rPr lang="ru-RU" dirty="0" smtClean="0"/>
              <a:t>1557,487 + (2033,02 − 1557,487) × 4056,000 ÷ 6000 = 1878,947 (21 </a:t>
            </a:r>
            <a:r>
              <a:rPr lang="ru-RU" dirty="0" err="1" smtClean="0"/>
              <a:t>грудня</a:t>
            </a:r>
            <a:r>
              <a:rPr lang="ru-RU" dirty="0" smtClean="0"/>
              <a:t> 1879) </a:t>
            </a:r>
            <a:r>
              <a:rPr lang="ru-RU" dirty="0" err="1" smtClean="0"/>
              <a:t>народився</a:t>
            </a:r>
            <a:r>
              <a:rPr lang="ru-RU" dirty="0" smtClean="0"/>
              <a:t> Сталин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86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11 вересня 2001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375476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серія</a:t>
            </a:r>
            <a:r>
              <a:rPr lang="ru-RU" dirty="0" smtClean="0"/>
              <a:t> </a:t>
            </a:r>
            <a:r>
              <a:rPr lang="ru-RU" dirty="0" err="1" smtClean="0"/>
              <a:t>терактів</a:t>
            </a:r>
            <a:r>
              <a:rPr lang="ru-RU" dirty="0" smtClean="0"/>
              <a:t> 11 </a:t>
            </a:r>
            <a:r>
              <a:rPr lang="ru-RU" dirty="0" err="1" smtClean="0"/>
              <a:t>вересня</a:t>
            </a:r>
            <a:r>
              <a:rPr lang="ru-RU" dirty="0" smtClean="0"/>
              <a:t> 2001 року на </a:t>
            </a:r>
            <a:r>
              <a:rPr lang="ru-RU" dirty="0" err="1" smtClean="0"/>
              <a:t>території</a:t>
            </a:r>
            <a:r>
              <a:rPr lang="ru-RU" dirty="0" smtClean="0"/>
              <a:t> США, яка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здійснена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пілотованих</a:t>
            </a:r>
            <a:r>
              <a:rPr lang="ru-RU" dirty="0" smtClean="0"/>
              <a:t> </a:t>
            </a:r>
            <a:r>
              <a:rPr lang="ru-RU" dirty="0" err="1" smtClean="0"/>
              <a:t>літаків</a:t>
            </a:r>
            <a:r>
              <a:rPr lang="ru-RU" dirty="0" smtClean="0"/>
              <a:t>. 19 </a:t>
            </a:r>
            <a:r>
              <a:rPr lang="ru-RU" dirty="0" err="1" smtClean="0"/>
              <a:t>зловмисників</a:t>
            </a:r>
            <a:r>
              <a:rPr lang="ru-RU" dirty="0" smtClean="0"/>
              <a:t> </a:t>
            </a:r>
            <a:r>
              <a:rPr lang="ru-RU" dirty="0" err="1" smtClean="0"/>
              <a:t>придбали</a:t>
            </a:r>
            <a:r>
              <a:rPr lang="ru-RU" dirty="0" smtClean="0"/>
              <a:t> квитки на 4 </a:t>
            </a:r>
            <a:r>
              <a:rPr lang="ru-RU" dirty="0" err="1" smtClean="0"/>
              <a:t>літаки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авіаліній</a:t>
            </a:r>
            <a:r>
              <a:rPr lang="ru-RU" dirty="0" smtClean="0"/>
              <a:t> США.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контролю над </a:t>
            </a:r>
            <a:r>
              <a:rPr lang="ru-RU" dirty="0" err="1" smtClean="0"/>
              <a:t>літаками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скерували</a:t>
            </a:r>
            <a:r>
              <a:rPr lang="ru-RU" dirty="0" smtClean="0"/>
              <a:t> на </a:t>
            </a:r>
            <a:r>
              <a:rPr lang="ru-RU" dirty="0" err="1" smtClean="0"/>
              <a:t>вказані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600400" cy="4681764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884368" y="6453336"/>
            <a:ext cx="360040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1.    </a:t>
            </a:r>
            <a:r>
              <a:rPr lang="uk-UA" dirty="0" smtClean="0">
                <a:hlinkClick r:id="rId2" action="ppaction://hlinksldjump"/>
              </a:rPr>
              <a:t>Біографія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1.1. Походження Нострадамуса</a:t>
            </a:r>
          </a:p>
          <a:p>
            <a:pPr marL="0" indent="0">
              <a:buNone/>
            </a:pPr>
            <a:r>
              <a:rPr lang="uk-UA" dirty="0" smtClean="0"/>
              <a:t>1.2. Вища освіта в Авіньйоні</a:t>
            </a:r>
          </a:p>
          <a:p>
            <a:pPr marL="0" indent="0">
              <a:buNone/>
            </a:pPr>
            <a:r>
              <a:rPr lang="uk-UA" dirty="0" smtClean="0"/>
              <a:t>1.3. Навчання в </a:t>
            </a:r>
            <a:r>
              <a:rPr lang="uk-UA" dirty="0" err="1" smtClean="0"/>
              <a:t>Монпельє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1.4. «Чорна смуга» у житті Нострадамуса</a:t>
            </a:r>
          </a:p>
          <a:p>
            <a:pPr marL="0" indent="0">
              <a:buNone/>
            </a:pPr>
            <a:r>
              <a:rPr lang="uk-UA" dirty="0" smtClean="0"/>
              <a:t>1.5. Праця лікарем</a:t>
            </a:r>
          </a:p>
          <a:p>
            <a:pPr marL="0" indent="0">
              <a:buNone/>
            </a:pPr>
            <a:r>
              <a:rPr lang="uk-UA" dirty="0" smtClean="0"/>
              <a:t>1.6. Особисте життя</a:t>
            </a:r>
          </a:p>
          <a:p>
            <a:pPr marL="0" indent="0">
              <a:buNone/>
            </a:pPr>
            <a:r>
              <a:rPr lang="uk-UA" dirty="0" smtClean="0"/>
              <a:t>1.7. Нострадамус, як астролог і віщун</a:t>
            </a:r>
          </a:p>
          <a:p>
            <a:pPr marL="0" indent="0">
              <a:buNone/>
            </a:pPr>
            <a:r>
              <a:rPr lang="uk-UA" dirty="0" smtClean="0"/>
              <a:t>1.8. Нострадамус – королівський медик і радник</a:t>
            </a:r>
          </a:p>
          <a:p>
            <a:pPr marL="514350" indent="-514350">
              <a:buAutoNum type="arabicPeriod" startAt="2"/>
            </a:pPr>
            <a:r>
              <a:rPr lang="uk-UA" dirty="0" smtClean="0">
                <a:hlinkClick r:id="rId3" action="ppaction://hlinksldjump"/>
              </a:rPr>
              <a:t>Творча спадщина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2.1. Переклади,рукописи</a:t>
            </a:r>
          </a:p>
          <a:p>
            <a:pPr marL="0" indent="0">
              <a:buNone/>
            </a:pPr>
            <a:r>
              <a:rPr lang="uk-UA" dirty="0" smtClean="0"/>
              <a:t>2.2  Легенди про Нострадамуса</a:t>
            </a:r>
          </a:p>
          <a:p>
            <a:pPr marL="514350" indent="-514350">
              <a:buAutoNum type="arabicPeriod" startAt="3"/>
            </a:pPr>
            <a:r>
              <a:rPr lang="uk-UA" dirty="0" smtClean="0">
                <a:hlinkClick r:id="rId4" action="ppaction://hlinksldjump"/>
              </a:rPr>
              <a:t>Пророки Нострадамуса, що збулись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96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Походження Нострадамуса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dirty="0" smtClean="0"/>
              <a:t>Мішель де </a:t>
            </a:r>
            <a:r>
              <a:rPr lang="uk-UA" dirty="0" err="1" smtClean="0"/>
              <a:t>Нострдам</a:t>
            </a:r>
            <a:r>
              <a:rPr lang="uk-UA" dirty="0" smtClean="0"/>
              <a:t> народився 14 грудня 1503 року в містечку </a:t>
            </a:r>
            <a:r>
              <a:rPr lang="uk-UA" dirty="0" err="1" smtClean="0"/>
              <a:t>Сен-Ремі</a:t>
            </a:r>
            <a:r>
              <a:rPr lang="uk-UA" dirty="0" smtClean="0"/>
              <a:t> (Прованс) в сім'ї євреїв. Батько майбутнього провісника, Жом де </a:t>
            </a:r>
            <a:r>
              <a:rPr lang="uk-UA" dirty="0" err="1" smtClean="0"/>
              <a:t>Нострдам</a:t>
            </a:r>
            <a:r>
              <a:rPr lang="uk-UA" dirty="0"/>
              <a:t> </a:t>
            </a:r>
            <a:r>
              <a:rPr lang="uk-UA" dirty="0" smtClean="0"/>
              <a:t>був нотаріусом, дідусь П'єр де </a:t>
            </a:r>
            <a:r>
              <a:rPr lang="uk-UA" dirty="0" err="1" smtClean="0"/>
              <a:t>Нотрдам</a:t>
            </a:r>
            <a:r>
              <a:rPr lang="uk-UA" dirty="0" smtClean="0"/>
              <a:t> і прадід </a:t>
            </a:r>
            <a:r>
              <a:rPr lang="uk-UA" dirty="0" err="1" smtClean="0"/>
              <a:t>Давіно</a:t>
            </a:r>
            <a:r>
              <a:rPr lang="uk-UA" dirty="0" smtClean="0"/>
              <a:t> де </a:t>
            </a:r>
            <a:r>
              <a:rPr lang="uk-UA" dirty="0" err="1" smtClean="0"/>
              <a:t>Каркассон</a:t>
            </a:r>
            <a:r>
              <a:rPr lang="uk-UA" dirty="0" smtClean="0"/>
              <a:t> займалися торгівлею</a:t>
            </a:r>
            <a:r>
              <a:rPr lang="ru-RU" dirty="0" smtClean="0"/>
              <a:t>, </a:t>
            </a:r>
            <a:r>
              <a:rPr lang="uk-UA" dirty="0" smtClean="0"/>
              <a:t>а прадіди П'єр де </a:t>
            </a:r>
            <a:r>
              <a:rPr lang="uk-UA" dirty="0" err="1" smtClean="0"/>
              <a:t>Сен-Марі</a:t>
            </a:r>
            <a:r>
              <a:rPr lang="uk-UA" dirty="0" smtClean="0"/>
              <a:t> і Жан де </a:t>
            </a:r>
            <a:r>
              <a:rPr lang="uk-UA" dirty="0" err="1" smtClean="0"/>
              <a:t>Сен-Ремі</a:t>
            </a:r>
            <a:r>
              <a:rPr lang="uk-UA" dirty="0" smtClean="0"/>
              <a:t> були лікарями.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89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Вища освіта в Авіньйоні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12776"/>
            <a:ext cx="749808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У 1518 році Мішель де </a:t>
            </a:r>
            <a:r>
              <a:rPr lang="uk-UA" dirty="0" err="1" smtClean="0"/>
              <a:t>Нотрдам</a:t>
            </a:r>
            <a:r>
              <a:rPr lang="uk-UA" dirty="0" smtClean="0"/>
              <a:t> вирушає на навчання в Авіньйон, де в 1521 році отримує ступінь магістра мистецтв. Про подальші вісім роках його життя відомо лише з його власної «</a:t>
            </a:r>
            <a:r>
              <a:rPr lang="uk-UA" i="1" dirty="0" smtClean="0"/>
              <a:t>дізнатися і вивчити джерела і походження рослин і інших найпростіших речовин, що стосуються вершини медичної науки»</a:t>
            </a:r>
            <a:r>
              <a:rPr lang="uk-UA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9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Навчання в </a:t>
            </a:r>
            <a:r>
              <a:rPr lang="uk-UA" dirty="0" err="1" smtClean="0"/>
              <a:t>Монпельє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uk-UA" dirty="0" smtClean="0"/>
              <a:t>У 1529 році офіційна біографія майбутнього провісника триває: він вступає на медичний факультет університету </a:t>
            </a:r>
            <a:r>
              <a:rPr lang="uk-UA" dirty="0" err="1" smtClean="0"/>
              <a:t>Монпельє</a:t>
            </a:r>
            <a:r>
              <a:rPr lang="uk-UA" dirty="0" smtClean="0"/>
              <a:t>, де в 1534 році Мішель отримав докторську ступінь. З цього моменту його прізвище пишеться на латинський: «</a:t>
            </a:r>
            <a:r>
              <a:rPr lang="en-US" dirty="0" smtClean="0"/>
              <a:t>Nostradamus».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29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смуга</a:t>
            </a:r>
            <a:r>
              <a:rPr lang="ru-RU" dirty="0" smtClean="0"/>
              <a:t>» у </a:t>
            </a:r>
            <a:r>
              <a:rPr lang="ru-RU" dirty="0" err="1" smtClean="0"/>
              <a:t>житт</a:t>
            </a:r>
            <a:r>
              <a:rPr lang="uk-UA" dirty="0" smtClean="0"/>
              <a:t>і Нострадамуса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749808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Незабаром у його житті починається чорна смуга. У 1537 році від чуми в </a:t>
            </a:r>
            <a:r>
              <a:rPr lang="uk-UA" dirty="0" err="1" smtClean="0"/>
              <a:t>Ажені</a:t>
            </a:r>
            <a:r>
              <a:rPr lang="uk-UA" dirty="0" smtClean="0"/>
              <a:t> гинуть дружина і діти,</a:t>
            </a:r>
            <a:r>
              <a:rPr lang="ru-RU" dirty="0" smtClean="0"/>
              <a:t> і в тому ж </a:t>
            </a:r>
            <a:r>
              <a:rPr lang="ru-RU" dirty="0" err="1" smtClean="0"/>
              <a:t>році</a:t>
            </a:r>
            <a:r>
              <a:rPr lang="ru-RU" dirty="0" smtClean="0"/>
              <a:t> з </a:t>
            </a:r>
            <a:r>
              <a:rPr lang="ru-RU" dirty="0" err="1" smtClean="0"/>
              <a:t>незрозумілих</a:t>
            </a:r>
            <a:r>
              <a:rPr lang="ru-RU" dirty="0" smtClean="0"/>
              <a:t> причин </a:t>
            </a:r>
            <a:r>
              <a:rPr lang="ru-RU" dirty="0" err="1" smtClean="0"/>
              <a:t>виникає</a:t>
            </a:r>
            <a:r>
              <a:rPr lang="ru-RU" dirty="0" smtClean="0"/>
              <a:t> смертельна сварка Нострадамуса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Скалігером</a:t>
            </a:r>
            <a:r>
              <a:rPr lang="ru-RU" dirty="0" smtClean="0"/>
              <a:t>. </a:t>
            </a:r>
            <a:r>
              <a:rPr lang="uk-UA" dirty="0" smtClean="0"/>
              <a:t>Нострадамус залишає </a:t>
            </a:r>
            <a:r>
              <a:rPr lang="uk-UA" dirty="0" err="1" smtClean="0"/>
              <a:t>Ажен</a:t>
            </a:r>
            <a:r>
              <a:rPr lang="uk-UA" dirty="0" smtClean="0"/>
              <a:t>. «Життя — це низка виборів.» </a:t>
            </a:r>
            <a:r>
              <a:rPr lang="ru-RU" dirty="0" err="1" smtClean="0"/>
              <a:t>М.де</a:t>
            </a:r>
            <a:r>
              <a:rPr lang="ru-RU" dirty="0" smtClean="0"/>
              <a:t> Нострадамус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0916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Праця лікарем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213" y="1628800"/>
            <a:ext cx="432048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В 1544 році відновлює лікарську практику в Марселі, а в 1546 році бореться з чумою на південному сході Франції в </a:t>
            </a:r>
            <a:r>
              <a:rPr lang="uk-UA" dirty="0" err="1" smtClean="0"/>
              <a:t>Екс-ан-Провансі</a:t>
            </a:r>
            <a:r>
              <a:rPr lang="uk-UA" dirty="0" smtClean="0"/>
              <a:t>. Існують легенди про чудодійну силу створених ним ліків.</a:t>
            </a:r>
            <a:r>
              <a:rPr lang="ru-RU" dirty="0" smtClean="0"/>
              <a:t> За </a:t>
            </a:r>
            <a:r>
              <a:rPr lang="ru-RU" dirty="0" err="1" smtClean="0"/>
              <a:t>самовіддану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 </a:t>
            </a:r>
            <a:r>
              <a:rPr lang="ru-RU" dirty="0" err="1" smtClean="0"/>
              <a:t>лікаря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удостоєний</a:t>
            </a:r>
            <a:r>
              <a:rPr lang="ru-RU" dirty="0" smtClean="0"/>
              <a:t> парламентом </a:t>
            </a:r>
            <a:r>
              <a:rPr lang="ru-RU" dirty="0" err="1" smtClean="0"/>
              <a:t>Екс</a:t>
            </a:r>
            <a:r>
              <a:rPr lang="ru-RU" dirty="0" smtClean="0"/>
              <a:t>-ан-Провансу </a:t>
            </a:r>
            <a:r>
              <a:rPr lang="ru-RU" dirty="0" err="1" smtClean="0"/>
              <a:t>довічної</a:t>
            </a:r>
            <a:r>
              <a:rPr lang="ru-RU" dirty="0" smtClean="0"/>
              <a:t> </a:t>
            </a:r>
            <a:r>
              <a:rPr lang="ru-RU" dirty="0" err="1" smtClean="0"/>
              <a:t>пенсії</a:t>
            </a:r>
            <a:r>
              <a:rPr lang="ru-RU" dirty="0" smtClean="0"/>
              <a:t>.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53" y="2103846"/>
            <a:ext cx="3821963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5517232"/>
            <a:ext cx="396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Підпис Нострадамуса в медичній книзі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9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Особисте життя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28192"/>
            <a:ext cx="4114800" cy="4709120"/>
          </a:xfrm>
        </p:spPr>
        <p:txBody>
          <a:bodyPr/>
          <a:lstStyle/>
          <a:p>
            <a:r>
              <a:rPr lang="uk-UA" dirty="0" smtClean="0"/>
              <a:t>У 1547 році Нострадамус одружився на Ганні </a:t>
            </a:r>
            <a:r>
              <a:rPr lang="uk-UA" dirty="0" err="1" smtClean="0"/>
              <a:t>Понсарден</a:t>
            </a:r>
            <a:r>
              <a:rPr lang="uk-UA" dirty="0" smtClean="0"/>
              <a:t>, і від цього шлюбу народиться згодом шість дітей, у тому числі </a:t>
            </a:r>
            <a:r>
              <a:rPr lang="uk-UA" dirty="0" err="1" smtClean="0"/>
              <a:t>Сезар</a:t>
            </a:r>
            <a:r>
              <a:rPr lang="uk-UA" dirty="0" smtClean="0"/>
              <a:t> де </a:t>
            </a:r>
            <a:r>
              <a:rPr lang="uk-UA" dirty="0" err="1" smtClean="0"/>
              <a:t>Нотрдам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120524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5661248"/>
            <a:ext cx="412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Сезар</a:t>
            </a:r>
            <a:r>
              <a:rPr lang="uk-UA" dirty="0" smtClean="0"/>
              <a:t> де </a:t>
            </a:r>
            <a:r>
              <a:rPr lang="uk-UA" dirty="0" err="1" smtClean="0"/>
              <a:t>Нострдам</a:t>
            </a:r>
            <a:r>
              <a:rPr lang="uk-UA" dirty="0" smtClean="0"/>
              <a:t> – син Нострадамуса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8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314</TotalTime>
  <Words>915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Презентацію на тему: «510 років вiд дня народження Мiшеля Нострадамуса (1503–1566), астролога, лікаря, поета.»</vt:lpstr>
      <vt:lpstr>Мішель де Нотрдам Або Нострадамус </vt:lpstr>
      <vt:lpstr>План</vt:lpstr>
      <vt:lpstr> Походження Нострадамуса </vt:lpstr>
      <vt:lpstr>  Вища освіта в Авіньйоні  </vt:lpstr>
      <vt:lpstr>Навчання в Монпельє</vt:lpstr>
      <vt:lpstr>«Чорна смуга» у житті Нострадамуса</vt:lpstr>
      <vt:lpstr>Праця лікарем</vt:lpstr>
      <vt:lpstr>Особисте життя</vt:lpstr>
      <vt:lpstr>Нострадамус, як астролог і віщун</vt:lpstr>
      <vt:lpstr>Нострадамус – королівський медик і радник</vt:lpstr>
      <vt:lpstr>Творча спадщина</vt:lpstr>
      <vt:lpstr>Пророчі твори</vt:lpstr>
      <vt:lpstr>Переклади,рукописи</vt:lpstr>
      <vt:lpstr>Пророки Нострадамуса, що збулись: Варфоломіївська ніч </vt:lpstr>
      <vt:lpstr>Велика Північна війна (1700)</vt:lpstr>
      <vt:lpstr>Французька революція 1792 року</vt:lpstr>
      <vt:lpstr>Народження Гітлера</vt:lpstr>
      <vt:lpstr>Створення і падіння СРСР</vt:lpstr>
      <vt:lpstr>Друга Світова війна</vt:lpstr>
      <vt:lpstr>Холокост</vt:lpstr>
      <vt:lpstr>Ленін, Гітлер, Сталін</vt:lpstr>
      <vt:lpstr>11 вересня 2001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Мішель де Нотрдам</dc:title>
  <dc:creator>Andrey</dc:creator>
  <cp:lastModifiedBy>Uzer</cp:lastModifiedBy>
  <cp:revision>23</cp:revision>
  <dcterms:created xsi:type="dcterms:W3CDTF">2012-12-18T16:12:17Z</dcterms:created>
  <dcterms:modified xsi:type="dcterms:W3CDTF">2014-06-04T06:52:18Z</dcterms:modified>
</cp:coreProperties>
</file>