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318" r:id="rId3"/>
    <p:sldId id="339" r:id="rId4"/>
    <p:sldId id="335" r:id="rId5"/>
    <p:sldId id="336" r:id="rId6"/>
    <p:sldId id="337" r:id="rId7"/>
    <p:sldId id="338" r:id="rId8"/>
    <p:sldId id="334" r:id="rId9"/>
    <p:sldId id="340" r:id="rId10"/>
  </p:sldIdLst>
  <p:sldSz cx="12188825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0652" autoAdjust="0"/>
  </p:normalViewPr>
  <p:slideViewPr>
    <p:cSldViewPr showGuides="1">
      <p:cViewPr varScale="1">
        <p:scale>
          <a:sx n="67" d="100"/>
          <a:sy n="67" d="100"/>
        </p:scale>
        <p:origin x="-786" y="-108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ru-RU" smtClean="0"/>
              <a:t>09.10.2013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 smtClean="0"/>
              <a:t>09.10.2013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3213" y="0"/>
            <a:ext cx="42656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923213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09.10.2013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09.10.2013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09.10.2013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3611" y="0"/>
            <a:ext cx="1065213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123612" y="10886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09.10.2013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09.10.2013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09.10.2013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09.10.2013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09.10.2013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09.10.2013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4414" y="0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ru-RU" smtClean="0"/>
              <a:pPr/>
              <a:t>09.10.2013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Виникнення грошей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uk-UA" dirty="0" smtClean="0"/>
              <a:t>Виконали учениці 11-А</a:t>
            </a:r>
          </a:p>
          <a:p>
            <a:pPr algn="r"/>
            <a:r>
              <a:rPr lang="uk-UA" dirty="0" smtClean="0"/>
              <a:t>Александрова Ірина </a:t>
            </a:r>
          </a:p>
          <a:p>
            <a:pPr algn="r"/>
            <a:r>
              <a:rPr lang="uk-UA" dirty="0"/>
              <a:t>і</a:t>
            </a:r>
            <a:r>
              <a:rPr lang="uk-UA" dirty="0" smtClean="0"/>
              <a:t> Бадя Юлія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9512" y="278454"/>
            <a:ext cx="9829799" cy="418782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/>
              <a:t>Гроші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невід'ємна</a:t>
            </a:r>
            <a:r>
              <a:rPr lang="ru-RU" dirty="0"/>
              <a:t> й </a:t>
            </a:r>
            <a:r>
              <a:rPr lang="ru-RU" dirty="0" err="1"/>
              <a:t>істотна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 </a:t>
            </a:r>
            <a:r>
              <a:rPr lang="ru-RU" dirty="0" err="1"/>
              <a:t>Називаються</a:t>
            </a:r>
            <a:r>
              <a:rPr lang="ru-RU" dirty="0"/>
              <a:t> вони </a:t>
            </a:r>
            <a:r>
              <a:rPr lang="ru-RU" dirty="0" err="1"/>
              <a:t>доларами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гривнями</a:t>
            </a:r>
            <a:r>
              <a:rPr lang="ru-RU" dirty="0"/>
              <a:t>, фунтами </a:t>
            </a:r>
            <a:r>
              <a:rPr lang="ru-RU" dirty="0" err="1"/>
              <a:t>чи</a:t>
            </a:r>
            <a:r>
              <a:rPr lang="ru-RU" dirty="0"/>
              <a:t> франками, </a:t>
            </a:r>
            <a:r>
              <a:rPr lang="ru-RU" dirty="0" err="1"/>
              <a:t>гроші</a:t>
            </a:r>
            <a:r>
              <a:rPr lang="ru-RU" dirty="0"/>
              <a:t> </a:t>
            </a:r>
            <a:r>
              <a:rPr lang="ru-RU" dirty="0" err="1"/>
              <a:t>служать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оплати,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й </a:t>
            </a:r>
            <a:r>
              <a:rPr lang="ru-RU" dirty="0" err="1"/>
              <a:t>одиницею</a:t>
            </a:r>
            <a:r>
              <a:rPr lang="ru-RU" dirty="0"/>
              <a:t> </a:t>
            </a:r>
            <a:r>
              <a:rPr lang="ru-RU" dirty="0" err="1"/>
              <a:t>рахунка</a:t>
            </a:r>
            <a:r>
              <a:rPr lang="ru-RU" dirty="0"/>
              <a:t> в </a:t>
            </a:r>
            <a:r>
              <a:rPr lang="ru-RU" dirty="0" err="1"/>
              <a:t>усіх</a:t>
            </a:r>
            <a:r>
              <a:rPr lang="ru-RU" dirty="0"/>
              <a:t>, </a:t>
            </a:r>
            <a:r>
              <a:rPr lang="ru-RU" dirty="0" err="1"/>
              <a:t>окрім</a:t>
            </a:r>
            <a:r>
              <a:rPr lang="ru-RU" dirty="0"/>
              <a:t> як самих </a:t>
            </a:r>
            <a:r>
              <a:rPr lang="ru-RU" dirty="0" err="1"/>
              <a:t>ранніх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системах.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2" y="2480890"/>
            <a:ext cx="6055081" cy="394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0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4989" y="188640"/>
            <a:ext cx="97188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У первісні часи не існувало поняття " гроші". Практикувався простий обмін один з одним , гончарі вимінювали свої глечики та горщики , ковалі - списи , наконечники для стріл і т.д. З часом прийшло розуміння , що це дуже незручно. Адже цінність речей і їжі різна.</a:t>
            </a:r>
            <a:br>
              <a:rPr lang="uk-UA" sz="2000" dirty="0"/>
            </a:br>
            <a:r>
              <a:rPr lang="uk-UA" sz="2000" dirty="0"/>
              <a:t/>
            </a:r>
            <a:br>
              <a:rPr lang="uk-UA" sz="2000" dirty="0"/>
            </a:br>
            <a:endParaRPr lang="uk-UA" sz="2000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89" y="1628800"/>
            <a:ext cx="3985604" cy="51125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62365" y="1772816"/>
            <a:ext cx="52914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Наступною формою грошей стали певні </a:t>
            </a:r>
            <a:r>
              <a:rPr lang="uk-UA" sz="2000" dirty="0" smtClean="0"/>
              <a:t>товари, </a:t>
            </a:r>
            <a:r>
              <a:rPr lang="uk-UA" sz="2000" dirty="0"/>
              <a:t>предмети чи </a:t>
            </a:r>
            <a:r>
              <a:rPr lang="uk-UA" sz="2000" dirty="0" smtClean="0"/>
              <a:t>тварини. Так, наприклад, </a:t>
            </a:r>
            <a:r>
              <a:rPr lang="uk-UA" sz="2000" dirty="0"/>
              <a:t>в Ефіопії розраховувалися брусками </a:t>
            </a:r>
            <a:r>
              <a:rPr lang="uk-UA" sz="2000" dirty="0" smtClean="0"/>
              <a:t>солі, </a:t>
            </a:r>
            <a:r>
              <a:rPr lang="uk-UA" sz="2000" dirty="0"/>
              <a:t>на острові Науру остров'яни використовували </a:t>
            </a:r>
            <a:r>
              <a:rPr lang="uk-UA" sz="2000" dirty="0" smtClean="0"/>
              <a:t>щурів, </a:t>
            </a:r>
            <a:r>
              <a:rPr lang="uk-UA" sz="2000" dirty="0"/>
              <a:t>а ацтеки в якості перших грошей використовували </a:t>
            </a:r>
            <a:r>
              <a:rPr lang="uk-UA" sz="2000" dirty="0" err="1"/>
              <a:t>какао-</a:t>
            </a:r>
            <a:r>
              <a:rPr lang="uk-UA" sz="2000" dirty="0"/>
              <a:t> боби. Колоністам в Америці першими грошима служили тютюнове листя і </a:t>
            </a:r>
            <a:r>
              <a:rPr lang="uk-UA" sz="2000" dirty="0" smtClean="0"/>
              <a:t>шкірки тварин.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>Широко поширені були раковини </a:t>
            </a:r>
            <a:r>
              <a:rPr lang="uk-UA" sz="2000" dirty="0" smtClean="0"/>
              <a:t>каурі. </a:t>
            </a:r>
            <a:r>
              <a:rPr lang="uk-UA" sz="2000" dirty="0"/>
              <a:t>Вперше почали використовуватися в </a:t>
            </a:r>
            <a:r>
              <a:rPr lang="uk-UA" sz="2000" dirty="0" smtClean="0"/>
              <a:t>Китаї, </a:t>
            </a:r>
            <a:r>
              <a:rPr lang="uk-UA" sz="2000" dirty="0"/>
              <a:t>але потім служили першими грошима також в </a:t>
            </a:r>
            <a:r>
              <a:rPr lang="uk-UA" sz="2000" dirty="0" smtClean="0"/>
              <a:t>Індії, Таїланді, </a:t>
            </a:r>
            <a:r>
              <a:rPr lang="uk-UA" sz="2000" dirty="0"/>
              <a:t>Африці.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0286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96" y="1318275"/>
            <a:ext cx="6238429" cy="55397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25860" y="345827"/>
            <a:ext cx="6092825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dirty="0"/>
              <a:t>Унаслідок цього сформувалося кілька вимог до грошей:</a:t>
            </a:r>
            <a:br>
              <a:rPr lang="uk-UA" sz="2400" dirty="0"/>
            </a:br>
            <a:r>
              <a:rPr lang="uk-UA" sz="2400" b="1" i="1" dirty="0"/>
              <a:t>1. </a:t>
            </a:r>
            <a:r>
              <a:rPr lang="uk-UA" sz="2400" b="1" i="1" dirty="0" smtClean="0"/>
              <a:t> При </a:t>
            </a:r>
            <a:r>
              <a:rPr lang="uk-UA" sz="2400" b="1" i="1" dirty="0"/>
              <a:t>зберіганні і при передачі один одному вони </a:t>
            </a:r>
            <a:r>
              <a:rPr lang="uk-UA" sz="2400" b="1" i="1" u="sng" dirty="0"/>
              <a:t>не повинні </a:t>
            </a:r>
            <a:r>
              <a:rPr lang="uk-UA" sz="2400" b="1" i="1" u="sng" dirty="0" smtClean="0"/>
              <a:t>псуватися.</a:t>
            </a:r>
            <a:r>
              <a:rPr lang="uk-UA" sz="2400" b="1" i="1" dirty="0"/>
              <a:t/>
            </a:r>
            <a:br>
              <a:rPr lang="uk-UA" sz="2400" b="1" i="1" dirty="0"/>
            </a:br>
            <a:r>
              <a:rPr lang="uk-UA" sz="2400" b="1" i="1" dirty="0"/>
              <a:t>2. </a:t>
            </a:r>
            <a:r>
              <a:rPr lang="uk-UA" sz="2400" b="1" i="1" dirty="0" smtClean="0"/>
              <a:t> Їх легко </a:t>
            </a:r>
            <a:r>
              <a:rPr lang="uk-UA" sz="2400" b="1" i="1" dirty="0"/>
              <a:t>можна носити з собою і навіть порівняно </a:t>
            </a:r>
            <a:r>
              <a:rPr lang="uk-UA" sz="2400" b="1" i="1" u="sng" dirty="0"/>
              <a:t>невеликої їх кількості повинно вистачати на купівлю продуктів, речей і т.д.</a:t>
            </a:r>
            <a:br>
              <a:rPr lang="uk-UA" sz="2400" b="1" i="1" u="sng" dirty="0"/>
            </a:br>
            <a:r>
              <a:rPr lang="uk-UA" sz="2400" b="1" i="1" dirty="0"/>
              <a:t>3. </a:t>
            </a:r>
            <a:r>
              <a:rPr lang="uk-UA" sz="2400" b="1" i="1" dirty="0" smtClean="0"/>
              <a:t> Навіть при  </a:t>
            </a:r>
            <a:r>
              <a:rPr lang="uk-UA" sz="2400" b="1" i="1" dirty="0"/>
              <a:t>самому дрібному розподілі їх </a:t>
            </a:r>
            <a:r>
              <a:rPr lang="uk-UA" sz="2400" b="1" i="1" dirty="0" smtClean="0"/>
              <a:t> </a:t>
            </a:r>
            <a:r>
              <a:rPr lang="uk-UA" sz="2400" b="1" i="1" u="sng" dirty="0" smtClean="0"/>
              <a:t>загальна </a:t>
            </a:r>
            <a:r>
              <a:rPr lang="uk-UA" sz="2400" b="1" i="1" u="sng" dirty="0"/>
              <a:t>цінність не повинна зменшуватися</a:t>
            </a:r>
            <a:r>
              <a:rPr lang="uk-UA" sz="2400" b="1" i="1" dirty="0"/>
              <a:t>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21625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29916" y="5288340"/>
            <a:ext cx="9865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/>
              <a:t>Поява</a:t>
            </a:r>
            <a:r>
              <a:rPr lang="ru-RU" sz="2400" b="1" i="1" dirty="0"/>
              <a:t> монет — </a:t>
            </a:r>
            <a:r>
              <a:rPr lang="ru-RU" sz="2400" b="1" i="1" dirty="0" err="1"/>
              <a:t>явище</a:t>
            </a:r>
            <a:r>
              <a:rPr lang="ru-RU" sz="2400" b="1" i="1" dirty="0"/>
              <a:t> аж </a:t>
            </a:r>
            <a:r>
              <a:rPr lang="ru-RU" sz="2400" b="1" i="1" dirty="0" err="1"/>
              <a:t>ніяк</a:t>
            </a:r>
            <a:r>
              <a:rPr lang="ru-RU" sz="2400" b="1" i="1" dirty="0"/>
              <a:t> не </a:t>
            </a:r>
            <a:r>
              <a:rPr lang="ru-RU" sz="2400" b="1" i="1" dirty="0" err="1"/>
              <a:t>випадкове</a:t>
            </a:r>
            <a:r>
              <a:rPr lang="ru-RU" sz="2400" b="1" i="1" dirty="0"/>
              <a:t>, а </a:t>
            </a:r>
            <a:r>
              <a:rPr lang="ru-RU" sz="2400" b="1" i="1" dirty="0" err="1"/>
              <a:t>цілком</a:t>
            </a:r>
            <a:r>
              <a:rPr lang="ru-RU" sz="2400" b="1" i="1" dirty="0"/>
              <a:t> </a:t>
            </a:r>
            <a:r>
              <a:rPr lang="ru-RU" sz="2400" b="1" i="1" dirty="0" err="1"/>
              <a:t>закономірне</a:t>
            </a:r>
            <a:r>
              <a:rPr lang="ru-RU" sz="2400" b="1" i="1" dirty="0"/>
              <a:t>, </a:t>
            </a:r>
            <a:r>
              <a:rPr lang="ru-RU" sz="2400" b="1" i="1" dirty="0" err="1"/>
              <a:t>обумовлене</a:t>
            </a:r>
            <a:r>
              <a:rPr lang="ru-RU" sz="2400" b="1" i="1" dirty="0"/>
              <a:t> </a:t>
            </a:r>
            <a:r>
              <a:rPr lang="ru-RU" sz="2400" b="1" i="1" dirty="0" err="1"/>
              <a:t>усім</a:t>
            </a:r>
            <a:r>
              <a:rPr lang="ru-RU" sz="2400" b="1" i="1" dirty="0"/>
              <a:t> ходом </a:t>
            </a:r>
            <a:r>
              <a:rPr lang="ru-RU" sz="2400" b="1" i="1" dirty="0" err="1"/>
              <a:t>історичного</a:t>
            </a:r>
            <a:r>
              <a:rPr lang="ru-RU" sz="2400" b="1" i="1" dirty="0"/>
              <a:t> </a:t>
            </a:r>
            <a:r>
              <a:rPr lang="ru-RU" sz="2400" b="1" i="1" dirty="0" err="1"/>
              <a:t>розвитку</a:t>
            </a:r>
            <a:r>
              <a:rPr lang="ru-RU" sz="2400" b="1" i="1" dirty="0"/>
              <a:t> </a:t>
            </a:r>
            <a:r>
              <a:rPr lang="ru-RU" sz="2400" b="1" i="1" dirty="0" err="1"/>
              <a:t>людства</a:t>
            </a:r>
            <a:r>
              <a:rPr lang="ru-RU" sz="2400" b="1" i="1" dirty="0"/>
              <a:t>. </a:t>
            </a:r>
            <a:r>
              <a:rPr lang="ru-RU" sz="2400" b="1" i="1" dirty="0" err="1" smtClean="0"/>
              <a:t>Гроші</a:t>
            </a:r>
            <a:r>
              <a:rPr lang="ru-RU" sz="2400" b="1" i="1" dirty="0" smtClean="0"/>
              <a:t> та </a:t>
            </a:r>
            <a:r>
              <a:rPr lang="ru-RU" sz="2400" b="1" i="1" dirty="0" err="1"/>
              <a:t>грошова</a:t>
            </a:r>
            <a:r>
              <a:rPr lang="ru-RU" sz="2400" b="1" i="1" dirty="0"/>
              <a:t> форма </a:t>
            </a:r>
            <a:r>
              <a:rPr lang="ru-RU" sz="2400" b="1" i="1" dirty="0" err="1"/>
              <a:t>вартості</a:t>
            </a:r>
            <a:r>
              <a:rPr lang="ru-RU" sz="2400" b="1" i="1" dirty="0"/>
              <a:t> є </a:t>
            </a:r>
            <a:r>
              <a:rPr lang="ru-RU" sz="2400" b="1" i="1" dirty="0" err="1" smtClean="0"/>
              <a:t>кінцевим</a:t>
            </a:r>
            <a:r>
              <a:rPr lang="ru-RU" sz="2400" b="1" i="1" dirty="0" smtClean="0"/>
              <a:t> результатом  </a:t>
            </a:r>
            <a:r>
              <a:rPr lang="ru-RU" sz="2400" b="1" i="1" dirty="0" err="1" smtClean="0"/>
              <a:t>розвитку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усіх</a:t>
            </a:r>
            <a:r>
              <a:rPr lang="ru-RU" sz="2400" b="1" i="1" dirty="0"/>
              <a:t> форм </a:t>
            </a:r>
            <a:r>
              <a:rPr lang="ru-RU" sz="2400" b="1" i="1" dirty="0" err="1"/>
              <a:t>вартості</a:t>
            </a:r>
            <a:r>
              <a:rPr lang="ru-RU" sz="2400" b="1" i="1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2" y="1099982"/>
            <a:ext cx="4075179" cy="41649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85899" y="1124744"/>
            <a:ext cx="6092825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На наступному історичному етапі виникнення грошей міцне місце в економіці багатьох країн зайняли металеві гроші.</a:t>
            </a:r>
            <a:br>
              <a:rPr lang="uk-UA" dirty="0"/>
            </a:br>
            <a:r>
              <a:rPr lang="uk-UA" dirty="0"/>
              <a:t>У VII столітті до н.е. в Лідії були випущені перші монети. Формою вони нагадували </a:t>
            </a:r>
            <a:r>
              <a:rPr lang="uk-UA" dirty="0" smtClean="0"/>
              <a:t>квасолю </a:t>
            </a:r>
            <a:r>
              <a:rPr lang="uk-UA" dirty="0"/>
              <a:t>і називалися статерами або стандартами . </a:t>
            </a:r>
            <a:r>
              <a:rPr lang="uk-UA" dirty="0" smtClean="0"/>
              <a:t>Потім </a:t>
            </a:r>
            <a:r>
              <a:rPr lang="uk-UA" dirty="0"/>
              <a:t>монети стали виготовляти </a:t>
            </a:r>
            <a:r>
              <a:rPr lang="uk-UA" dirty="0" smtClean="0"/>
              <a:t>греки, </a:t>
            </a:r>
            <a:r>
              <a:rPr lang="uk-UA" dirty="0"/>
              <a:t>і </a:t>
            </a:r>
            <a:r>
              <a:rPr lang="uk-UA" dirty="0" smtClean="0"/>
              <a:t> </a:t>
            </a:r>
            <a:r>
              <a:rPr lang="uk-UA" dirty="0"/>
              <a:t>близько ста років потому в багатьох містах Греції , Малої Азії а також на півдні Італії з'явилися свої монети</a:t>
            </a:r>
            <a:r>
              <a:rPr lang="uk-UA" dirty="0" smtClean="0"/>
              <a:t>. Найбільш </a:t>
            </a:r>
            <a:r>
              <a:rPr lang="uk-UA" dirty="0"/>
              <a:t>цінними вважалися золоті монети , за ними йшли срібні та мідні .</a:t>
            </a:r>
            <a:br>
              <a:rPr lang="uk-UA" dirty="0"/>
            </a:br>
            <a:r>
              <a:rPr lang="uk-UA" dirty="0"/>
              <a:t>У IX -X століттях почалося карбування монет в Київській Русі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Виникнення металевих грошей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54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20" y="41847"/>
            <a:ext cx="9622805" cy="681615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053853" y="420235"/>
            <a:ext cx="6264695" cy="601753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err="1"/>
              <a:t>Засилання</a:t>
            </a:r>
            <a:r>
              <a:rPr lang="ru-RU" dirty="0"/>
              <a:t> на </a:t>
            </a:r>
            <a:r>
              <a:rPr lang="ru-RU" dirty="0" err="1"/>
              <a:t>золоті</a:t>
            </a:r>
            <a:r>
              <a:rPr lang="ru-RU" dirty="0"/>
              <a:t> і </a:t>
            </a:r>
            <a:r>
              <a:rPr lang="ru-RU" dirty="0" err="1"/>
              <a:t>срібні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ми </a:t>
            </a:r>
            <a:r>
              <a:rPr lang="ru-RU" dirty="0" err="1"/>
              <a:t>знаходимо</a:t>
            </a:r>
            <a:r>
              <a:rPr lang="ru-RU" dirty="0"/>
              <a:t> в </a:t>
            </a:r>
            <a:r>
              <a:rPr lang="ru-RU" dirty="0" err="1"/>
              <a:t>давньоєгипетському</a:t>
            </a:r>
            <a:r>
              <a:rPr lang="ru-RU" dirty="0"/>
              <a:t> </a:t>
            </a:r>
            <a:r>
              <a:rPr lang="ru-RU" dirty="0" err="1"/>
              <a:t>законодавстві</a:t>
            </a:r>
            <a:r>
              <a:rPr lang="ru-RU" dirty="0"/>
              <a:t> ( друге </a:t>
            </a:r>
            <a:r>
              <a:rPr lang="ru-RU" dirty="0" err="1"/>
              <a:t>тисячоріччя</a:t>
            </a:r>
            <a:r>
              <a:rPr lang="ru-RU" dirty="0"/>
              <a:t> до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ери</a:t>
            </a:r>
            <a:r>
              <a:rPr lang="ru-RU" dirty="0"/>
              <a:t>), у </a:t>
            </a:r>
            <a:r>
              <a:rPr lang="ru-RU" dirty="0" err="1"/>
              <a:t>священних</a:t>
            </a:r>
            <a:r>
              <a:rPr lang="ru-RU" dirty="0"/>
              <a:t> книгах </a:t>
            </a:r>
            <a:r>
              <a:rPr lang="ru-RU" dirty="0" err="1"/>
              <a:t>древньої</a:t>
            </a:r>
            <a:r>
              <a:rPr lang="ru-RU" dirty="0"/>
              <a:t> </a:t>
            </a:r>
            <a:r>
              <a:rPr lang="ru-RU" dirty="0" err="1"/>
              <a:t>Індії</a:t>
            </a:r>
            <a:r>
              <a:rPr lang="ru-RU" dirty="0"/>
              <a:t>, у </a:t>
            </a:r>
            <a:r>
              <a:rPr lang="ru-RU" dirty="0" err="1"/>
              <a:t>Біблії</a:t>
            </a:r>
            <a:r>
              <a:rPr lang="ru-RU" dirty="0"/>
              <a:t>. </a:t>
            </a:r>
            <a:r>
              <a:rPr lang="ru-RU" dirty="0" err="1"/>
              <a:t>Срібні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широко </a:t>
            </a:r>
            <a:r>
              <a:rPr lang="ru-RU" dirty="0" err="1"/>
              <a:t>поширені</a:t>
            </a:r>
            <a:r>
              <a:rPr lang="ru-RU" dirty="0"/>
              <a:t> на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/>
              <a:t>третього</a:t>
            </a:r>
            <a:r>
              <a:rPr lang="ru-RU" dirty="0"/>
              <a:t> і другого </a:t>
            </a:r>
            <a:r>
              <a:rPr lang="ru-RU" dirty="0" err="1"/>
              <a:t>тисячоріч</a:t>
            </a:r>
            <a:r>
              <a:rPr lang="ru-RU" dirty="0"/>
              <a:t> до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ери</a:t>
            </a:r>
            <a:r>
              <a:rPr lang="ru-RU" dirty="0"/>
              <a:t> в </a:t>
            </a:r>
            <a:r>
              <a:rPr lang="ru-RU" dirty="0" err="1"/>
              <a:t>Китаї</a:t>
            </a:r>
            <a:r>
              <a:rPr lang="ru-RU" dirty="0"/>
              <a:t> і </a:t>
            </a:r>
            <a:r>
              <a:rPr lang="ru-RU" dirty="0" err="1"/>
              <a:t>Месопотамії</a:t>
            </a:r>
            <a:r>
              <a:rPr lang="ru-RU" dirty="0"/>
              <a:t>. Не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думати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метали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витиснули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попередні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грошей. </a:t>
            </a:r>
            <a:r>
              <a:rPr lang="ru-RU" dirty="0" err="1"/>
              <a:t>Між</a:t>
            </a:r>
            <a:r>
              <a:rPr lang="ru-RU" dirty="0"/>
              <a:t> ними і </a:t>
            </a:r>
            <a:r>
              <a:rPr lang="ru-RU" dirty="0" err="1"/>
              <a:t>численними</a:t>
            </a:r>
            <a:r>
              <a:rPr lang="ru-RU" dirty="0"/>
              <a:t> видами </a:t>
            </a:r>
            <a:r>
              <a:rPr lang="ru-RU" dirty="0" err="1"/>
              <a:t>еквівалентів</a:t>
            </a:r>
            <a:r>
              <a:rPr lang="ru-RU" dirty="0"/>
              <a:t> </a:t>
            </a:r>
            <a:r>
              <a:rPr lang="ru-RU" dirty="0" err="1"/>
              <a:t>йшла</a:t>
            </a:r>
            <a:r>
              <a:rPr lang="ru-RU" dirty="0"/>
              <a:t> </a:t>
            </a:r>
            <a:r>
              <a:rPr lang="ru-RU" dirty="0" err="1"/>
              <a:t>тривала</a:t>
            </a:r>
            <a:r>
              <a:rPr lang="ru-RU" dirty="0"/>
              <a:t> </a:t>
            </a:r>
            <a:r>
              <a:rPr lang="ru-RU" dirty="0" err="1"/>
              <a:t>боротьба</a:t>
            </a:r>
            <a:r>
              <a:rPr lang="ru-RU" dirty="0"/>
              <a:t>. В </a:t>
            </a:r>
            <a:r>
              <a:rPr lang="ru-RU" dirty="0" err="1"/>
              <a:t>міру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багатства</a:t>
            </a:r>
            <a:r>
              <a:rPr lang="ru-RU" dirty="0"/>
              <a:t> роль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еквівалента</a:t>
            </a:r>
            <a:r>
              <a:rPr lang="ru-RU" dirty="0"/>
              <a:t> </a:t>
            </a:r>
            <a:r>
              <a:rPr lang="ru-RU" dirty="0" err="1"/>
              <a:t>закріплюється</a:t>
            </a:r>
            <a:r>
              <a:rPr lang="ru-RU" dirty="0"/>
              <a:t> за </a:t>
            </a:r>
            <a:r>
              <a:rPr lang="ru-RU" dirty="0" err="1"/>
              <a:t>дорогоцінними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 (</a:t>
            </a:r>
            <a:r>
              <a:rPr lang="ru-RU" dirty="0" err="1"/>
              <a:t>сріблом</a:t>
            </a:r>
            <a:r>
              <a:rPr lang="ru-RU" dirty="0"/>
              <a:t>, золотом), </a:t>
            </a:r>
            <a:r>
              <a:rPr lang="ru-RU" dirty="0" err="1"/>
              <a:t>що</a:t>
            </a:r>
            <a:r>
              <a:rPr lang="ru-RU" dirty="0"/>
              <a:t> у силу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рідкості</a:t>
            </a:r>
            <a:r>
              <a:rPr lang="ru-RU" dirty="0"/>
              <a:t>,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при малому </a:t>
            </a:r>
            <a:r>
              <a:rPr lang="ru-RU" dirty="0" err="1"/>
              <a:t>обсязі</a:t>
            </a:r>
            <a:r>
              <a:rPr lang="ru-RU" dirty="0"/>
              <a:t>, </a:t>
            </a:r>
            <a:r>
              <a:rPr lang="ru-RU" dirty="0" err="1"/>
              <a:t>однорідності</a:t>
            </a:r>
            <a:r>
              <a:rPr lang="ru-RU" dirty="0"/>
              <a:t>, </a:t>
            </a:r>
            <a:r>
              <a:rPr lang="ru-RU" dirty="0" err="1"/>
              <a:t>подільності</a:t>
            </a:r>
            <a:r>
              <a:rPr lang="ru-RU" dirty="0"/>
              <a:t> й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якостях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, </a:t>
            </a:r>
            <a:r>
              <a:rPr lang="ru-RU" dirty="0" err="1"/>
              <a:t>приречені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роль грошового </a:t>
            </a:r>
            <a:r>
              <a:rPr lang="ru-RU" dirty="0" err="1"/>
              <a:t>матеріалу</a:t>
            </a:r>
            <a:r>
              <a:rPr lang="ru-RU" dirty="0"/>
              <a:t> в </a:t>
            </a:r>
            <a:r>
              <a:rPr lang="ru-RU" dirty="0" err="1"/>
              <a:t>плині</a:t>
            </a:r>
            <a:r>
              <a:rPr lang="ru-RU" dirty="0"/>
              <a:t> </a:t>
            </a:r>
            <a:r>
              <a:rPr lang="ru-RU" dirty="0" err="1"/>
              <a:t>тривалого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04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598468" y="692696"/>
            <a:ext cx="51125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Незабаром, заможні торговці зіткнулися з тим, що монети досить важкі, і носити їх з собою незручно. Монети стали залишати на зберігання, а натомість отримували письмові зобов'язання. У будь-який момент людина, що пред'явила таку розписку могла отримати свої гроші назад.</a:t>
            </a:r>
            <a:br>
              <a:rPr lang="uk-UA" sz="2400" dirty="0"/>
            </a:br>
            <a:r>
              <a:rPr lang="uk-UA" sz="2400" dirty="0"/>
              <a:t>Згодом банки, а потім і уряди почали виготовляти такі "письмові обіцянки". Таким чином, з'явилися паперові гроші.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260648"/>
            <a:ext cx="4982895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8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40" y="0"/>
            <a:ext cx="4843704" cy="39604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53852" y="0"/>
            <a:ext cx="6192688" cy="637097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uk-UA" sz="2400" dirty="0"/>
              <a:t>У 960 році в Китаї почали </a:t>
            </a:r>
            <a:r>
              <a:rPr lang="uk-UA" sz="2400" dirty="0" smtClean="0"/>
              <a:t>виробляти </a:t>
            </a:r>
            <a:r>
              <a:rPr lang="uk-UA" sz="2400" dirty="0"/>
              <a:t>паперові гроші , папір для друку виробляли з кори тутового дерева.</a:t>
            </a:r>
            <a:br>
              <a:rPr lang="uk-UA" sz="2400" dirty="0"/>
            </a:br>
            <a:r>
              <a:rPr lang="uk-UA" sz="2400" b="1" i="1" dirty="0"/>
              <a:t>Брак металу для виробництва монет - одна з причин появи паперових </a:t>
            </a:r>
            <a:r>
              <a:rPr lang="uk-UA" sz="2400" b="1" i="1" dirty="0" smtClean="0"/>
              <a:t>грошей. </a:t>
            </a:r>
            <a:r>
              <a:rPr lang="uk-UA" sz="2400" dirty="0"/>
              <a:t>Видобуток золота і срібла залежить виключно від розвитку однієї галузі - гірничодобувної , тоді як потреба в грошах від розвитку всієї економіки в цілому.</a:t>
            </a:r>
            <a:br>
              <a:rPr lang="uk-UA" sz="2400" dirty="0"/>
            </a:br>
            <a:r>
              <a:rPr lang="uk-UA" sz="2400" dirty="0"/>
              <a:t>У XVIII столітті банкноти отримали широке поширення в Європі , а до кінця XIX століття зайняли панівне становище у всьому світі.</a:t>
            </a:r>
            <a:br>
              <a:rPr lang="uk-UA" sz="2400" dirty="0"/>
            </a:br>
            <a:r>
              <a:rPr lang="uk-UA" sz="2400" dirty="0"/>
              <a:t>У 1769 р. паперові гроші вперше з'явилися в Росії. Вони мали покупну спроможність нарівні з срібними і мідними монетами і називалися </a:t>
            </a:r>
            <a:r>
              <a:rPr lang="uk-UA" sz="2400" dirty="0" smtClean="0"/>
              <a:t>асигнаціями.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40" y="3967286"/>
            <a:ext cx="4843704" cy="290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88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TS102895262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CF527E-FFB0-4DB9-A7A4-39065878ED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TS102895262</Template>
  <TotalTime>0</TotalTime>
  <Words>385</Words>
  <Application>Microsoft Office PowerPoint</Application>
  <PresentationFormat>Произвольный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TS102895262</vt:lpstr>
      <vt:lpstr>Виникнення грошей</vt:lpstr>
      <vt:lpstr>Презентация PowerPoint</vt:lpstr>
      <vt:lpstr>Презентация PowerPoint</vt:lpstr>
      <vt:lpstr>Презентация PowerPoint</vt:lpstr>
      <vt:lpstr>Виникнення металевих грошей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2013-10-09T17:44:27Z</dcterms:created>
  <dcterms:modified xsi:type="dcterms:W3CDTF">2013-10-09T18:57:36Z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TC028952629991</vt:lpwstr>
  </property>
</Properties>
</file>