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sldIdLst>
    <p:sldId id="282" r:id="rId2"/>
    <p:sldId id="283" r:id="rId3"/>
    <p:sldId id="284" r:id="rId4"/>
    <p:sldId id="286" r:id="rId5"/>
    <p:sldId id="265" r:id="rId6"/>
    <p:sldId id="274" r:id="rId7"/>
    <p:sldId id="287" r:id="rId8"/>
    <p:sldId id="277" r:id="rId9"/>
    <p:sldId id="276" r:id="rId10"/>
    <p:sldId id="273" r:id="rId11"/>
    <p:sldId id="272" r:id="rId12"/>
    <p:sldId id="288" r:id="rId13"/>
    <p:sldId id="270" r:id="rId14"/>
    <p:sldId id="289" r:id="rId15"/>
    <p:sldId id="258" r:id="rId16"/>
    <p:sldId id="29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99FFCC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07CF9F5-59D5-480D-B5FB-A2FEDFBED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DFB5C-66D9-4399-B49E-BE4CE11D0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8CE9D-AE6C-4448-BC52-D5E9C9789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6E23B-BC00-4879-A062-FD15AB824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BC981-DFEE-4527-8D43-AE974E39C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426B-2068-41C5-97EC-66B95F1AB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5D554F30-4F50-4AED-B723-11C718CA3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4D60A-3D2C-4A92-AD53-5459E6E57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A35F4-6F63-4E4B-BBEC-3C6B71D1E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23B89A19-D019-4F9E-8DF1-E6DEED96A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5BDFEFBA-AF68-40AC-ADBF-F76B51686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5C9E19A-0CFB-4E3B-84F9-F373EDCDD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19" r:id="rId6"/>
    <p:sldLayoutId id="2147483820" r:id="rId7"/>
    <p:sldLayoutId id="2147483828" r:id="rId8"/>
    <p:sldLayoutId id="2147483829" r:id="rId9"/>
    <p:sldLayoutId id="2147483821" r:id="rId10"/>
    <p:sldLayoutId id="2147483822" r:id="rId11"/>
  </p:sldLayoutIdLst>
  <p:transition>
    <p:fade thruBlk="1"/>
  </p:transition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8ABACB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8ABACB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8ABACB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8ABACB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8ABACB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8ABACB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8ABACB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8ABACB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8ABACB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A3BEC8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uk-UA" sz="5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Екологічні проблеми</a:t>
            </a:r>
            <a:endParaRPr lang="ru-RU" sz="5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 bwMode="auto">
          <a:xfrm>
            <a:off x="2209800" y="6172200"/>
            <a:ext cx="480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М. Дніпродзержинськ 2014-2015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н.р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r>
              <a:rPr lang="uk-UA" sz="2600" dirty="0">
                <a:latin typeface="Century Gothic" pitchFamily="34" charset="0"/>
              </a:rPr>
              <a:t/>
            </a:r>
            <a:br>
              <a:rPr lang="uk-UA" sz="2600" dirty="0">
                <a:latin typeface="Century Gothic" pitchFamily="34" charset="0"/>
              </a:rPr>
            </a:br>
            <a:r>
              <a:rPr lang="uk-UA" sz="2600" dirty="0">
                <a:latin typeface="Century Gothic" pitchFamily="34" charset="0"/>
              </a:rPr>
              <a:t/>
            </a:r>
            <a:br>
              <a:rPr lang="uk-UA" sz="2600" dirty="0">
                <a:latin typeface="Century Gothic" pitchFamily="34" charset="0"/>
              </a:rPr>
            </a:br>
            <a:endParaRPr lang="ru-RU" sz="2600" dirty="0">
              <a:latin typeface="Century Gothic" pitchFamily="34" charset="0"/>
            </a:endParaRPr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 bwMode="auto">
          <a:xfrm>
            <a:off x="3886200" y="2971800"/>
            <a:ext cx="4800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uk-U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Виконал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учень</a:t>
            </a:r>
            <a:b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НВК-ДАЛ №15</a:t>
            </a:r>
            <a:b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11-а класу</a:t>
            </a:r>
            <a:b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uk-U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Хижняк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Кирило</a:t>
            </a:r>
            <a:b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Керівник проекту</a:t>
            </a:r>
            <a:b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uk-U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Сачава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Н.М.</a:t>
            </a:r>
            <a:b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uk-UA" sz="2600" dirty="0">
                <a:latin typeface="Century Gothic" pitchFamily="34" charset="0"/>
              </a:rPr>
              <a:t/>
            </a:r>
            <a:br>
              <a:rPr lang="uk-UA" sz="2600" dirty="0">
                <a:latin typeface="Century Gothic" pitchFamily="34" charset="0"/>
              </a:rPr>
            </a:br>
            <a:r>
              <a:rPr lang="uk-UA" sz="2600" dirty="0">
                <a:latin typeface="Century Gothic" pitchFamily="34" charset="0"/>
              </a:rPr>
              <a:t/>
            </a:r>
            <a:br>
              <a:rPr lang="uk-UA" sz="2600" dirty="0">
                <a:latin typeface="Century Gothic" pitchFamily="34" charset="0"/>
              </a:rPr>
            </a:br>
            <a:endParaRPr lang="ru-RU" sz="26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8062912" cy="1676400"/>
          </a:xfrm>
        </p:spPr>
        <p:txBody>
          <a:bodyPr>
            <a:noAutofit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uk-UA" sz="6000" i="1" dirty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Забруднення земної поверхні</a:t>
            </a:r>
            <a:r>
              <a:rPr lang="uk-UA" sz="6000" i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endParaRPr lang="ru-RU" sz="6000" i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057400"/>
            <a:ext cx="8062912" cy="4800600"/>
          </a:xfrm>
        </p:spPr>
        <p:txBody>
          <a:bodyPr>
            <a:normAutofit/>
          </a:bodyPr>
          <a:lstStyle/>
          <a:p>
            <a:pPr marR="0" algn="l" fontAlgn="auto">
              <a:lnSpc>
                <a:spcPct val="6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uk-UA" sz="2400" dirty="0" smtClean="0">
                <a:solidFill>
                  <a:srgbClr val="FFFFCC"/>
                </a:solidFill>
              </a:rPr>
              <a:t>     Злочинно халатне відношення людей до природи спостерігається і у втраті величезних масивів землі. За останні 100 років людство втратило 200 млн. кв. км землі, а на сьогодні щорічно втрачає близько 6-7 млн. га родючих земель. </a:t>
            </a:r>
            <a:endParaRPr lang="uk-UA" sz="2400" b="1" dirty="0" smtClean="0">
              <a:solidFill>
                <a:srgbClr val="FFFFCC"/>
              </a:solidFill>
            </a:endParaRPr>
          </a:p>
          <a:p>
            <a:pPr marR="0" algn="l" fontAlgn="auto">
              <a:lnSpc>
                <a:spcPct val="60000"/>
              </a:lnSpc>
              <a:spcAft>
                <a:spcPts val="0"/>
              </a:spcAft>
              <a:buFont typeface="Wingdings 2"/>
              <a:buNone/>
              <a:defRPr/>
            </a:pPr>
            <a:endParaRPr lang="uk-UA" sz="2400" dirty="0" smtClean="0">
              <a:solidFill>
                <a:srgbClr val="FFFFCC"/>
              </a:solidFill>
            </a:endParaRPr>
          </a:p>
          <a:p>
            <a:pPr marR="0" algn="l" fontAlgn="auto">
              <a:lnSpc>
                <a:spcPct val="6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     Ґ</a:t>
            </a:r>
            <a:r>
              <a:rPr lang="uk-UA" sz="2400" dirty="0" err="1" smtClean="0">
                <a:solidFill>
                  <a:srgbClr val="FFFFCC"/>
                </a:solidFill>
              </a:rPr>
              <a:t>рунт</a:t>
            </a:r>
            <a:r>
              <a:rPr lang="uk-UA" sz="2400" dirty="0" smtClean="0">
                <a:solidFill>
                  <a:srgbClr val="FFFFCC"/>
                </a:solidFill>
              </a:rPr>
              <a:t>, який не є продуктом праці людини й створювався природою протягом </a:t>
            </a:r>
            <a:r>
              <a:rPr lang="uk-UA" sz="2400" dirty="0" err="1" smtClean="0">
                <a:solidFill>
                  <a:srgbClr val="FFFFCC"/>
                </a:solidFill>
              </a:rPr>
              <a:t>тисячолітть</a:t>
            </a:r>
            <a:r>
              <a:rPr lang="uk-UA" sz="2400" dirty="0" smtClean="0">
                <a:solidFill>
                  <a:srgbClr val="FFFFCC"/>
                </a:solidFill>
              </a:rPr>
              <a:t>, нині в результаті хижацького користування, нерозумної аграрної політики та розбазарювання під різні види будівництва та полігони. </a:t>
            </a:r>
            <a:r>
              <a:rPr lang="ru-RU" sz="2400" dirty="0" smtClean="0"/>
              <a:t>Ґ</a:t>
            </a:r>
            <a:r>
              <a:rPr lang="uk-UA" sz="2400" dirty="0" err="1" smtClean="0">
                <a:solidFill>
                  <a:srgbClr val="FFFFCC"/>
                </a:solidFill>
              </a:rPr>
              <a:t>рунти</a:t>
            </a:r>
            <a:r>
              <a:rPr lang="uk-UA" sz="2400" dirty="0" smtClean="0">
                <a:solidFill>
                  <a:srgbClr val="FFFFCC"/>
                </a:solidFill>
              </a:rPr>
              <a:t> почали орати дедалі глибше і частіше, завозити на поля величезні кількості мінеральних добрив та пестицидів для боротьби з шкідниками. Структура </a:t>
            </a:r>
            <a:r>
              <a:rPr lang="ru-RU" sz="2400" dirty="0" err="1" smtClean="0"/>
              <a:t>ґ</a:t>
            </a:r>
            <a:r>
              <a:rPr lang="uk-UA" sz="2400" dirty="0" err="1" smtClean="0">
                <a:solidFill>
                  <a:srgbClr val="FFFFCC"/>
                </a:solidFill>
              </a:rPr>
              <a:t>рунтів</a:t>
            </a:r>
            <a:r>
              <a:rPr lang="uk-UA" sz="2400" dirty="0" smtClean="0">
                <a:solidFill>
                  <a:srgbClr val="FFFFCC"/>
                </a:solidFill>
              </a:rPr>
              <a:t> деградувала, вони перенасичені шкідливими хімічними речовинами. Повсюдно врожайність </a:t>
            </a:r>
            <a:r>
              <a:rPr lang="ru-RU" sz="2400" dirty="0" err="1" smtClean="0"/>
              <a:t>ґ</a:t>
            </a:r>
            <a:r>
              <a:rPr lang="uk-UA" sz="2400" dirty="0" err="1" smtClean="0">
                <a:solidFill>
                  <a:srgbClr val="FFFFCC"/>
                </a:solidFill>
              </a:rPr>
              <a:t>рунтів</a:t>
            </a:r>
            <a:r>
              <a:rPr lang="uk-UA" sz="2400" dirty="0" smtClean="0">
                <a:solidFill>
                  <a:srgbClr val="FFFFCC"/>
                </a:solidFill>
              </a:rPr>
              <a:t> катастрофічно зменшується.</a:t>
            </a:r>
          </a:p>
          <a:p>
            <a:pPr marR="0" algn="ctr" fontAlgn="auto">
              <a:lnSpc>
                <a:spcPct val="60000"/>
              </a:lnSpc>
              <a:spcAft>
                <a:spcPts val="0"/>
              </a:spcAft>
              <a:buFont typeface="Wingdings 2"/>
              <a:buNone/>
              <a:defRPr/>
            </a:pPr>
            <a:endParaRPr lang="uk-UA" sz="1700" dirty="0" smtClean="0">
              <a:solidFill>
                <a:srgbClr val="FFFFCC"/>
              </a:solidFill>
            </a:endParaRPr>
          </a:p>
          <a:p>
            <a:pPr marR="0" algn="ctr" fontAlgn="auto">
              <a:lnSpc>
                <a:spcPct val="6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uk-UA" sz="1700" dirty="0" smtClean="0">
                <a:solidFill>
                  <a:srgbClr val="FFFFCC"/>
                </a:solidFill>
              </a:rPr>
              <a:t>     </a:t>
            </a:r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062912" cy="1219200"/>
          </a:xfrm>
        </p:spPr>
        <p:txBody>
          <a:bodyPr>
            <a:normAutofit/>
          </a:bodyPr>
          <a:lstStyle/>
          <a:p>
            <a:pPr indent="0" algn="ctr" fontAlgn="auto">
              <a:spcAft>
                <a:spcPts val="0"/>
              </a:spcAft>
              <a:defRPr/>
            </a:pPr>
            <a:r>
              <a:rPr lang="uk-UA" sz="6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Дерева</a:t>
            </a:r>
            <a:endParaRPr lang="ru-RU" sz="6000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752600"/>
            <a:ext cx="8222456" cy="4648200"/>
          </a:xfrm>
        </p:spPr>
        <p:txBody>
          <a:bodyPr>
            <a:normAutofit/>
          </a:bodyPr>
          <a:lstStyle/>
          <a:p>
            <a:pPr marL="0" indent="0" algn="l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400" dirty="0" smtClean="0">
                <a:solidFill>
                  <a:srgbClr val="FFFFCC"/>
                </a:solidFill>
              </a:rPr>
              <a:t>     Щорічно у світі знищується         15 млн. га лісів, на одне посаджене дерево припадає 10 вирубаних. Одним з найважливіших компонентів рослинного світу є ліси – це легені планети.</a:t>
            </a:r>
          </a:p>
          <a:p>
            <a:pPr marL="0" indent="0" algn="l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400" dirty="0" smtClean="0">
                <a:solidFill>
                  <a:srgbClr val="FFFFCC"/>
                </a:solidFill>
              </a:rPr>
              <a:t>     Дерева вирубуються скоріше, ніж виростають. Підраховано, що за сучасних темпів лісозаготівель, навіть у багатих лісом країнах його вистачить на 50-60 років (на відновлення потрібно 100-200 років). Дуже багато лісів страждає через пожежі, які викликані необережним ставленням людини з вогнем.</a:t>
            </a:r>
          </a:p>
          <a:p>
            <a:pPr marL="0" indent="0" algn="l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400" dirty="0" smtClean="0">
                <a:solidFill>
                  <a:srgbClr val="FFFFCC"/>
                </a:solidFill>
              </a:rPr>
              <a:t>     Ще на початку ХХ ст. тропічні ліси були поширені на площі 24 млн. км2. Зараз площа цих лісів скоротилась до 10 млн.км2.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062912" cy="1752600"/>
          </a:xfrm>
        </p:spPr>
        <p:txBody>
          <a:bodyPr>
            <a:noAutofit/>
          </a:bodyPr>
          <a:lstStyle/>
          <a:p>
            <a:pPr algn="ctr"/>
            <a:r>
              <a:rPr lang="uk-UA" sz="6000" dirty="0" smtClean="0">
                <a:solidFill>
                  <a:schemeClr val="accent1"/>
                </a:solidFill>
              </a:rPr>
              <a:t>Приклад лісової пожежі</a:t>
            </a:r>
            <a:endParaRPr lang="ru-RU" sz="6000" dirty="0">
              <a:solidFill>
                <a:schemeClr val="accent1"/>
              </a:solidFill>
            </a:endParaRPr>
          </a:p>
        </p:txBody>
      </p:sp>
      <p:pic>
        <p:nvPicPr>
          <p:cNvPr id="28674" name="Picture 2" descr="http://upload.wikimedia.org/wikipedia/commons/d/d8/Deerfire_high_res_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599" y="2057400"/>
            <a:ext cx="7257177" cy="4481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8062912" cy="1676400"/>
          </a:xfrm>
        </p:spPr>
        <p:txBody>
          <a:bodyPr>
            <a:noAutofit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sz="6000" dirty="0" err="1" smtClean="0">
                <a:solidFill>
                  <a:schemeClr val="accent1"/>
                </a:solidFill>
                <a:effectLst/>
              </a:rPr>
              <a:t>Проблеми</a:t>
            </a:r>
            <a:r>
              <a:rPr lang="ru-RU" sz="6000" dirty="0" smtClean="0">
                <a:solidFill>
                  <a:schemeClr val="accent1"/>
                </a:solidFill>
                <a:effectLst/>
              </a:rPr>
              <a:t> </a:t>
            </a:r>
            <a:r>
              <a:rPr lang="ru-RU" sz="6000" dirty="0" err="1">
                <a:solidFill>
                  <a:schemeClr val="accent1"/>
                </a:solidFill>
                <a:effectLst/>
              </a:rPr>
              <a:t>тваринного</a:t>
            </a:r>
            <a:r>
              <a:rPr lang="ru-RU" sz="6000" dirty="0">
                <a:solidFill>
                  <a:schemeClr val="accent1"/>
                </a:solidFill>
                <a:effectLst/>
              </a:rPr>
              <a:t> </a:t>
            </a:r>
            <a:r>
              <a:rPr lang="ru-RU" sz="6000" dirty="0" err="1" smtClean="0">
                <a:solidFill>
                  <a:schemeClr val="accent1"/>
                </a:solidFill>
                <a:effectLst/>
              </a:rPr>
              <a:t>світу</a:t>
            </a:r>
            <a:r>
              <a:rPr lang="ru-RU" sz="6000" dirty="0" smtClean="0">
                <a:solidFill>
                  <a:schemeClr val="accent1"/>
                </a:solidFill>
                <a:effectLst/>
              </a:rPr>
              <a:t> </a:t>
            </a:r>
            <a:endParaRPr lang="ru-RU" sz="6000" dirty="0">
              <a:solidFill>
                <a:schemeClr val="accent1"/>
              </a:solidFill>
              <a:effectLst/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667000"/>
            <a:ext cx="4038600" cy="3810000"/>
          </a:xfrm>
        </p:spPr>
        <p:txBody>
          <a:bodyPr>
            <a:normAutofit/>
          </a:bodyPr>
          <a:lstStyle/>
          <a:p>
            <a:pPr marR="0" algn="l" fontAlgn="auto">
              <a:lnSpc>
                <a:spcPct val="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     </a:t>
            </a:r>
            <a:r>
              <a:rPr lang="ru-RU" sz="4000" dirty="0" smtClean="0">
                <a:solidFill>
                  <a:schemeClr val="tx1"/>
                </a:solidFill>
              </a:rPr>
              <a:t>За </a:t>
            </a:r>
            <a:r>
              <a:rPr lang="ru-RU" sz="4000" dirty="0" err="1" smtClean="0">
                <a:solidFill>
                  <a:schemeClr val="tx1"/>
                </a:solidFill>
              </a:rPr>
              <a:t>останню</a:t>
            </a:r>
            <a:r>
              <a:rPr lang="ru-RU" sz="4000" dirty="0" smtClean="0">
                <a:solidFill>
                  <a:schemeClr val="tx1"/>
                </a:solidFill>
              </a:rPr>
              <a:t>    </a:t>
            </a:r>
            <a:r>
              <a:rPr lang="ru-RU" sz="4000" dirty="0" err="1" smtClean="0">
                <a:solidFill>
                  <a:schemeClr val="tx1"/>
                </a:solidFill>
              </a:rPr>
              <a:t>тисячу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</a:rPr>
              <a:t>років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</a:rPr>
              <a:t>з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</a:rPr>
              <a:t>лиця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</a:rPr>
              <a:t>Землі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</a:rPr>
              <a:t>зникло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</a:rPr>
              <a:t>понад</a:t>
            </a:r>
            <a:r>
              <a:rPr lang="ru-RU" sz="4000" dirty="0" smtClean="0">
                <a:solidFill>
                  <a:schemeClr val="tx1"/>
                </a:solidFill>
              </a:rPr>
              <a:t> 100 </a:t>
            </a:r>
            <a:r>
              <a:rPr lang="ru-RU" sz="4000" dirty="0" err="1" smtClean="0">
                <a:solidFill>
                  <a:schemeClr val="tx1"/>
                </a:solidFill>
              </a:rPr>
              <a:t>видів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</a:rPr>
              <a:t>тварин</a:t>
            </a:r>
            <a:r>
              <a:rPr lang="ru-RU" sz="4000" dirty="0" smtClean="0">
                <a:solidFill>
                  <a:schemeClr val="tx1"/>
                </a:solidFill>
              </a:rPr>
              <a:t>, 140 </a:t>
            </a:r>
            <a:r>
              <a:rPr lang="ru-RU" sz="4000" dirty="0" err="1" smtClean="0">
                <a:solidFill>
                  <a:schemeClr val="tx1"/>
                </a:solidFill>
              </a:rPr>
              <a:t>видів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</a:rPr>
              <a:t>птахів</a:t>
            </a:r>
            <a:r>
              <a:rPr lang="ru-RU" sz="4000" dirty="0" smtClean="0">
                <a:solidFill>
                  <a:schemeClr val="tx1"/>
                </a:solidFill>
              </a:rPr>
              <a:t>.</a:t>
            </a:r>
          </a:p>
          <a:p>
            <a:pPr marR="0" algn="l" fontAlgn="auto">
              <a:lnSpc>
                <a:spcPct val="7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 marR="0" algn="l" fontAlgn="auto">
              <a:lnSpc>
                <a:spcPct val="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    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3076" name="Picture 4" descr="http://cs7004.vk.me/c540103/v540103542/1183a/WXLy8S0VK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133600"/>
            <a:ext cx="2948839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2400" y="609600"/>
            <a:ext cx="5334000" cy="5867400"/>
          </a:xfrm>
        </p:spPr>
        <p:txBody>
          <a:bodyPr/>
          <a:lstStyle/>
          <a:p>
            <a:pPr marR="0" algn="l" fontAlgn="auto">
              <a:lnSpc>
                <a:spcPct val="70000"/>
              </a:lnSpc>
              <a:spcAft>
                <a:spcPts val="0"/>
              </a:spcAft>
              <a:defRPr/>
            </a:pPr>
            <a:endParaRPr lang="ru-RU" sz="3200" dirty="0" smtClean="0">
              <a:solidFill>
                <a:schemeClr val="tx1"/>
              </a:solidFill>
            </a:endParaRPr>
          </a:p>
          <a:p>
            <a:pPr marR="0" algn="l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2400" dirty="0" err="1" smtClean="0">
                <a:solidFill>
                  <a:schemeClr val="tx1"/>
                </a:solidFill>
              </a:rPr>
              <a:t>Серед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найважливіших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заходів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щодо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охорони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тварин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слід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назвати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такі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pPr marR="0" algn="l" fontAlgn="auto">
              <a:lnSpc>
                <a:spcPct val="7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виховання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природоохоронної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свідомості</a:t>
            </a:r>
            <a:r>
              <a:rPr lang="ru-RU" sz="2400" dirty="0" smtClean="0">
                <a:solidFill>
                  <a:schemeClr val="tx1"/>
                </a:solidFill>
              </a:rPr>
              <a:t> у людей </a:t>
            </a:r>
            <a:r>
              <a:rPr lang="ru-RU" sz="2400" dirty="0" err="1" smtClean="0">
                <a:solidFill>
                  <a:schemeClr val="tx1"/>
                </a:solidFill>
              </a:rPr>
              <a:t>з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R="0" algn="l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 </a:t>
            </a:r>
            <a:r>
              <a:rPr lang="ru-RU" sz="2400" dirty="0" err="1" smtClean="0">
                <a:solidFill>
                  <a:schemeClr val="tx1"/>
                </a:solidFill>
              </a:rPr>
              <a:t>дитинства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 smtClean="0">
              <a:solidFill>
                <a:schemeClr val="tx1"/>
              </a:solidFill>
            </a:endParaRPr>
          </a:p>
          <a:p>
            <a:pPr marR="0" algn="l" fontAlgn="auto">
              <a:lnSpc>
                <a:spcPct val="7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найсуворіша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боротьба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браконьєрством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посилення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R="0" algn="l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 </a:t>
            </a:r>
            <a:r>
              <a:rPr lang="ru-RU" sz="2400" dirty="0" err="1" smtClean="0">
                <a:solidFill>
                  <a:schemeClr val="tx1"/>
                </a:solidFill>
              </a:rPr>
              <a:t>інспекторського</a:t>
            </a:r>
            <a:r>
              <a:rPr lang="ru-RU" sz="2400" dirty="0" smtClean="0">
                <a:solidFill>
                  <a:schemeClr val="tx1"/>
                </a:solidFill>
              </a:rPr>
              <a:t> контролю в </a:t>
            </a:r>
            <a:r>
              <a:rPr lang="ru-RU" sz="2400" dirty="0" err="1" smtClean="0">
                <a:solidFill>
                  <a:schemeClr val="tx1"/>
                </a:solidFill>
              </a:rPr>
              <a:t>лісах</a:t>
            </a:r>
            <a:r>
              <a:rPr lang="ru-RU" sz="2400" dirty="0" smtClean="0">
                <a:solidFill>
                  <a:schemeClr val="tx1"/>
                </a:solidFill>
              </a:rPr>
              <a:t>, степах, на </a:t>
            </a:r>
            <a:r>
              <a:rPr lang="ru-RU" sz="2400" dirty="0" err="1" smtClean="0">
                <a:solidFill>
                  <a:schemeClr val="tx1"/>
                </a:solidFill>
              </a:rPr>
              <a:t>водоймах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 smtClean="0">
              <a:solidFill>
                <a:schemeClr val="tx1"/>
              </a:solidFill>
            </a:endParaRPr>
          </a:p>
          <a:p>
            <a:pPr marR="0" algn="l" fontAlgn="auto">
              <a:lnSpc>
                <a:spcPct val="7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допомога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звірям</a:t>
            </a:r>
            <a:r>
              <a:rPr lang="ru-RU" sz="2400" dirty="0" smtClean="0">
                <a:solidFill>
                  <a:schemeClr val="tx1"/>
                </a:solidFill>
              </a:rPr>
              <a:t> (</a:t>
            </a:r>
            <a:r>
              <a:rPr lang="ru-RU" sz="2400" dirty="0" err="1" smtClean="0">
                <a:solidFill>
                  <a:schemeClr val="tx1"/>
                </a:solidFill>
              </a:rPr>
              <a:t>охорона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від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епідемій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забруднень</a:t>
            </a:r>
            <a:r>
              <a:rPr lang="ru-RU" sz="2400" dirty="0" smtClean="0">
                <a:solidFill>
                  <a:schemeClr val="tx1"/>
                </a:solidFill>
              </a:rPr>
              <a:t>, контроль</a:t>
            </a:r>
          </a:p>
          <a:p>
            <a:pPr marR="0" algn="l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 за </a:t>
            </a:r>
            <a:r>
              <a:rPr lang="ru-RU" sz="2400" dirty="0" err="1" smtClean="0">
                <a:solidFill>
                  <a:schemeClr val="tx1"/>
                </a:solidFill>
              </a:rPr>
              <a:t>кількістю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хижаків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тощо</a:t>
            </a:r>
            <a:r>
              <a:rPr lang="ru-RU" sz="2400" dirty="0" smtClean="0">
                <a:solidFill>
                  <a:schemeClr val="tx1"/>
                </a:solidFill>
              </a:rPr>
              <a:t>). </a:t>
            </a:r>
          </a:p>
          <a:p>
            <a:pPr marR="0" algn="l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2400" dirty="0" err="1" smtClean="0">
                <a:solidFill>
                  <a:schemeClr val="tx1"/>
                </a:solidFill>
              </a:rPr>
              <a:t>Крім</a:t>
            </a:r>
            <a:r>
              <a:rPr lang="ru-RU" sz="2400" dirty="0" smtClean="0">
                <a:solidFill>
                  <a:schemeClr val="tx1"/>
                </a:solidFill>
              </a:rPr>
              <a:t> того </a:t>
            </a:r>
            <a:r>
              <a:rPr lang="ru-RU" sz="2400" dirty="0" err="1" smtClean="0">
                <a:solidFill>
                  <a:schemeClr val="tx1"/>
                </a:solidFill>
              </a:rPr>
              <a:t>необхідні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ретельне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дослідження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рідкісних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/>
          </a:p>
        </p:txBody>
      </p:sp>
      <p:pic>
        <p:nvPicPr>
          <p:cNvPr id="29698" name="Picture 2" descr="http://cs7004.vk.me/c7005/v7005606/25a7d/p-xI4djsJ-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685800"/>
            <a:ext cx="3503009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8062912" cy="1317625"/>
          </a:xfrm>
        </p:spPr>
        <p:txBody>
          <a:bodyPr>
            <a:normAutofit fontScale="90000"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Висновком є те, що треба вирішувати екологічні проблеми, а саме:</a:t>
            </a:r>
            <a:endParaRPr lang="ru-RU" sz="32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981200"/>
            <a:ext cx="8686800" cy="4724400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1800" b="1" dirty="0">
              <a:solidFill>
                <a:srgbClr val="FF0000"/>
              </a:solidFill>
            </a:endParaRPr>
          </a:p>
          <a:p>
            <a:pPr marL="0" indent="0" algn="l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 використання таких видів </a:t>
            </a:r>
            <a:r>
              <a:rPr lang="uk-U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самовідновлюваної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енергії як сонячна, вітрова,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океанічна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0" indent="0" algn="l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 зміни у використанні </a:t>
            </a:r>
            <a:r>
              <a:rPr lang="uk-U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невідновлюваних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видів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енергії.</a:t>
            </a:r>
            <a:b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необхідність створення екологічно чистої вугільної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енергетики.</a:t>
            </a:r>
            <a:b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дотримання всіма країнами екологічних стандартів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чистоти повітря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водних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басейнів, раціонального споживання енергії;</a:t>
            </a:r>
          </a:p>
          <a:p>
            <a:pPr marL="0" indent="0" algn="l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 призупинення вирубки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лісів.</a:t>
            </a:r>
            <a:b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 у людей екологічного світогляду;</a:t>
            </a:r>
          </a:p>
          <a:p>
            <a:pPr marL="0" indent="0" algn="l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 розробка законодавства про охорону навколишнього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середовища.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8062912" cy="1142999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chemeClr val="accent1"/>
                </a:solidFill>
              </a:rPr>
              <a:t>Дякую за </a:t>
            </a:r>
            <a:r>
              <a:rPr lang="uk-UA" sz="6000" dirty="0" err="1" smtClean="0">
                <a:solidFill>
                  <a:schemeClr val="accent1"/>
                </a:solidFill>
              </a:rPr>
              <a:t>перегляд</a:t>
            </a:r>
            <a:r>
              <a:rPr lang="uk-UA" sz="6000" dirty="0" err="1" smtClean="0">
                <a:solidFill>
                  <a:schemeClr val="accent1"/>
                </a:solidFill>
                <a:sym typeface="Wingdings" pitchFamily="2" charset="2"/>
              </a:rPr>
              <a:t></a:t>
            </a:r>
            <a:endParaRPr lang="ru-RU" sz="60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://www.hqwallpapers.ru/wallpapers/nature/sosnovyy-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450667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85800" y="5181600"/>
            <a:ext cx="8062912" cy="14700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484188" marR="0" lvl="0" indent="-4841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600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Бережіть природу</a:t>
            </a:r>
            <a:endParaRPr kumimoji="0" lang="ru-RU" sz="60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001000" cy="1470025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Екологічні проблеми людства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8686800" cy="4226720"/>
          </a:xfrm>
        </p:spPr>
        <p:txBody>
          <a:bodyPr/>
          <a:lstStyle/>
          <a:p>
            <a:pPr algn="l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Нині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спалювання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паливних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ресурсів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атмосферу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щорічно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потрапляє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понад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22 млрд. тон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двоокису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вуглецю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Щорічно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промисловість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скидає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річки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понад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160 км3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шкідливих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стоків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щорічно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людством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вноситься 500 млн. тон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мінеральних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добрив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млн. тон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пестицидів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осідає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ґрунтах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виноситься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поверхневими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водами в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річки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моря. За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45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мінеральних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добрив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зросло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43 рази, 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отрутохімікатів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у десять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разів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8062912" cy="1470025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Атмосфера</a:t>
            </a:r>
            <a:endParaRPr lang="ru-RU" sz="6000" dirty="0"/>
          </a:p>
        </p:txBody>
      </p:sp>
      <p:pic>
        <p:nvPicPr>
          <p:cNvPr id="12290" name="Picture 2" descr="http://i.ytimg.com/vi/F31eu0wECas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362200"/>
            <a:ext cx="6477000" cy="3643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40544" y="533400"/>
            <a:ext cx="8222456" cy="5867400"/>
          </a:xfrm>
        </p:spPr>
        <p:txBody>
          <a:bodyPr/>
          <a:lstStyle/>
          <a:p>
            <a:pPr algn="l"/>
            <a:r>
              <a:rPr lang="ru-RU" sz="2400" dirty="0" err="1" smtClean="0"/>
              <a:t>Спостереження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метеорологів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працюють</a:t>
            </a:r>
            <a:r>
              <a:rPr lang="ru-RU" sz="2400" dirty="0" smtClean="0"/>
              <a:t> у </a:t>
            </a:r>
            <a:r>
              <a:rPr lang="ru-RU" sz="2400" dirty="0" err="1" smtClean="0"/>
              <a:t>Антарктиді</a:t>
            </a:r>
            <a:r>
              <a:rPr lang="ru-RU" sz="2400" dirty="0" smtClean="0"/>
              <a:t>, </a:t>
            </a:r>
            <a:r>
              <a:rPr lang="ru-RU" sz="2400" dirty="0" err="1" smtClean="0"/>
              <a:t>свідчать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озоновий</a:t>
            </a:r>
            <a:r>
              <a:rPr lang="ru-RU" sz="2400" dirty="0" smtClean="0"/>
              <a:t> шар над </a:t>
            </a:r>
            <a:r>
              <a:rPr lang="ru-RU" sz="2400" dirty="0" err="1" smtClean="0"/>
              <a:t>цим</a:t>
            </a:r>
            <a:r>
              <a:rPr lang="ru-RU" sz="2400" dirty="0" smtClean="0"/>
              <a:t> материком почав </a:t>
            </a:r>
            <a:r>
              <a:rPr lang="ru-RU" sz="2400" dirty="0" err="1" smtClean="0"/>
              <a:t>зменшуватись</a:t>
            </a:r>
            <a:r>
              <a:rPr lang="ru-RU" sz="2400" dirty="0" smtClean="0"/>
              <a:t>. В </a:t>
            </a:r>
            <a:r>
              <a:rPr lang="ru-RU" sz="2400" dirty="0" err="1" smtClean="0"/>
              <a:t>ньому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виникла</a:t>
            </a:r>
            <a:r>
              <a:rPr lang="ru-RU" sz="2400" dirty="0" smtClean="0"/>
              <a:t> </a:t>
            </a:r>
            <a:r>
              <a:rPr lang="ru-RU" sz="2400" dirty="0" err="1" smtClean="0"/>
              <a:t>пульсуюча</a:t>
            </a:r>
            <a:r>
              <a:rPr lang="ru-RU" sz="2400" dirty="0" smtClean="0"/>
              <a:t> </a:t>
            </a:r>
            <a:r>
              <a:rPr lang="ru-RU" sz="2400" dirty="0" err="1" smtClean="0"/>
              <a:t>діра</a:t>
            </a:r>
            <a:r>
              <a:rPr lang="ru-RU" sz="2400" dirty="0" smtClean="0"/>
              <a:t>, </a:t>
            </a:r>
            <a:r>
              <a:rPr lang="ru-RU" sz="2400" dirty="0" err="1" smtClean="0"/>
              <a:t>вміст</a:t>
            </a:r>
            <a:r>
              <a:rPr lang="ru-RU" sz="2400" dirty="0" smtClean="0"/>
              <a:t> озону в </a:t>
            </a:r>
            <a:r>
              <a:rPr lang="ru-RU" sz="2400" dirty="0" err="1" smtClean="0"/>
              <a:t>якій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менший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звичайного</a:t>
            </a:r>
            <a:r>
              <a:rPr lang="ru-RU" sz="2400" dirty="0" smtClean="0"/>
              <a:t> на 40-50%. </a:t>
            </a:r>
            <a:r>
              <a:rPr lang="ru-RU" sz="2400" dirty="0" err="1" smtClean="0"/>
              <a:t>Нині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площа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перевищує</a:t>
            </a:r>
            <a:r>
              <a:rPr lang="ru-RU" sz="2400" dirty="0" smtClean="0"/>
              <a:t> </a:t>
            </a:r>
            <a:r>
              <a:rPr lang="ru-RU" sz="2400" dirty="0" err="1" smtClean="0"/>
              <a:t>площу</a:t>
            </a:r>
            <a:r>
              <a:rPr lang="ru-RU" sz="2400" dirty="0" smtClean="0"/>
              <a:t> материка </a:t>
            </a:r>
            <a:r>
              <a:rPr lang="ru-RU" sz="2400" dirty="0" err="1" smtClean="0"/>
              <a:t>Антарктиди</a:t>
            </a:r>
            <a:r>
              <a:rPr lang="ru-RU" sz="2400" dirty="0" smtClean="0"/>
              <a:t>. </a:t>
            </a:r>
            <a:r>
              <a:rPr lang="ru-RU" sz="2400" dirty="0" err="1" smtClean="0"/>
              <a:t>Тривожні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повідомлення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надходять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Північної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півкулі</a:t>
            </a:r>
            <a:r>
              <a:rPr lang="ru-RU" sz="2400" dirty="0" smtClean="0"/>
              <a:t>: тут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виявлено</a:t>
            </a:r>
            <a:r>
              <a:rPr lang="ru-RU" sz="2400" dirty="0" smtClean="0"/>
              <a:t> </a:t>
            </a:r>
            <a:r>
              <a:rPr lang="ru-RU" sz="2400" dirty="0" err="1" smtClean="0"/>
              <a:t>озонову</a:t>
            </a:r>
            <a:r>
              <a:rPr lang="ru-RU" sz="2400" dirty="0" smtClean="0"/>
              <a:t> </a:t>
            </a:r>
            <a:r>
              <a:rPr lang="ru-RU" sz="2400" dirty="0" err="1" smtClean="0"/>
              <a:t>діру</a:t>
            </a:r>
            <a:r>
              <a:rPr lang="ru-RU" sz="2400" dirty="0" smtClean="0"/>
              <a:t> (над </a:t>
            </a:r>
            <a:r>
              <a:rPr lang="ru-RU" sz="2400" dirty="0" err="1" smtClean="0"/>
              <a:t>архіпелагом</a:t>
            </a:r>
            <a:r>
              <a:rPr lang="ru-RU" sz="2400" dirty="0" smtClean="0"/>
              <a:t> </a:t>
            </a:r>
            <a:r>
              <a:rPr lang="ru-RU" sz="2400" dirty="0" err="1" smtClean="0"/>
              <a:t>Шпіцберген</a:t>
            </a:r>
            <a:r>
              <a:rPr lang="ru-RU" sz="2400" dirty="0" smtClean="0"/>
              <a:t>), </a:t>
            </a:r>
            <a:r>
              <a:rPr lang="ru-RU" sz="2400" dirty="0" err="1" smtClean="0"/>
              <a:t>щоправда</a:t>
            </a:r>
            <a:r>
              <a:rPr lang="ru-RU" sz="2400" dirty="0" smtClean="0"/>
              <a:t>, </a:t>
            </a:r>
            <a:r>
              <a:rPr lang="ru-RU" sz="2400" dirty="0" err="1" smtClean="0"/>
              <a:t>менших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розмірів</a:t>
            </a:r>
            <a:r>
              <a:rPr lang="ru-RU" sz="2400" dirty="0" smtClean="0"/>
              <a:t>. </a:t>
            </a:r>
            <a:r>
              <a:rPr lang="ru-RU" sz="2400" dirty="0" err="1" smtClean="0"/>
              <a:t>Зниження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вмісту</a:t>
            </a:r>
            <a:r>
              <a:rPr lang="ru-RU" sz="2400" dirty="0" smtClean="0"/>
              <a:t> озону в </a:t>
            </a:r>
            <a:r>
              <a:rPr lang="ru-RU" sz="2400" dirty="0" err="1" smtClean="0"/>
              <a:t>атмосфері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загрожує</a:t>
            </a:r>
            <a:r>
              <a:rPr lang="ru-RU" sz="2400" dirty="0" smtClean="0"/>
              <a:t> </a:t>
            </a:r>
            <a:r>
              <a:rPr lang="ru-RU" sz="2400" dirty="0" err="1" smtClean="0"/>
              <a:t>зменшенням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врожаїв</a:t>
            </a:r>
            <a:r>
              <a:rPr lang="ru-RU" sz="2400" dirty="0" smtClean="0"/>
              <a:t>, </a:t>
            </a:r>
            <a:r>
              <a:rPr lang="ru-RU" sz="2400" dirty="0" err="1" smtClean="0"/>
              <a:t>захворюваннями</a:t>
            </a:r>
            <a:r>
              <a:rPr lang="ru-RU" sz="2400" dirty="0" smtClean="0"/>
              <a:t> </a:t>
            </a:r>
            <a:r>
              <a:rPr lang="ru-RU" sz="2400" dirty="0" err="1" smtClean="0"/>
              <a:t>тварин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людей, </a:t>
            </a:r>
            <a:r>
              <a:rPr lang="ru-RU" sz="2400" dirty="0" err="1" smtClean="0"/>
              <a:t>збільшенням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шкідливих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мутацій</a:t>
            </a:r>
            <a:r>
              <a:rPr lang="ru-RU" sz="2400" dirty="0" smtClean="0"/>
              <a:t>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; а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озон </a:t>
            </a:r>
            <a:r>
              <a:rPr lang="ru-RU" sz="2400" dirty="0" err="1" smtClean="0"/>
              <a:t>зникне</a:t>
            </a:r>
            <a:r>
              <a:rPr lang="ru-RU" sz="2400" dirty="0" smtClean="0"/>
              <a:t> </a:t>
            </a:r>
            <a:r>
              <a:rPr lang="ru-RU" sz="2400" dirty="0" err="1" smtClean="0"/>
              <a:t>зовсім</a:t>
            </a:r>
            <a:r>
              <a:rPr lang="ru-RU" sz="2400" dirty="0" smtClean="0"/>
              <a:t>, буде </a:t>
            </a:r>
            <a:r>
              <a:rPr lang="ru-RU" sz="2400" dirty="0" err="1" smtClean="0"/>
              <a:t>знищено</a:t>
            </a:r>
            <a:r>
              <a:rPr lang="ru-RU" sz="2400" dirty="0" smtClean="0"/>
              <a:t> все </a:t>
            </a:r>
            <a:r>
              <a:rPr lang="ru-RU" sz="2400" dirty="0" err="1" smtClean="0"/>
              <a:t>живе</a:t>
            </a:r>
            <a:r>
              <a:rPr lang="ru-RU" sz="2400" dirty="0" smtClean="0"/>
              <a:t> на </a:t>
            </a:r>
            <a:r>
              <a:rPr lang="ru-RU" sz="2400" dirty="0" err="1" smtClean="0"/>
              <a:t>нашій</a:t>
            </a:r>
            <a:r>
              <a:rPr lang="ru-RU" sz="2400" dirty="0" smtClean="0"/>
              <a:t> </a:t>
            </a:r>
            <a:r>
              <a:rPr lang="ru-RU" sz="2400" dirty="0" err="1" smtClean="0"/>
              <a:t>планеті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28600"/>
            <a:ext cx="8382000" cy="3048000"/>
          </a:xfrm>
        </p:spPr>
        <p:txBody>
          <a:bodyPr>
            <a:normAutofit lnSpcReduction="10000"/>
          </a:bodyPr>
          <a:lstStyle/>
          <a:p>
            <a:pPr marR="0" algn="l" fontAlgn="auto">
              <a:spcAft>
                <a:spcPts val="0"/>
              </a:spcAft>
              <a:buFont typeface="Wingdings 2"/>
              <a:buNone/>
              <a:defRPr/>
            </a:pPr>
            <a:endParaRPr lang="uk-UA" dirty="0" smtClean="0"/>
          </a:p>
          <a:p>
            <a:pPr marR="0"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Спеціалісти вважають, що близько 80-86% забруднювачів повітря сконцентровано над сильно розвиненими промисловими районами, 10-15 - над містами, 1-2 - над сільською місцевістю. Якщо у великому місті за добу осідає 1,5 тон пилу на кожен квадратний кілометр, то вже в 100 км від нього - приблизно 100 разів менше.</a:t>
            </a:r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://www.vseneprostotak.ru/wp-content/uploads/2011/07/global-warm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352800"/>
            <a:ext cx="5562600" cy="3352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8686800" cy="950913"/>
          </a:xfrm>
        </p:spPr>
        <p:txBody>
          <a:bodyPr>
            <a:noAutofit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uk-UA" sz="6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Вода</a:t>
            </a:r>
            <a:endParaRPr lang="ru-RU" sz="6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0246" name="Picture 6" descr="http://luxfon.com/images/201210/luxfon.com_16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6553200" cy="4095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09600" y="381000"/>
            <a:ext cx="8062912" cy="6096000"/>
          </a:xfrm>
        </p:spPr>
        <p:txBody>
          <a:bodyPr/>
          <a:lstStyle/>
          <a:p>
            <a:pPr algn="l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забезпечення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якісною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питною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водою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висувається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перше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даними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Світової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охорони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здоров’я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виникнення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80%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різноманітних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захворювань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пов’язане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споживанням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неякісної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питної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води. 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прісної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на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35х106 км3 (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усього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2%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загальної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Вода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забруднюється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різними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хімічними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домішками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луги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миючі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нафтопродукти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Більшість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них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токсичними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мешканців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забруднюють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целюлозно-паперової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промисловості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нафтопереробні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заводи.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1713706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sz="4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Ось, що робиться з річкою коли в неї розливається нафта</a:t>
            </a:r>
            <a:endParaRPr lang="ru-RU" sz="4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48486" name="Picture 6" descr="wurang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2286000"/>
            <a:ext cx="57912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685800"/>
          </a:xfrm>
        </p:spPr>
        <p:txBody>
          <a:bodyPr>
            <a:normAutofit fontScale="90000"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uk-UA" sz="4800" dirty="0">
                <a:solidFill>
                  <a:schemeClr val="accent1"/>
                </a:solidFill>
                <a:effectLst/>
              </a:rPr>
              <a:t>Проблема відходів</a:t>
            </a:r>
            <a:endParaRPr lang="ru-RU" sz="4800" dirty="0">
              <a:solidFill>
                <a:schemeClr val="accent1"/>
              </a:solidFill>
              <a:effectLst/>
            </a:endParaRP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371600"/>
            <a:ext cx="8839200" cy="4648200"/>
          </a:xfrm>
        </p:spPr>
        <p:txBody>
          <a:bodyPr>
            <a:normAutofit/>
          </a:bodyPr>
          <a:lstStyle/>
          <a:p>
            <a:pPr marR="0" algn="l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uk-UA" sz="2000" dirty="0" smtClean="0">
                <a:solidFill>
                  <a:srgbClr val="FFFFCC"/>
                </a:solidFill>
              </a:rPr>
              <a:t>  Ще однією - не менш важливою ніж попередні проблеми, є проблема відходів.        Збитки від неї - це не лише величезні площі землі, зайняті звалищами, (наприклад, на площі, де розташовані звалища навколо Києва, можна було б побудувати місто з населенням 300 тисяч чоловік), а й забруднення атмосфери. Здавалося б, дрібниця - биті </a:t>
            </a:r>
            <a:r>
              <a:rPr lang="uk-UA" sz="2000" dirty="0" err="1" smtClean="0">
                <a:solidFill>
                  <a:srgbClr val="FFFFCC"/>
                </a:solidFill>
              </a:rPr>
              <a:t>люмінісцентні</a:t>
            </a:r>
            <a:r>
              <a:rPr lang="uk-UA" sz="2000" dirty="0" smtClean="0">
                <a:solidFill>
                  <a:srgbClr val="FFFFCC"/>
                </a:solidFill>
              </a:rPr>
              <a:t> лампи на звалищах. Але кожна така лампа містить 150 мг ртуті, що здатна отруїти близько 500 м3 повітря.</a:t>
            </a:r>
            <a:endParaRPr lang="ru-RU" sz="2000" dirty="0" smtClean="0">
              <a:solidFill>
                <a:srgbClr val="FFFFCC"/>
              </a:solidFill>
            </a:endParaRPr>
          </a:p>
        </p:txBody>
      </p:sp>
      <p:pic>
        <p:nvPicPr>
          <p:cNvPr id="7170" name="Picture 2" descr="http://www.yangl.ru/wp-content/uploads/2010/11/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10000"/>
            <a:ext cx="5334000" cy="2757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1020</TotalTime>
  <Words>669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Екологічні проблеми</vt:lpstr>
      <vt:lpstr>Екологічні проблеми людства</vt:lpstr>
      <vt:lpstr>Атмосфера</vt:lpstr>
      <vt:lpstr>Слайд 4</vt:lpstr>
      <vt:lpstr>Слайд 5</vt:lpstr>
      <vt:lpstr>Вода</vt:lpstr>
      <vt:lpstr>Слайд 7</vt:lpstr>
      <vt:lpstr>Ось, що робиться з річкою коли в неї розливається нафта</vt:lpstr>
      <vt:lpstr>Проблема відходів</vt:lpstr>
      <vt:lpstr>Забруднення земної поверхні </vt:lpstr>
      <vt:lpstr>Дерева</vt:lpstr>
      <vt:lpstr>Приклад лісової пожежі</vt:lpstr>
      <vt:lpstr>Проблеми тваринного світу </vt:lpstr>
      <vt:lpstr>Слайд 14</vt:lpstr>
      <vt:lpstr>Висновком є те, що треба вирішувати екологічні проблеми, а саме:</vt:lpstr>
      <vt:lpstr>Дякую за перегляд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Екологічні проблеми</dc:subject>
  <dc:creator>Кирилл</dc:creator>
  <cp:lastModifiedBy>Admin</cp:lastModifiedBy>
  <cp:revision>89</cp:revision>
  <cp:lastPrinted>1601-01-01T00:00:00Z</cp:lastPrinted>
  <dcterms:created xsi:type="dcterms:W3CDTF">1601-01-01T00:00:00Z</dcterms:created>
  <dcterms:modified xsi:type="dcterms:W3CDTF">2015-02-15T20:52:18Z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