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75F884E3-3590-443F-88AD-B06DB85F31CD}" type="datetimeFigureOut">
              <a:rPr lang="uk-UA" smtClean="0"/>
              <a:t>11.11.2013</a:t>
            </a:fld>
            <a:endParaRPr lang="uk-UA"/>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44F18240-C461-4D53-A76F-17B31A5ADC52}" type="slidenum">
              <a:rPr lang="uk-UA" smtClean="0"/>
              <a:t>‹#›</a:t>
            </a:fld>
            <a:endParaRPr lang="uk-UA"/>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uk-UA"/>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ru-RU" smtClean="0"/>
              <a:t>Образец 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75F884E3-3590-443F-88AD-B06DB85F31CD}" type="datetimeFigureOut">
              <a:rPr lang="uk-UA" smtClean="0"/>
              <a:t>11.11.2013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4F18240-C461-4D53-A76F-17B31A5ADC52}"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5F884E3-3590-443F-88AD-B06DB85F31CD}" type="datetimeFigureOut">
              <a:rPr lang="uk-UA" smtClean="0"/>
              <a:t>11.11.2013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44F18240-C461-4D53-A76F-17B31A5ADC52}"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5F884E3-3590-443F-88AD-B06DB85F31CD}" type="datetimeFigureOut">
              <a:rPr lang="uk-UA" smtClean="0"/>
              <a:t>11.11.2013</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4F18240-C461-4D53-A76F-17B31A5ADC52}" type="slidenum">
              <a:rPr lang="uk-UA" smtClean="0"/>
              <a:t>‹#›</a:t>
            </a:fld>
            <a:endParaRPr lang="uk-UA"/>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9" name="Date Placeholder 8"/>
          <p:cNvSpPr>
            <a:spLocks noGrp="1"/>
          </p:cNvSpPr>
          <p:nvPr>
            <p:ph type="dt" sz="half" idx="10"/>
          </p:nvPr>
        </p:nvSpPr>
        <p:spPr/>
        <p:txBody>
          <a:bodyPr/>
          <a:lstStyle>
            <a:lvl1pPr>
              <a:defRPr>
                <a:solidFill>
                  <a:srgbClr val="FFFFFF"/>
                </a:solidFill>
              </a:defRPr>
            </a:lvl1pPr>
          </a:lstStyle>
          <a:p>
            <a:fld id="{75F884E3-3590-443F-88AD-B06DB85F31CD}" type="datetimeFigureOut">
              <a:rPr lang="uk-UA" smtClean="0"/>
              <a:t>11.11.2013</a:t>
            </a:fld>
            <a:endParaRPr lang="uk-UA"/>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44F18240-C461-4D53-A76F-17B31A5ADC52}" type="slidenum">
              <a:rPr lang="uk-UA" smtClean="0"/>
              <a:t>‹#›</a:t>
            </a:fld>
            <a:endParaRPr lang="uk-UA"/>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uk-UA"/>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ru-RU" smtClean="0"/>
              <a:t>Образец заголовка</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75F884E3-3590-443F-88AD-B06DB85F31CD}" type="datetimeFigureOut">
              <a:rPr lang="uk-UA" smtClean="0"/>
              <a:t>11.11.2013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4F18240-C461-4D53-A76F-17B31A5ADC52}" type="slidenum">
              <a:rPr lang="uk-UA" smtClean="0"/>
              <a:t>‹#›</a:t>
            </a:fld>
            <a:endParaRPr lang="uk-UA"/>
          </a:p>
        </p:txBody>
      </p:sp>
      <p:sp>
        <p:nvSpPr>
          <p:cNvPr id="8" name="Title 7"/>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75F884E3-3590-443F-88AD-B06DB85F31CD}" type="datetimeFigureOut">
              <a:rPr lang="uk-UA" smtClean="0"/>
              <a:t>11.11.2013</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44F18240-C461-4D53-A76F-17B31A5ADC52}" type="slidenum">
              <a:rPr lang="uk-UA" smtClean="0"/>
              <a:t>‹#›</a:t>
            </a:fld>
            <a:endParaRPr lang="uk-UA"/>
          </a:p>
        </p:txBody>
      </p:sp>
      <p:sp>
        <p:nvSpPr>
          <p:cNvPr id="10" name="Title 9"/>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5F884E3-3590-443F-88AD-B06DB85F31CD}" type="datetimeFigureOut">
              <a:rPr lang="uk-UA" smtClean="0"/>
              <a:t>11.11.2013</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44F18240-C461-4D53-A76F-17B31A5ADC52}" type="slidenum">
              <a:rPr lang="uk-UA" smtClean="0"/>
              <a:t>‹#›</a:t>
            </a:fld>
            <a:endParaRPr lang="uk-UA"/>
          </a:p>
        </p:txBody>
      </p:sp>
      <p:sp>
        <p:nvSpPr>
          <p:cNvPr id="6" name="Title 5"/>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75F884E3-3590-443F-88AD-B06DB85F31CD}" type="datetimeFigureOut">
              <a:rPr lang="uk-UA" smtClean="0"/>
              <a:t>11.11.2013</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44F18240-C461-4D53-A76F-17B31A5ADC52}"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75F884E3-3590-443F-88AD-B06DB85F31CD}" type="datetimeFigureOut">
              <a:rPr lang="uk-UA" smtClean="0"/>
              <a:t>11.11.2013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44F18240-C461-4D53-A76F-17B31A5ADC52}" type="slidenum">
              <a:rPr lang="uk-UA" smtClean="0"/>
              <a:t>‹#›</a:t>
            </a:fld>
            <a:endParaRPr lang="uk-UA"/>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ru-RU" smtClean="0"/>
              <a:t>Образец заголовка</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75F884E3-3590-443F-88AD-B06DB85F31CD}" type="datetimeFigureOut">
              <a:rPr lang="uk-UA" smtClean="0"/>
              <a:t>11.11.2013</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4F18240-C461-4D53-A76F-17B31A5ADC52}" type="slidenum">
              <a:rPr lang="uk-UA" smtClean="0"/>
              <a:t>‹#›</a:t>
            </a:fld>
            <a:endParaRPr lang="uk-UA"/>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ru-RU" smtClean="0"/>
              <a:t>Образец заголовка</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75F884E3-3590-443F-88AD-B06DB85F31CD}" type="datetimeFigureOut">
              <a:rPr lang="uk-UA" smtClean="0"/>
              <a:t>11.11.2013</a:t>
            </a:fld>
            <a:endParaRPr lang="uk-UA"/>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uk-UA"/>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44F18240-C461-4D53-A76F-17B31A5ADC52}" type="slidenum">
              <a:rPr lang="uk-UA" smtClean="0"/>
              <a:t>‹#›</a:t>
            </a:fld>
            <a:endParaRPr lang="uk-U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uk.wikipedia.org/wiki/%D0%97%D0%B0%D0%BA%D0%BE%D0%BD_%D0%9E%D1%83%D0%BA%D0%B5%D0%BD%D0%B0"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uk.wikipedia.org/wiki/%D0%97%D0%B0%D0%BA%D0%BE%D0%BD_%D0%9E%D1%83%D0%BA%D0%B5%D0%BD%D0%B0"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uk.wikipedia.org/wiki/%D0%9C%D1%96%D0%B6%D0%BD%D0%B0%D1%80%D0%BE%D0%B4%D0%BD%D0%B0_%D0%BE%D1%80%D0%B3%D0%B0%D0%BD%D1%96%D0%B7%D0%B0%D1%86%D1%96%D1%8F_%D0%BF%D1%80%D0%B0%D1%86%D1%96"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uk.wikipedia.org/wiki/%D0%9C%D1%96%D0%B6%D0%BD%D0%B0%D1%80%D0%BE%D0%B4%D0%BD%D0%B0_%D0%BE%D1%80%D0%B3%D0%B0%D0%BD%D1%96%D0%B7%D0%B0%D1%86%D1%96%D1%8F_%D0%BF%D1%80%D0%B0%D1%86%D1%96"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uk.wikipedia.org/wiki/%D0%A0%D0%B5%D1%86%D0%B5%D1%81%D1%96%D1%8F" TargetMode="External"/><Relationship Id="rId2" Type="http://schemas.openxmlformats.org/officeDocument/2006/relationships/hyperlink" Target="http://uk.wikipedia.org/wiki/%D0%95%D0%BA%D0%BE%D0%BD%D0%BE%D0%BC%D1%96%D0%BA%D0%B0" TargetMode="External"/><Relationship Id="rId1" Type="http://schemas.openxmlformats.org/officeDocument/2006/relationships/slideLayout" Target="../slideLayouts/slideLayout1.xml"/><Relationship Id="rId4" Type="http://schemas.openxmlformats.org/officeDocument/2006/relationships/hyperlink" Target="http://uk.wikipedia.org/wiki/%D0%9D%D0%B0%D1%83%D0%BA%D0%BE%D0%B2%D0%BE-%D1%82%D0%B5%D1%85%D0%BD%D1%96%D1%87%D0%BD%D0%B8%D0%B9_%D0%BF%D1%80%D0%BE%D0%B3%D1%80%D0%B5%D1%81"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uk.wikipedia.org/wiki/%D0%9F%D1%80%D0%B8%D1%80%D0%BE%D0%B4%D0%BD%D0%B5_%D0%B1%D0%B5%D0%B7%D1%80%D0%BE%D0%B1%D1%96%D1%82%D1%82%D1%8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8" Type="http://schemas.openxmlformats.org/officeDocument/2006/relationships/hyperlink" Target="http://uk.wikipedia.org/wiki/%D0%86%D0%B7%D1%80%D0%B0%D1%97%D0%BB%D1%8C" TargetMode="External"/><Relationship Id="rId3" Type="http://schemas.openxmlformats.org/officeDocument/2006/relationships/hyperlink" Target="http://uk.wikipedia.org/wiki/%D0%93%D1%80%D0%BE%D0%BC%D0%B0%D0%B4%D1%8F%D0%BD%D1%81%D1%82%D0%B2%D0%BE_%D0%A3%D0%BA%D1%80%D0%B0%D1%97%D0%BD%D0%B8" TargetMode="External"/><Relationship Id="rId7" Type="http://schemas.openxmlformats.org/officeDocument/2006/relationships/hyperlink" Target="http://uk.wikipedia.org/wiki/%D0%A1%D0%A8%D0%90" TargetMode="External"/><Relationship Id="rId2" Type="http://schemas.openxmlformats.org/officeDocument/2006/relationships/hyperlink" Target="http://uk.wikipedia.org/wiki/%D0%A3%D0%BA%D1%80%D0%B0%D1%97%D0%BD%D0%B0" TargetMode="External"/><Relationship Id="rId1" Type="http://schemas.openxmlformats.org/officeDocument/2006/relationships/slideLayout" Target="../slideLayouts/slideLayout1.xml"/><Relationship Id="rId6" Type="http://schemas.openxmlformats.org/officeDocument/2006/relationships/hyperlink" Target="http://uk.wikipedia.org/wiki/%D0%9D%D1%96%D0%BC%D0%B5%D1%87%D1%87%D0%B8%D0%BD%D0%B0" TargetMode="External"/><Relationship Id="rId11" Type="http://schemas.openxmlformats.org/officeDocument/2006/relationships/hyperlink" Target="http://uk.wikipedia.org/wiki/%D0%9F%D0%BE%D0%BB%D1%8C%D1%89%D0%B0" TargetMode="External"/><Relationship Id="rId5" Type="http://schemas.openxmlformats.org/officeDocument/2006/relationships/hyperlink" Target="http://uk.wikipedia.org/wiki/%D0%A0%D0%BE%D1%81%D1%96%D1%8F" TargetMode="External"/><Relationship Id="rId10" Type="http://schemas.openxmlformats.org/officeDocument/2006/relationships/hyperlink" Target="http://uk.wikipedia.org/wiki/%D0%A3%D0%B3%D0%BE%D1%80%D1%89%D0%B8%D0%BD%D0%B0" TargetMode="External"/><Relationship Id="rId4" Type="http://schemas.openxmlformats.org/officeDocument/2006/relationships/hyperlink" Target="http://uk.wikipedia.org/wiki/%D0%A3%D0%9D%D0%86%D0%90%D0%9D" TargetMode="External"/><Relationship Id="rId9" Type="http://schemas.openxmlformats.org/officeDocument/2006/relationships/hyperlink" Target="http://uk.wikipedia.org/wiki/%D0%A7%D0%B5%D1%85%D1%96%D1%8F"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uk.wikipedia.org/wiki/%D0%A1%D1%85%D1%96%D0%B4%D0%BD%D0%B0_%D0%90%D0%B7%D1%96%D1%8F" TargetMode="External"/><Relationship Id="rId3" Type="http://schemas.openxmlformats.org/officeDocument/2006/relationships/hyperlink" Target="http://uk.wikipedia.org/wiki/2003" TargetMode="External"/><Relationship Id="rId7" Type="http://schemas.openxmlformats.org/officeDocument/2006/relationships/hyperlink" Target="http://uk.wikipedia.org/wiki/%D0%9F%D1%96%D0%B2%D0%BD%D1%96%D1%87%D0%BD%D0%B0_%D0%90%D1%84%D1%80%D0%B8%D0%BA%D0%B0" TargetMode="External"/><Relationship Id="rId2" Type="http://schemas.openxmlformats.org/officeDocument/2006/relationships/hyperlink" Target="http://uk.wikipedia.org/wiki/%D0%9C%D1%96%D0%B6%D0%BD%D0%B0%D1%80%D0%BE%D0%B4%D0%BD%D0%B0_%D0%BE%D1%80%D0%B3%D0%B0%D0%BD%D1%96%D0%B7%D0%B0%D1%86%D1%96%D1%8F_%D0%BF%D1%80%D0%B0%D1%86%D1%96" TargetMode="External"/><Relationship Id="rId1" Type="http://schemas.openxmlformats.org/officeDocument/2006/relationships/slideLayout" Target="../slideLayouts/slideLayout1.xml"/><Relationship Id="rId6" Type="http://schemas.openxmlformats.org/officeDocument/2006/relationships/hyperlink" Target="http://uk.wikipedia.org/wiki/%D0%91%D0%BB%D0%B8%D0%B7%D1%8C%D0%BA%D0%B8%D0%B9_%D0%A1%D1%85%D1%96%D0%B4" TargetMode="External"/><Relationship Id="rId5" Type="http://schemas.openxmlformats.org/officeDocument/2006/relationships/hyperlink" Target="http://uk.wikipedia.org/wiki/2005" TargetMode="External"/><Relationship Id="rId4" Type="http://schemas.openxmlformats.org/officeDocument/2006/relationships/hyperlink" Target="http://uk.wikipedia.org/wiki/%D0%A0%D0%BE%D0%B1%D0%BE%D1%87%D0%B0_%D1%81%D0%B8%D0%BB%D0%B0" TargetMode="External"/><Relationship Id="rId9" Type="http://schemas.openxmlformats.org/officeDocument/2006/relationships/hyperlink" Target="http://uk.wikipedia.org/wiki/%D0%A1%D0%A8%D0%9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7010400" y="1124744"/>
            <a:ext cx="1981200" cy="4104456"/>
          </a:xfrm>
        </p:spPr>
        <p:txBody>
          <a:bodyPr>
            <a:normAutofit/>
          </a:bodyPr>
          <a:lstStyle/>
          <a:p>
            <a:r>
              <a:rPr lang="ru-RU" b="1" dirty="0" err="1"/>
              <a:t>Безробіття</a:t>
            </a:r>
            <a:r>
              <a:rPr lang="ru-RU" dirty="0"/>
              <a:t> — </a:t>
            </a:r>
            <a:r>
              <a:rPr lang="ru-RU" dirty="0" err="1"/>
              <a:t>це</a:t>
            </a:r>
            <a:r>
              <a:rPr lang="ru-RU" dirty="0"/>
              <a:t> складне </a:t>
            </a:r>
            <a:r>
              <a:rPr lang="ru-RU" dirty="0" err="1"/>
              <a:t>соціально-економічне</a:t>
            </a:r>
            <a:r>
              <a:rPr lang="ru-RU" dirty="0"/>
              <a:t> </a:t>
            </a:r>
            <a:r>
              <a:rPr lang="ru-RU" dirty="0" err="1"/>
              <a:t>явище</a:t>
            </a:r>
            <a:r>
              <a:rPr lang="ru-RU" dirty="0"/>
              <a:t>, при </a:t>
            </a:r>
            <a:r>
              <a:rPr lang="ru-RU" dirty="0" err="1"/>
              <a:t>якому</a:t>
            </a:r>
            <a:r>
              <a:rPr lang="ru-RU" dirty="0"/>
              <a:t> </a:t>
            </a:r>
            <a:r>
              <a:rPr lang="ru-RU" dirty="0" err="1"/>
              <a:t>частина</a:t>
            </a:r>
            <a:r>
              <a:rPr lang="ru-RU" dirty="0"/>
              <a:t> </a:t>
            </a:r>
            <a:r>
              <a:rPr lang="ru-RU" dirty="0" err="1"/>
              <a:t>економічно</a:t>
            </a:r>
            <a:r>
              <a:rPr lang="ru-RU" dirty="0"/>
              <a:t> активного </a:t>
            </a:r>
            <a:r>
              <a:rPr lang="ru-RU" dirty="0" err="1"/>
              <a:t>населення</a:t>
            </a:r>
            <a:r>
              <a:rPr lang="ru-RU" dirty="0"/>
              <a:t> не </a:t>
            </a:r>
            <a:r>
              <a:rPr lang="ru-RU" dirty="0" err="1"/>
              <a:t>має</a:t>
            </a:r>
            <a:r>
              <a:rPr lang="ru-RU" dirty="0"/>
              <a:t> </a:t>
            </a:r>
            <a:r>
              <a:rPr lang="ru-RU" dirty="0" err="1"/>
              <a:t>роботи</a:t>
            </a:r>
            <a:r>
              <a:rPr lang="ru-RU" dirty="0"/>
              <a:t> і </a:t>
            </a:r>
            <a:r>
              <a:rPr lang="ru-RU" dirty="0" err="1"/>
              <a:t>заробітку</a:t>
            </a:r>
            <a:r>
              <a:rPr lang="ru-RU" dirty="0"/>
              <a:t>. .</a:t>
            </a:r>
            <a:endParaRPr lang="uk-UA" dirty="0"/>
          </a:p>
        </p:txBody>
      </p:sp>
      <p:sp>
        <p:nvSpPr>
          <p:cNvPr id="2" name="Заголовок 1"/>
          <p:cNvSpPr>
            <a:spLocks noGrp="1"/>
          </p:cNvSpPr>
          <p:nvPr>
            <p:ph type="title"/>
          </p:nvPr>
        </p:nvSpPr>
        <p:spPr/>
        <p:txBody>
          <a:bodyPr/>
          <a:lstStyle/>
          <a:p>
            <a:r>
              <a:rPr lang="uk-UA" sz="8000" cap="none" spc="0" dirty="0">
                <a:ln w="10160">
                  <a:solidFill>
                    <a:schemeClr val="accent1"/>
                  </a:solidFill>
                  <a:prstDash val="solid"/>
                </a:ln>
                <a:solidFill>
                  <a:srgbClr val="FFFFFF"/>
                </a:solidFill>
                <a:effectLst>
                  <a:outerShdw blurRad="38100" dist="32000" dir="5400000" algn="tl">
                    <a:srgbClr val="000000">
                      <a:alpha val="30000"/>
                    </a:srgbClr>
                  </a:outerShdw>
                  <a:reflection blurRad="6350" stA="50000" endA="300" endPos="50000" dist="60007" dir="5400000" sy="-100000" algn="bl" rotWithShape="0"/>
                </a:effectLst>
              </a:rPr>
              <a:t>Безробіття</a:t>
            </a:r>
            <a:r>
              <a:rPr lang="uk-UA" dirty="0"/>
              <a:t/>
            </a:r>
            <a:br>
              <a:rPr lang="uk-UA" dirty="0"/>
            </a:br>
            <a:endParaRPr lang="uk-UA" dirty="0"/>
          </a:p>
        </p:txBody>
      </p:sp>
    </p:spTree>
    <p:extLst>
      <p:ext uri="{BB962C8B-B14F-4D97-AF65-F5344CB8AC3E}">
        <p14:creationId xmlns:p14="http://schemas.microsoft.com/office/powerpoint/2010/main" val="343982061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323528" y="1484784"/>
            <a:ext cx="6336704" cy="2520280"/>
          </a:xfrm>
        </p:spPr>
        <p:txBody>
          <a:bodyPr>
            <a:normAutofit/>
          </a:bodyPr>
          <a:lstStyle/>
          <a:p>
            <a:r>
              <a:rPr lang="uk-UA" dirty="0"/>
              <a:t>Артур </a:t>
            </a:r>
            <a:r>
              <a:rPr lang="uk-UA" dirty="0" err="1"/>
              <a:t>Оукен</a:t>
            </a:r>
            <a:r>
              <a:rPr lang="uk-UA" dirty="0"/>
              <a:t> на прикладі США математично виразив зв'язок між рівнем безробіття і відставанням обсягу ВВП. Він сформулював </a:t>
            </a:r>
            <a:r>
              <a:rPr lang="uk-UA" dirty="0">
                <a:hlinkClick r:id="rId2" tooltip="Закон Оукена"/>
              </a:rPr>
              <a:t>закон</a:t>
            </a:r>
            <a:r>
              <a:rPr lang="uk-UA" dirty="0"/>
              <a:t>, згідно з яким країна втрачає 2-3% фактичного ВВП відносно потенційного ВВП, коли фактичний рівень безробіття збільшується на 1% порівняно з його природним рівнем:</a:t>
            </a:r>
            <a:endParaRPr lang="uk-UA" dirty="0"/>
          </a:p>
        </p:txBody>
      </p:sp>
      <p:sp>
        <p:nvSpPr>
          <p:cNvPr id="3" name="Заголовок 2"/>
          <p:cNvSpPr>
            <a:spLocks noGrp="1"/>
          </p:cNvSpPr>
          <p:nvPr>
            <p:ph type="title"/>
          </p:nvPr>
        </p:nvSpPr>
        <p:spPr>
          <a:xfrm>
            <a:off x="395536" y="692696"/>
            <a:ext cx="6324600" cy="1180728"/>
          </a:xfrm>
        </p:spPr>
        <p:txBody>
          <a:bodyPr/>
          <a:lstStyle/>
          <a:p>
            <a:r>
              <a:rPr lang="uk-UA" dirty="0"/>
              <a:t>Закон </a:t>
            </a:r>
            <a:r>
              <a:rPr lang="uk-UA" dirty="0" err="1"/>
              <a:t>Оукена</a:t>
            </a:r>
            <a:r>
              <a:rPr lang="uk-UA" dirty="0"/>
              <a:t/>
            </a:r>
            <a:br>
              <a:rPr lang="uk-UA" dirty="0"/>
            </a:br>
            <a:endParaRPr lang="uk-UA" dirty="0"/>
          </a:p>
        </p:txBody>
      </p:sp>
      <p:sp>
        <p:nvSpPr>
          <p:cNvPr id="4" name="Rectangle 1"/>
          <p:cNvSpPr>
            <a:spLocks noChangeArrowheads="1"/>
          </p:cNvSpPr>
          <p:nvPr/>
        </p:nvSpPr>
        <p:spPr bwMode="auto">
          <a:xfrm>
            <a:off x="539552" y="4365104"/>
            <a:ext cx="6192688" cy="461665"/>
          </a:xfrm>
          <a:prstGeom prst="rect">
            <a:avLst/>
          </a:prstGeom>
          <a:solidFill>
            <a:srgbClr val="F9F9F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2400" i="0" u="none" strike="noStrike" normalizeH="0" baseline="0" dirty="0" smtClean="0">
                <a:ln w="10160">
                  <a:solidFill>
                    <a:schemeClr val="accent1"/>
                  </a:solidFill>
                  <a:prstDash val="solid"/>
                </a:ln>
                <a:solidFill>
                  <a:srgbClr val="FFFFFF"/>
                </a:solidFill>
                <a:effectLst>
                  <a:outerShdw blurRad="38100" dist="32000" dir="5400000" algn="tl">
                    <a:srgbClr val="000000">
                      <a:alpha val="30000"/>
                    </a:srgbClr>
                  </a:outerShdw>
                </a:effectLst>
                <a:latin typeface="Courier New" pitchFamily="49" charset="0"/>
                <a:cs typeface="Courier New" pitchFamily="49" charset="0"/>
              </a:rPr>
              <a:t>(Yf-Yp)/</a:t>
            </a:r>
            <a:r>
              <a:rPr kumimoji="0" lang="uk-UA" sz="2400" i="0" u="none" strike="noStrike" normalizeH="0" baseline="0" dirty="0" err="1" smtClean="0">
                <a:ln w="10160">
                  <a:solidFill>
                    <a:schemeClr val="accent1"/>
                  </a:solidFill>
                  <a:prstDash val="solid"/>
                </a:ln>
                <a:solidFill>
                  <a:srgbClr val="FFFFFF"/>
                </a:solidFill>
                <a:effectLst>
                  <a:outerShdw blurRad="38100" dist="32000" dir="5400000" algn="tl">
                    <a:srgbClr val="000000">
                      <a:alpha val="30000"/>
                    </a:srgbClr>
                  </a:outerShdw>
                </a:effectLst>
                <a:latin typeface="Courier New" pitchFamily="49" charset="0"/>
                <a:cs typeface="Courier New" pitchFamily="49" charset="0"/>
              </a:rPr>
              <a:t>Yp=</a:t>
            </a:r>
            <a:r>
              <a:rPr kumimoji="0" lang="uk-UA" sz="2400" i="0" u="none" strike="noStrike" normalizeH="0" baseline="0" dirty="0" smtClean="0">
                <a:ln w="10160">
                  <a:solidFill>
                    <a:schemeClr val="accent1"/>
                  </a:solidFill>
                  <a:prstDash val="solid"/>
                </a:ln>
                <a:solidFill>
                  <a:srgbClr val="FFFFFF"/>
                </a:solidFill>
                <a:effectLst>
                  <a:outerShdw blurRad="38100" dist="32000" dir="5400000" algn="tl">
                    <a:srgbClr val="000000">
                      <a:alpha val="30000"/>
                    </a:srgbClr>
                  </a:outerShdw>
                </a:effectLst>
                <a:latin typeface="Courier New" pitchFamily="49" charset="0"/>
                <a:cs typeface="Courier New" pitchFamily="49" charset="0"/>
              </a:rPr>
              <a:t> - λ*(</a:t>
            </a:r>
            <a:r>
              <a:rPr kumimoji="0" lang="uk-UA" sz="2400" i="0" u="none" strike="noStrike" normalizeH="0" baseline="0" dirty="0" err="1" smtClean="0">
                <a:ln w="10160">
                  <a:solidFill>
                    <a:schemeClr val="accent1"/>
                  </a:solidFill>
                  <a:prstDash val="solid"/>
                </a:ln>
                <a:solidFill>
                  <a:srgbClr val="FFFFFF"/>
                </a:solidFill>
                <a:effectLst>
                  <a:outerShdw blurRad="38100" dist="32000" dir="5400000" algn="tl">
                    <a:srgbClr val="000000">
                      <a:alpha val="30000"/>
                    </a:srgbClr>
                  </a:outerShdw>
                </a:effectLst>
                <a:latin typeface="Courier New" pitchFamily="49" charset="0"/>
                <a:cs typeface="Courier New" pitchFamily="49" charset="0"/>
              </a:rPr>
              <a:t>Uf</a:t>
            </a:r>
            <a:r>
              <a:rPr kumimoji="0" lang="uk-UA" sz="2400" i="0" u="none" strike="noStrike" normalizeH="0" baseline="0" dirty="0" smtClean="0">
                <a:ln w="10160">
                  <a:solidFill>
                    <a:schemeClr val="accent1"/>
                  </a:solidFill>
                  <a:prstDash val="solid"/>
                </a:ln>
                <a:solidFill>
                  <a:srgbClr val="FFFFFF"/>
                </a:solidFill>
                <a:effectLst>
                  <a:outerShdw blurRad="38100" dist="32000" dir="5400000" algn="tl">
                    <a:srgbClr val="000000">
                      <a:alpha val="30000"/>
                    </a:srgbClr>
                  </a:outerShdw>
                </a:effectLst>
                <a:latin typeface="Courier New" pitchFamily="49" charset="0"/>
                <a:cs typeface="Courier New" pitchFamily="49" charset="0"/>
              </a:rPr>
              <a:t> – </a:t>
            </a:r>
            <a:r>
              <a:rPr kumimoji="0" lang="uk-UA" sz="2400" i="0" u="none" strike="noStrike" normalizeH="0" baseline="0" dirty="0" err="1" smtClean="0">
                <a:ln w="10160">
                  <a:solidFill>
                    <a:schemeClr val="accent1"/>
                  </a:solidFill>
                  <a:prstDash val="solid"/>
                </a:ln>
                <a:solidFill>
                  <a:srgbClr val="FFFFFF"/>
                </a:solidFill>
                <a:effectLst>
                  <a:outerShdw blurRad="38100" dist="32000" dir="5400000" algn="tl">
                    <a:srgbClr val="000000">
                      <a:alpha val="30000"/>
                    </a:srgbClr>
                  </a:outerShdw>
                </a:effectLst>
                <a:latin typeface="Courier New" pitchFamily="49" charset="0"/>
                <a:cs typeface="Courier New" pitchFamily="49" charset="0"/>
              </a:rPr>
              <a:t>Up</a:t>
            </a:r>
            <a:r>
              <a:rPr kumimoji="0" lang="uk-UA" sz="2400" i="0" u="none" strike="noStrike" normalizeH="0" baseline="0" dirty="0" smtClean="0">
                <a:ln w="10160">
                  <a:solidFill>
                    <a:schemeClr val="accent1"/>
                  </a:solidFill>
                  <a:prstDash val="solid"/>
                </a:ln>
                <a:solidFill>
                  <a:srgbClr val="FFFFFF"/>
                </a:solidFill>
                <a:effectLst>
                  <a:outerShdw blurRad="38100" dist="32000" dir="5400000" algn="tl">
                    <a:srgbClr val="000000">
                      <a:alpha val="30000"/>
                    </a:srgbClr>
                  </a:outerShdw>
                </a:effectLst>
                <a:latin typeface="Courier New" pitchFamily="49" charset="0"/>
                <a:cs typeface="Courier New" pitchFamily="49" charset="0"/>
              </a:rPr>
              <a:t>)</a:t>
            </a:r>
            <a:r>
              <a:rPr kumimoji="0" lang="uk-UA" sz="2400" i="0" u="none" strike="noStrike" normalizeH="0" baseline="0" dirty="0" smtClean="0">
                <a:ln w="10160">
                  <a:solidFill>
                    <a:schemeClr val="accent1"/>
                  </a:solidFill>
                  <a:prstDash val="solid"/>
                </a:ln>
                <a:solidFill>
                  <a:srgbClr val="FFFFFF"/>
                </a:solidFill>
                <a:effectLst>
                  <a:outerShdw blurRad="38100" dist="32000" dir="5400000" algn="tl">
                    <a:srgbClr val="000000">
                      <a:alpha val="30000"/>
                    </a:srgbClr>
                  </a:outerShdw>
                </a:effectLst>
                <a:latin typeface="Arial" pitchFamily="34" charset="0"/>
                <a:cs typeface="Arial" pitchFamily="34" charset="0"/>
              </a:rPr>
              <a:t> </a:t>
            </a:r>
          </a:p>
        </p:txBody>
      </p:sp>
      <p:sp>
        <p:nvSpPr>
          <p:cNvPr id="6" name="Подзаголовок 1"/>
          <p:cNvSpPr txBox="1">
            <a:spLocks/>
          </p:cNvSpPr>
          <p:nvPr/>
        </p:nvSpPr>
        <p:spPr>
          <a:xfrm>
            <a:off x="539552" y="5157192"/>
            <a:ext cx="6163910" cy="1226697"/>
          </a:xfrm>
          <a:prstGeom prst="rect">
            <a:avLst/>
          </a:prstGeom>
        </p:spPr>
        <p:txBody>
          <a:bodyPr vert="horz" lIns="91440" tIns="45720" rIns="91440" bIns="45720" rtlCol="0" anchor="ctr">
            <a:normAutofit/>
          </a:bodyPr>
          <a:lstStyle>
            <a:lvl1pPr marL="0" indent="0" algn="l" defTabSz="914400" rtl="0" eaLnBrk="1" latinLnBrk="0" hangingPunct="1">
              <a:spcBef>
                <a:spcPct val="20000"/>
              </a:spcBef>
              <a:buClr>
                <a:schemeClr val="accent1"/>
              </a:buClr>
              <a:buFont typeface="Wingdings 2" pitchFamily="18" charset="2"/>
              <a:buNone/>
              <a:defRPr sz="1900" kern="1200" spc="150" baseline="0">
                <a:solidFill>
                  <a:srgbClr val="FFFFFF"/>
                </a:solidFill>
                <a:latin typeface="+mn-lt"/>
                <a:ea typeface="+mn-ea"/>
                <a:cs typeface="+mn-cs"/>
              </a:defRPr>
            </a:lvl1pPr>
            <a:lvl2pPr marL="457200" indent="0" algn="ctr" defTabSz="914400" rtl="0" eaLnBrk="1" latinLnBrk="0" hangingPunct="1">
              <a:spcBef>
                <a:spcPct val="20000"/>
              </a:spcBef>
              <a:buClr>
                <a:schemeClr val="accent2"/>
              </a:buClr>
              <a:buFont typeface="Wingdings" pitchFamily="2" charset="2"/>
              <a:buNone/>
              <a:defRPr sz="1800" kern="1200" spc="100" baseline="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3"/>
              </a:buClr>
              <a:buFont typeface="Wingdings" pitchFamily="2" charset="2"/>
              <a:buNone/>
              <a:defRPr sz="1600" kern="1200" spc="100" baseline="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4"/>
              </a:buClr>
              <a:buFont typeface="Wingdings" pitchFamily="2" charset="2"/>
              <a:buNone/>
              <a:defRPr sz="14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6"/>
              </a:buClr>
              <a:buFont typeface="Wingdings" pitchFamily="2" charset="2"/>
              <a:buNone/>
              <a:defRPr sz="1300" kern="1200" spc="1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Font typeface="Wingdings" pitchFamily="2" charset="2"/>
              <a:buNone/>
              <a:defRPr sz="12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2"/>
              </a:buClr>
              <a:buFont typeface="Wingdings" pitchFamily="2" charset="2"/>
              <a:buNone/>
              <a:defRPr sz="12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3"/>
              </a:buClr>
              <a:buFont typeface="Wingdings" pitchFamily="2" charset="2"/>
              <a:buNone/>
              <a:defRPr sz="12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5"/>
              </a:buClr>
              <a:buFont typeface="Wingdings" pitchFamily="2" charset="2"/>
              <a:buNone/>
              <a:defRPr sz="1200" kern="1200">
                <a:solidFill>
                  <a:schemeClr val="tx1">
                    <a:tint val="75000"/>
                  </a:schemeClr>
                </a:solidFill>
                <a:latin typeface="+mn-lt"/>
                <a:ea typeface="+mn-ea"/>
                <a:cs typeface="+mn-cs"/>
              </a:defRPr>
            </a:lvl9pPr>
          </a:lstStyle>
          <a:p>
            <a:r>
              <a:rPr lang="uk-UA" sz="1400" dirty="0"/>
              <a:t>де </a:t>
            </a:r>
            <a:r>
              <a:rPr lang="en-US" sz="1400" dirty="0" err="1"/>
              <a:t>Yf</a:t>
            </a:r>
            <a:r>
              <a:rPr lang="en-US" sz="1400" dirty="0"/>
              <a:t> — </a:t>
            </a:r>
            <a:r>
              <a:rPr lang="uk-UA" sz="1400" dirty="0"/>
              <a:t>фактичний ВВП, </a:t>
            </a:r>
            <a:r>
              <a:rPr lang="en-US" sz="1400" dirty="0" err="1"/>
              <a:t>Yp</a:t>
            </a:r>
            <a:r>
              <a:rPr lang="en-US" sz="1400" dirty="0"/>
              <a:t> — </a:t>
            </a:r>
            <a:r>
              <a:rPr lang="uk-UA" sz="1400" dirty="0"/>
              <a:t>потенційний ВВП, </a:t>
            </a:r>
            <a:r>
              <a:rPr lang="en-US" sz="1400" dirty="0" err="1"/>
              <a:t>Uf</a:t>
            </a:r>
            <a:r>
              <a:rPr lang="en-US" sz="1400" dirty="0"/>
              <a:t>, — </a:t>
            </a:r>
            <a:r>
              <a:rPr lang="uk-UA" sz="1400" dirty="0"/>
              <a:t>фактичний рівень безробіття, </a:t>
            </a:r>
            <a:r>
              <a:rPr lang="en-US" sz="1400" dirty="0"/>
              <a:t>Up — </a:t>
            </a:r>
            <a:r>
              <a:rPr lang="uk-UA" sz="1400" dirty="0"/>
              <a:t>природний рівень безробіття, </a:t>
            </a:r>
            <a:r>
              <a:rPr lang="el-GR" sz="1400" dirty="0"/>
              <a:t>λ — </a:t>
            </a:r>
            <a:r>
              <a:rPr lang="uk-UA" sz="1400" dirty="0"/>
              <a:t>емпіричний коефіцієнт чутливості ВВП до змін циклічного безробіття (коефіцієнт </a:t>
            </a:r>
            <a:r>
              <a:rPr lang="uk-UA" sz="1400" dirty="0" err="1"/>
              <a:t>Оукена</a:t>
            </a:r>
            <a:r>
              <a:rPr lang="uk-UA" sz="1400" dirty="0"/>
              <a:t>).</a:t>
            </a:r>
            <a:endParaRPr lang="uk-UA" sz="1400" dirty="0"/>
          </a:p>
        </p:txBody>
      </p:sp>
    </p:spTree>
    <p:extLst>
      <p:ext uri="{BB962C8B-B14F-4D97-AF65-F5344CB8AC3E}">
        <p14:creationId xmlns:p14="http://schemas.microsoft.com/office/powerpoint/2010/main" val="2025475330"/>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611560" y="548680"/>
            <a:ext cx="5904656" cy="5760640"/>
          </a:xfrm>
        </p:spPr>
        <p:txBody>
          <a:bodyPr>
            <a:normAutofit/>
          </a:bodyPr>
          <a:lstStyle/>
          <a:p>
            <a:r>
              <a:rPr lang="en-US" dirty="0"/>
              <a:t>Up </a:t>
            </a:r>
            <a:r>
              <a:rPr lang="uk-UA" dirty="0"/>
              <a:t>на 1%, то відставання обсягу ВВП становить 2,5%. Це відношення (і :2,5 або 2:5) дозволяє обчислити абсолютні втрати продукції, які пов'язані з будь-яким рівнем безробіття.</a:t>
            </a:r>
          </a:p>
          <a:p>
            <a:r>
              <a:rPr lang="uk-UA" dirty="0"/>
              <a:t>З</a:t>
            </a:r>
            <a:r>
              <a:rPr lang="uk-UA" dirty="0" smtClean="0"/>
              <a:t>акон </a:t>
            </a:r>
            <a:r>
              <a:rPr lang="uk-UA" dirty="0" err="1"/>
              <a:t>Оукена</a:t>
            </a:r>
            <a:r>
              <a:rPr lang="uk-UA" dirty="0"/>
              <a:t> це залежність між відставанням фактичного обсягу ВВП і рівнем циклічного безробіття</a:t>
            </a:r>
          </a:p>
          <a:p>
            <a:endParaRPr lang="uk-UA" dirty="0" smtClean="0"/>
          </a:p>
          <a:p>
            <a:endParaRPr lang="uk-UA" dirty="0" smtClean="0"/>
          </a:p>
          <a:p>
            <a:endParaRPr lang="uk-UA" dirty="0" smtClean="0"/>
          </a:p>
          <a:p>
            <a:r>
              <a:rPr lang="uk-UA" sz="1400" dirty="0" smtClean="0"/>
              <a:t>Де </a:t>
            </a:r>
            <a:r>
              <a:rPr lang="en-US" sz="1400" dirty="0"/>
              <a:t>Y — </a:t>
            </a:r>
            <a:r>
              <a:rPr lang="uk-UA" sz="1400" dirty="0"/>
              <a:t>фактичний обсяг виробництва </a:t>
            </a:r>
            <a:r>
              <a:rPr lang="en-US" sz="1400" dirty="0"/>
              <a:t>Y* — </a:t>
            </a:r>
            <a:r>
              <a:rPr lang="uk-UA" sz="1400" dirty="0"/>
              <a:t>потенційний ВВП </a:t>
            </a:r>
            <a:r>
              <a:rPr lang="en-US" sz="1400" dirty="0"/>
              <a:t>u — </a:t>
            </a:r>
            <a:r>
              <a:rPr lang="uk-UA" sz="1400" dirty="0"/>
              <a:t>фактичний рівень безробіття </a:t>
            </a:r>
            <a:r>
              <a:rPr lang="en-US" sz="1400" dirty="0"/>
              <a:t>u-u*- </a:t>
            </a:r>
            <a:r>
              <a:rPr lang="uk-UA" sz="1400" dirty="0"/>
              <a:t>рівень циклічного безробіття </a:t>
            </a:r>
            <a:r>
              <a:rPr lang="en-US" sz="1400" dirty="0"/>
              <a:t>u*- </a:t>
            </a:r>
            <a:r>
              <a:rPr lang="uk-UA" sz="1400" dirty="0"/>
              <a:t>природний В — коефіцієнт чутливості ВВП до динаміки циклічного безробіття </a:t>
            </a:r>
          </a:p>
          <a:p>
            <a:endParaRPr lang="uk-UA" dirty="0"/>
          </a:p>
        </p:txBody>
      </p:sp>
      <p:sp>
        <p:nvSpPr>
          <p:cNvPr id="4" name="Rectangle 1"/>
          <p:cNvSpPr>
            <a:spLocks noChangeArrowheads="1"/>
          </p:cNvSpPr>
          <p:nvPr/>
        </p:nvSpPr>
        <p:spPr bwMode="auto">
          <a:xfrm>
            <a:off x="539552" y="3720868"/>
            <a:ext cx="6156176" cy="461665"/>
          </a:xfrm>
          <a:prstGeom prst="rect">
            <a:avLst/>
          </a:prstGeom>
          <a:solidFill>
            <a:srgbClr val="F9F9F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2400" i="0" u="none" strike="noStrike" normalizeH="0" baseline="0" dirty="0" smtClean="0">
                <a:ln w="10160">
                  <a:solidFill>
                    <a:schemeClr val="accent1"/>
                  </a:solidFill>
                  <a:prstDash val="solid"/>
                </a:ln>
                <a:solidFill>
                  <a:srgbClr val="FFFFFF"/>
                </a:solidFill>
                <a:effectLst>
                  <a:outerShdw blurRad="38100" dist="32000" dir="5400000" algn="tl">
                    <a:srgbClr val="000000">
                      <a:alpha val="30000"/>
                    </a:srgbClr>
                  </a:outerShdw>
                </a:effectLst>
                <a:latin typeface="Courier New" pitchFamily="49" charset="0"/>
                <a:cs typeface="Courier New" pitchFamily="49" charset="0"/>
              </a:rPr>
              <a:t>y-y*/</a:t>
            </a:r>
            <a:r>
              <a:rPr kumimoji="0" lang="uk-UA" sz="2400" i="0" u="none" strike="noStrike" normalizeH="0" baseline="0" dirty="0" err="1" smtClean="0">
                <a:ln w="10160">
                  <a:solidFill>
                    <a:schemeClr val="accent1"/>
                  </a:solidFill>
                  <a:prstDash val="solid"/>
                </a:ln>
                <a:solidFill>
                  <a:srgbClr val="FFFFFF"/>
                </a:solidFill>
                <a:effectLst>
                  <a:outerShdw blurRad="38100" dist="32000" dir="5400000" algn="tl">
                    <a:srgbClr val="000000">
                      <a:alpha val="30000"/>
                    </a:srgbClr>
                  </a:outerShdw>
                </a:effectLst>
                <a:latin typeface="Courier New" pitchFamily="49" charset="0"/>
                <a:cs typeface="Courier New" pitchFamily="49" charset="0"/>
              </a:rPr>
              <a:t>y</a:t>
            </a:r>
            <a:r>
              <a:rPr kumimoji="0" lang="uk-UA" sz="2400" i="0" u="none" strike="noStrike" normalizeH="0" baseline="0" dirty="0" smtClean="0">
                <a:ln w="10160">
                  <a:solidFill>
                    <a:schemeClr val="accent1"/>
                  </a:solidFill>
                  <a:prstDash val="solid"/>
                </a:ln>
                <a:solidFill>
                  <a:srgbClr val="FFFFFF"/>
                </a:solidFill>
                <a:effectLst>
                  <a:outerShdw blurRad="38100" dist="32000" dir="5400000" algn="tl">
                    <a:srgbClr val="000000">
                      <a:alpha val="30000"/>
                    </a:srgbClr>
                  </a:outerShdw>
                </a:effectLst>
                <a:latin typeface="Courier New" pitchFamily="49" charset="0"/>
                <a:cs typeface="Courier New" pitchFamily="49" charset="0"/>
              </a:rPr>
              <a:t>* * 100%=-В(U-U*)</a:t>
            </a:r>
            <a:r>
              <a:rPr kumimoji="0" lang="uk-UA" sz="2400" i="0" u="none" strike="noStrike" normalizeH="0" baseline="0" dirty="0" smtClean="0">
                <a:ln w="10160">
                  <a:solidFill>
                    <a:schemeClr val="accent1"/>
                  </a:solidFill>
                  <a:prstDash val="solid"/>
                </a:ln>
                <a:solidFill>
                  <a:srgbClr val="FFFFFF"/>
                </a:solidFill>
                <a:effectLst>
                  <a:outerShdw blurRad="38100" dist="32000" dir="5400000" algn="tl">
                    <a:srgbClr val="000000">
                      <a:alpha val="30000"/>
                    </a:srgbClr>
                  </a:outerShdw>
                </a:effectLst>
                <a:latin typeface="Arial" pitchFamily="34" charset="0"/>
                <a:cs typeface="Arial" pitchFamily="34" charset="0"/>
              </a:rPr>
              <a:t> </a:t>
            </a:r>
          </a:p>
        </p:txBody>
      </p:sp>
    </p:spTree>
    <p:extLst>
      <p:ext uri="{BB962C8B-B14F-4D97-AF65-F5344CB8AC3E}">
        <p14:creationId xmlns:p14="http://schemas.microsoft.com/office/powerpoint/2010/main" val="2952257368"/>
      </p:ext>
    </p:extLst>
  </p:cSld>
  <p:clrMapOvr>
    <a:masterClrMapping/>
  </p:clrMapOvr>
  <p:transition spd="slow">
    <p:wheel spokes="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395536" y="620688"/>
            <a:ext cx="6264696" cy="5832648"/>
          </a:xfrm>
        </p:spPr>
        <p:txBody>
          <a:bodyPr>
            <a:normAutofit/>
          </a:bodyPr>
          <a:lstStyle/>
          <a:p>
            <a:r>
              <a:rPr lang="ru-RU" dirty="0" err="1"/>
              <a:t>Можна</a:t>
            </a:r>
            <a:r>
              <a:rPr lang="ru-RU" dirty="0"/>
              <a:t> </a:t>
            </a:r>
            <a:r>
              <a:rPr lang="ru-RU" dirty="0" err="1"/>
              <a:t>визначати</a:t>
            </a:r>
            <a:r>
              <a:rPr lang="ru-RU" dirty="0"/>
              <a:t> </a:t>
            </a:r>
            <a:r>
              <a:rPr lang="ru-RU" dirty="0" err="1"/>
              <a:t>також</a:t>
            </a:r>
            <a:r>
              <a:rPr lang="ru-RU" dirty="0"/>
              <a:t> </a:t>
            </a:r>
            <a:r>
              <a:rPr lang="ru-RU" dirty="0" err="1"/>
              <a:t>вплив</a:t>
            </a:r>
            <a:r>
              <a:rPr lang="ru-RU" dirty="0"/>
              <a:t> </a:t>
            </a:r>
            <a:r>
              <a:rPr lang="ru-RU" dirty="0" err="1"/>
              <a:t>динаміки</a:t>
            </a:r>
            <a:r>
              <a:rPr lang="ru-RU" dirty="0"/>
              <a:t> фактичного </a:t>
            </a:r>
            <a:r>
              <a:rPr lang="ru-RU" dirty="0" err="1"/>
              <a:t>рівня</a:t>
            </a:r>
            <a:r>
              <a:rPr lang="ru-RU" dirty="0"/>
              <a:t> </a:t>
            </a:r>
            <a:r>
              <a:rPr lang="ru-RU" dirty="0" err="1"/>
              <a:t>безробіття</a:t>
            </a:r>
            <a:r>
              <a:rPr lang="ru-RU" dirty="0"/>
              <a:t> на </a:t>
            </a:r>
            <a:r>
              <a:rPr lang="ru-RU" dirty="0" err="1"/>
              <a:t>динаміку</a:t>
            </a:r>
            <a:r>
              <a:rPr lang="ru-RU" dirty="0"/>
              <a:t> реального ВВП за два </a:t>
            </a:r>
            <a:r>
              <a:rPr lang="ru-RU" dirty="0" err="1"/>
              <a:t>періоди</a:t>
            </a:r>
            <a:r>
              <a:rPr lang="ru-RU" dirty="0"/>
              <a:t>, </a:t>
            </a:r>
            <a:r>
              <a:rPr lang="ru-RU" dirty="0" err="1"/>
              <a:t>які</a:t>
            </a:r>
            <a:r>
              <a:rPr lang="ru-RU" dirty="0"/>
              <a:t> </a:t>
            </a:r>
            <a:r>
              <a:rPr lang="ru-RU" dirty="0" err="1"/>
              <a:t>порівнюються</a:t>
            </a:r>
            <a:r>
              <a:rPr lang="ru-RU" dirty="0"/>
              <a:t> </a:t>
            </a:r>
            <a:r>
              <a:rPr lang="ru-RU" dirty="0" err="1"/>
              <a:t>між</a:t>
            </a:r>
            <a:r>
              <a:rPr lang="ru-RU" dirty="0"/>
              <a:t> собою. </a:t>
            </a:r>
            <a:r>
              <a:rPr lang="ru-RU" dirty="0" err="1"/>
              <a:t>Тоді</a:t>
            </a:r>
            <a:r>
              <a:rPr lang="ru-RU" dirty="0"/>
              <a:t> </a:t>
            </a:r>
            <a:r>
              <a:rPr lang="ru-RU" dirty="0" err="1"/>
              <a:t>варто</a:t>
            </a:r>
            <a:r>
              <a:rPr lang="ru-RU" dirty="0"/>
              <a:t> </a:t>
            </a:r>
            <a:r>
              <a:rPr lang="ru-RU" dirty="0" err="1"/>
              <a:t>скористатися</a:t>
            </a:r>
            <a:r>
              <a:rPr lang="ru-RU" dirty="0"/>
              <a:t> такою формулою</a:t>
            </a:r>
            <a:r>
              <a:rPr lang="ru-RU" dirty="0" smtClean="0"/>
              <a:t>:</a:t>
            </a:r>
          </a:p>
          <a:p>
            <a:endParaRPr lang="ru-RU" dirty="0" smtClean="0"/>
          </a:p>
          <a:p>
            <a:endParaRPr lang="ru-RU" dirty="0" smtClean="0"/>
          </a:p>
          <a:p>
            <a:endParaRPr lang="ru-RU" dirty="0" smtClean="0"/>
          </a:p>
          <a:p>
            <a:r>
              <a:rPr lang="ru-RU" sz="1400" dirty="0" smtClean="0"/>
              <a:t>де </a:t>
            </a:r>
            <a:r>
              <a:rPr lang="ru-RU" sz="1400" dirty="0"/>
              <a:t>Y1- </a:t>
            </a:r>
            <a:r>
              <a:rPr lang="ru-RU" sz="1400" dirty="0" err="1"/>
              <a:t>фактичний</a:t>
            </a:r>
            <a:r>
              <a:rPr lang="ru-RU" sz="1400" dirty="0"/>
              <a:t> </a:t>
            </a:r>
            <a:r>
              <a:rPr lang="ru-RU" sz="1400" dirty="0" err="1"/>
              <a:t>обсяг</a:t>
            </a:r>
            <a:r>
              <a:rPr lang="ru-RU" sz="1400" dirty="0"/>
              <a:t> </a:t>
            </a:r>
            <a:r>
              <a:rPr lang="ru-RU" sz="1400" dirty="0" err="1"/>
              <a:t>виробництва</a:t>
            </a:r>
            <a:r>
              <a:rPr lang="ru-RU" sz="1400" dirty="0"/>
              <a:t> в поточному </a:t>
            </a:r>
            <a:r>
              <a:rPr lang="ru-RU" sz="1400" dirty="0" err="1"/>
              <a:t>році</a:t>
            </a:r>
            <a:r>
              <a:rPr lang="ru-RU" sz="1400" dirty="0"/>
              <a:t>; Y0-фактичний </a:t>
            </a:r>
            <a:r>
              <a:rPr lang="ru-RU" sz="1400" dirty="0" err="1"/>
              <a:t>обсяг</a:t>
            </a:r>
            <a:r>
              <a:rPr lang="ru-RU" sz="1400" dirty="0"/>
              <a:t> </a:t>
            </a:r>
            <a:r>
              <a:rPr lang="ru-RU" sz="1400" dirty="0" err="1"/>
              <a:t>виробництва</a:t>
            </a:r>
            <a:r>
              <a:rPr lang="ru-RU" sz="1400" dirty="0"/>
              <a:t> у </a:t>
            </a:r>
            <a:r>
              <a:rPr lang="ru-RU" sz="1400" dirty="0" err="1"/>
              <a:t>попередньому</a:t>
            </a:r>
            <a:r>
              <a:rPr lang="ru-RU" sz="1400" dirty="0"/>
              <a:t> </a:t>
            </a:r>
            <a:r>
              <a:rPr lang="ru-RU" sz="1400" dirty="0" err="1"/>
              <a:t>році</a:t>
            </a:r>
            <a:r>
              <a:rPr lang="ru-RU" sz="1400" dirty="0"/>
              <a:t>; U1-фактичний </a:t>
            </a:r>
            <a:r>
              <a:rPr lang="ru-RU" sz="1400" dirty="0" err="1"/>
              <a:t>рівень</a:t>
            </a:r>
            <a:r>
              <a:rPr lang="ru-RU" sz="1400" dirty="0"/>
              <a:t> </a:t>
            </a:r>
            <a:r>
              <a:rPr lang="ru-RU" sz="1400" dirty="0" err="1"/>
              <a:t>безробіття</a:t>
            </a:r>
            <a:r>
              <a:rPr lang="ru-RU" sz="1400" dirty="0"/>
              <a:t> в поточному </a:t>
            </a:r>
            <a:r>
              <a:rPr lang="ru-RU" sz="1400" dirty="0" err="1"/>
              <a:t>році</a:t>
            </a:r>
            <a:r>
              <a:rPr lang="ru-RU" sz="1400" dirty="0"/>
              <a:t>; </a:t>
            </a:r>
            <a:r>
              <a:rPr lang="ru-RU" sz="1400" dirty="0" err="1"/>
              <a:t>Uo-фактичний</a:t>
            </a:r>
            <a:r>
              <a:rPr lang="ru-RU" sz="1400" dirty="0"/>
              <a:t> </a:t>
            </a:r>
            <a:r>
              <a:rPr lang="ru-RU" sz="1400" dirty="0" err="1"/>
              <a:t>рівень</a:t>
            </a:r>
            <a:r>
              <a:rPr lang="ru-RU" sz="1400" dirty="0"/>
              <a:t> </a:t>
            </a:r>
            <a:r>
              <a:rPr lang="ru-RU" sz="1400" dirty="0" err="1"/>
              <a:t>безробіття</a:t>
            </a:r>
            <a:r>
              <a:rPr lang="ru-RU" sz="1400" dirty="0"/>
              <a:t> у </a:t>
            </a:r>
            <a:r>
              <a:rPr lang="ru-RU" sz="1400" dirty="0" err="1"/>
              <a:t>попередньому</a:t>
            </a:r>
            <a:r>
              <a:rPr lang="ru-RU" sz="1400" dirty="0"/>
              <a:t> </a:t>
            </a:r>
            <a:r>
              <a:rPr lang="ru-RU" sz="1400" dirty="0" err="1"/>
              <a:t>році</a:t>
            </a:r>
            <a:r>
              <a:rPr lang="ru-RU" sz="1400" dirty="0"/>
              <a:t>. </a:t>
            </a:r>
            <a:endParaRPr lang="ru-RU" sz="1400" dirty="0" smtClean="0"/>
          </a:p>
          <a:p>
            <a:r>
              <a:rPr lang="ru-RU" sz="1700" dirty="0" err="1" smtClean="0"/>
              <a:t>Ця</a:t>
            </a:r>
            <a:r>
              <a:rPr lang="ru-RU" sz="1700" dirty="0" smtClean="0"/>
              <a:t> </a:t>
            </a:r>
            <a:r>
              <a:rPr lang="ru-RU" sz="1700" dirty="0"/>
              <a:t>формула </a:t>
            </a:r>
            <a:r>
              <a:rPr lang="ru-RU" sz="1700" dirty="0" err="1"/>
              <a:t>свідчить</a:t>
            </a:r>
            <a:r>
              <a:rPr lang="ru-RU" sz="1700" dirty="0"/>
              <a:t>, </a:t>
            </a:r>
            <a:r>
              <a:rPr lang="ru-RU" sz="1700" dirty="0" err="1"/>
              <a:t>що</a:t>
            </a:r>
            <a:r>
              <a:rPr lang="ru-RU" sz="1700" dirty="0"/>
              <a:t> коли </a:t>
            </a:r>
            <a:r>
              <a:rPr lang="ru-RU" sz="1700" dirty="0" err="1"/>
              <a:t>рівень</a:t>
            </a:r>
            <a:r>
              <a:rPr lang="ru-RU" sz="1700" dirty="0"/>
              <a:t> </a:t>
            </a:r>
            <a:r>
              <a:rPr lang="ru-RU" sz="1700" dirty="0" err="1"/>
              <a:t>безробіття</a:t>
            </a:r>
            <a:r>
              <a:rPr lang="ru-RU" sz="1700" dirty="0"/>
              <a:t> не </a:t>
            </a:r>
            <a:r>
              <a:rPr lang="ru-RU" sz="1700" dirty="0" err="1"/>
              <a:t>зміниться</a:t>
            </a:r>
            <a:r>
              <a:rPr lang="ru-RU" sz="1700" dirty="0"/>
              <a:t> в </a:t>
            </a:r>
            <a:r>
              <a:rPr lang="ru-RU" sz="1700" dirty="0" err="1"/>
              <a:t>порівнянні</a:t>
            </a:r>
            <a:r>
              <a:rPr lang="ru-RU" sz="1700" dirty="0"/>
              <a:t> з </a:t>
            </a:r>
            <a:r>
              <a:rPr lang="ru-RU" sz="1700" dirty="0" err="1"/>
              <a:t>попереднім</a:t>
            </a:r>
            <a:r>
              <a:rPr lang="ru-RU" sz="1700" dirty="0"/>
              <a:t> (U1 = </a:t>
            </a:r>
            <a:r>
              <a:rPr lang="ru-RU" sz="1700" dirty="0" err="1"/>
              <a:t>Uo</a:t>
            </a:r>
            <a:r>
              <a:rPr lang="ru-RU" sz="1700" dirty="0"/>
              <a:t>), то темп </a:t>
            </a:r>
            <a:r>
              <a:rPr lang="ru-RU" sz="1700" dirty="0" err="1"/>
              <a:t>зростання</a:t>
            </a:r>
            <a:r>
              <a:rPr lang="ru-RU" sz="1700" dirty="0"/>
              <a:t> реального ВВП </a:t>
            </a:r>
            <a:r>
              <a:rPr lang="ru-RU" sz="1700" dirty="0" err="1"/>
              <a:t>дорівнюватиме</a:t>
            </a:r>
            <a:r>
              <a:rPr lang="ru-RU" sz="1700" dirty="0"/>
              <a:t> 3%. </a:t>
            </a:r>
            <a:r>
              <a:rPr lang="ru-RU" sz="1700" dirty="0" err="1"/>
              <a:t>Цей</a:t>
            </a:r>
            <a:r>
              <a:rPr lang="ru-RU" sz="1700" dirty="0"/>
              <a:t> </a:t>
            </a:r>
            <a:r>
              <a:rPr lang="ru-RU" sz="1700" dirty="0" err="1"/>
              <a:t>показник</a:t>
            </a:r>
            <a:r>
              <a:rPr lang="ru-RU" sz="1700" dirty="0"/>
              <a:t> </a:t>
            </a:r>
            <a:r>
              <a:rPr lang="ru-RU" sz="1700" dirty="0" err="1"/>
              <a:t>називають</a:t>
            </a:r>
            <a:r>
              <a:rPr lang="ru-RU" sz="1700" dirty="0"/>
              <a:t> темпом </a:t>
            </a:r>
            <a:r>
              <a:rPr lang="ru-RU" sz="1700" dirty="0" err="1"/>
              <a:t>зростання</a:t>
            </a:r>
            <a:r>
              <a:rPr lang="ru-RU" sz="1700" dirty="0"/>
              <a:t> </a:t>
            </a:r>
            <a:r>
              <a:rPr lang="ru-RU" sz="1700" dirty="0" err="1"/>
              <a:t>потенційного</a:t>
            </a:r>
            <a:r>
              <a:rPr lang="ru-RU" sz="1700" dirty="0"/>
              <a:t> ВВП, а </a:t>
            </a:r>
            <a:r>
              <a:rPr lang="ru-RU" sz="1700" dirty="0" err="1"/>
              <a:t>його</a:t>
            </a:r>
            <a:r>
              <a:rPr lang="ru-RU" sz="1700" dirty="0"/>
              <a:t> </a:t>
            </a:r>
            <a:r>
              <a:rPr lang="ru-RU" sz="1700" dirty="0" err="1"/>
              <a:t>значення</a:t>
            </a:r>
            <a:r>
              <a:rPr lang="ru-RU" sz="1700" dirty="0"/>
              <a:t> </a:t>
            </a:r>
            <a:r>
              <a:rPr lang="ru-RU" sz="1700" dirty="0" err="1"/>
              <a:t>обумовлене</a:t>
            </a:r>
            <a:r>
              <a:rPr lang="ru-RU" sz="1700" dirty="0"/>
              <a:t> приростом </a:t>
            </a:r>
            <a:r>
              <a:rPr lang="ru-RU" sz="1700" dirty="0" err="1"/>
              <a:t>населення</a:t>
            </a:r>
            <a:r>
              <a:rPr lang="ru-RU" sz="1700" dirty="0"/>
              <a:t>, </a:t>
            </a:r>
            <a:r>
              <a:rPr lang="ru-RU" sz="1700" dirty="0" err="1"/>
              <a:t>нагромадженням</a:t>
            </a:r>
            <a:r>
              <a:rPr lang="ru-RU" sz="1700" dirty="0"/>
              <a:t> </a:t>
            </a:r>
            <a:r>
              <a:rPr lang="ru-RU" sz="1700" dirty="0" err="1"/>
              <a:t>капіталу</a:t>
            </a:r>
            <a:r>
              <a:rPr lang="ru-RU" sz="1700" dirty="0"/>
              <a:t> та </a:t>
            </a:r>
            <a:r>
              <a:rPr lang="ru-RU" sz="1700" dirty="0" err="1"/>
              <a:t>науково-технічним</a:t>
            </a:r>
            <a:r>
              <a:rPr lang="ru-RU" sz="1700" dirty="0"/>
              <a:t> </a:t>
            </a:r>
            <a:r>
              <a:rPr lang="ru-RU" sz="1700" dirty="0" err="1"/>
              <a:t>прогресом</a:t>
            </a:r>
            <a:r>
              <a:rPr lang="ru-RU" sz="1700" dirty="0"/>
              <a:t>.</a:t>
            </a:r>
          </a:p>
          <a:p>
            <a:endParaRPr lang="uk-UA" dirty="0"/>
          </a:p>
        </p:txBody>
      </p:sp>
      <p:sp>
        <p:nvSpPr>
          <p:cNvPr id="4" name="Rectangle 1"/>
          <p:cNvSpPr>
            <a:spLocks noChangeArrowheads="1"/>
          </p:cNvSpPr>
          <p:nvPr/>
        </p:nvSpPr>
        <p:spPr bwMode="auto">
          <a:xfrm>
            <a:off x="467544" y="2520388"/>
            <a:ext cx="6012160" cy="461665"/>
          </a:xfrm>
          <a:prstGeom prst="rect">
            <a:avLst/>
          </a:prstGeom>
          <a:solidFill>
            <a:srgbClr val="F9F9F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2400" i="0" u="none" strike="noStrike" normalizeH="0" baseline="0" dirty="0" smtClean="0">
                <a:ln w="10160">
                  <a:solidFill>
                    <a:schemeClr val="accent1"/>
                  </a:solidFill>
                  <a:prstDash val="solid"/>
                </a:ln>
                <a:solidFill>
                  <a:srgbClr val="FFFFFF"/>
                </a:solidFill>
                <a:effectLst>
                  <a:outerShdw blurRad="38100" dist="32000" dir="5400000" algn="tl">
                    <a:srgbClr val="000000">
                      <a:alpha val="30000"/>
                    </a:srgbClr>
                  </a:outerShdw>
                </a:effectLst>
                <a:latin typeface="Courier New" pitchFamily="49" charset="0"/>
                <a:cs typeface="Courier New" pitchFamily="49" charset="0"/>
              </a:rPr>
              <a:t>(Y1-Yo)/</a:t>
            </a:r>
            <a:r>
              <a:rPr kumimoji="0" lang="uk-UA" sz="2400" i="0" u="none" strike="noStrike" normalizeH="0" baseline="0" dirty="0" err="1" smtClean="0">
                <a:ln w="10160">
                  <a:solidFill>
                    <a:schemeClr val="accent1"/>
                  </a:solidFill>
                  <a:prstDash val="solid"/>
                </a:ln>
                <a:solidFill>
                  <a:srgbClr val="FFFFFF"/>
                </a:solidFill>
                <a:effectLst>
                  <a:outerShdw blurRad="38100" dist="32000" dir="5400000" algn="tl">
                    <a:srgbClr val="000000">
                      <a:alpha val="30000"/>
                    </a:srgbClr>
                  </a:outerShdw>
                </a:effectLst>
                <a:latin typeface="Courier New" pitchFamily="49" charset="0"/>
                <a:cs typeface="Courier New" pitchFamily="49" charset="0"/>
              </a:rPr>
              <a:t>Yo</a:t>
            </a:r>
            <a:r>
              <a:rPr kumimoji="0" lang="uk-UA" sz="2400" i="0" u="none" strike="noStrike" normalizeH="0" baseline="0" dirty="0" smtClean="0">
                <a:ln w="10160">
                  <a:solidFill>
                    <a:schemeClr val="accent1"/>
                  </a:solidFill>
                  <a:prstDash val="solid"/>
                </a:ln>
                <a:solidFill>
                  <a:srgbClr val="FFFFFF"/>
                </a:solidFill>
                <a:effectLst>
                  <a:outerShdw blurRad="38100" dist="32000" dir="5400000" algn="tl">
                    <a:srgbClr val="000000">
                      <a:alpha val="30000"/>
                    </a:srgbClr>
                  </a:outerShdw>
                </a:effectLst>
                <a:latin typeface="Courier New" pitchFamily="49" charset="0"/>
                <a:cs typeface="Courier New" pitchFamily="49" charset="0"/>
              </a:rPr>
              <a:t> *100%= 3-2*(U1– </a:t>
            </a:r>
            <a:r>
              <a:rPr kumimoji="0" lang="uk-UA" sz="2400" i="0" u="none" strike="noStrike" normalizeH="0" baseline="0" dirty="0" err="1" smtClean="0">
                <a:ln w="10160">
                  <a:solidFill>
                    <a:schemeClr val="accent1"/>
                  </a:solidFill>
                  <a:prstDash val="solid"/>
                </a:ln>
                <a:solidFill>
                  <a:srgbClr val="FFFFFF"/>
                </a:solidFill>
                <a:effectLst>
                  <a:outerShdw blurRad="38100" dist="32000" dir="5400000" algn="tl">
                    <a:srgbClr val="000000">
                      <a:alpha val="30000"/>
                    </a:srgbClr>
                  </a:outerShdw>
                </a:effectLst>
                <a:latin typeface="Courier New" pitchFamily="49" charset="0"/>
                <a:cs typeface="Courier New" pitchFamily="49" charset="0"/>
              </a:rPr>
              <a:t>Uo</a:t>
            </a:r>
            <a:r>
              <a:rPr kumimoji="0" lang="uk-UA" sz="2400" i="0" u="none" strike="noStrike" normalizeH="0" baseline="0" dirty="0" smtClean="0">
                <a:ln w="10160">
                  <a:solidFill>
                    <a:schemeClr val="accent1"/>
                  </a:solidFill>
                  <a:prstDash val="solid"/>
                </a:ln>
                <a:solidFill>
                  <a:srgbClr val="FFFFFF"/>
                </a:solidFill>
                <a:effectLst>
                  <a:outerShdw blurRad="38100" dist="32000" dir="5400000" algn="tl">
                    <a:srgbClr val="000000">
                      <a:alpha val="30000"/>
                    </a:srgbClr>
                  </a:outerShdw>
                </a:effectLst>
                <a:latin typeface="Courier New" pitchFamily="49" charset="0"/>
                <a:cs typeface="Courier New" pitchFamily="49" charset="0"/>
              </a:rPr>
              <a:t>)</a:t>
            </a:r>
            <a:r>
              <a:rPr kumimoji="0" lang="uk-UA" sz="2400" i="0" u="none" strike="noStrike" normalizeH="0" baseline="0" dirty="0" smtClean="0">
                <a:ln w="10160">
                  <a:solidFill>
                    <a:schemeClr val="accent1"/>
                  </a:solidFill>
                  <a:prstDash val="solid"/>
                </a:ln>
                <a:solidFill>
                  <a:srgbClr val="FFFFFF"/>
                </a:solidFill>
                <a:effectLst>
                  <a:outerShdw blurRad="38100" dist="32000" dir="5400000" algn="tl">
                    <a:srgbClr val="000000">
                      <a:alpha val="30000"/>
                    </a:srgbClr>
                  </a:outerShdw>
                </a:effectLst>
                <a:latin typeface="Arial" pitchFamily="34" charset="0"/>
                <a:cs typeface="Arial" pitchFamily="34" charset="0"/>
              </a:rPr>
              <a:t> </a:t>
            </a:r>
          </a:p>
        </p:txBody>
      </p:sp>
    </p:spTree>
    <p:extLst>
      <p:ext uri="{BB962C8B-B14F-4D97-AF65-F5344CB8AC3E}">
        <p14:creationId xmlns:p14="http://schemas.microsoft.com/office/powerpoint/2010/main" val="1624918697"/>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539552" y="2276872"/>
            <a:ext cx="6048672" cy="2880320"/>
          </a:xfrm>
        </p:spPr>
        <p:txBody>
          <a:bodyPr>
            <a:normAutofit/>
          </a:bodyPr>
          <a:lstStyle/>
          <a:p>
            <a:r>
              <a:rPr lang="ru-RU" dirty="0">
                <a:hlinkClick r:id="rId2" tooltip="Закон Оукена"/>
              </a:rPr>
              <a:t>Закон </a:t>
            </a:r>
            <a:r>
              <a:rPr lang="ru-RU" dirty="0" err="1">
                <a:hlinkClick r:id="rId2" tooltip="Закон Оукена"/>
              </a:rPr>
              <a:t>Оукена</a:t>
            </a:r>
            <a:r>
              <a:rPr lang="ru-RU" dirty="0"/>
              <a:t> </a:t>
            </a:r>
            <a:r>
              <a:rPr lang="ru-RU" dirty="0" err="1"/>
              <a:t>розкриває</a:t>
            </a:r>
            <a:r>
              <a:rPr lang="ru-RU" dirty="0"/>
              <a:t> </a:t>
            </a:r>
            <a:r>
              <a:rPr lang="ru-RU" dirty="0" err="1"/>
              <a:t>істотний</a:t>
            </a:r>
            <a:r>
              <a:rPr lang="ru-RU" dirty="0"/>
              <a:t> </a:t>
            </a:r>
            <a:r>
              <a:rPr lang="ru-RU" dirty="0" err="1"/>
              <a:t>зв'язок</a:t>
            </a:r>
            <a:r>
              <a:rPr lang="ru-RU" dirty="0"/>
              <a:t> </a:t>
            </a:r>
            <a:r>
              <a:rPr lang="ru-RU" dirty="0" err="1"/>
              <a:t>між</a:t>
            </a:r>
            <a:r>
              <a:rPr lang="ru-RU" dirty="0"/>
              <a:t> ринком продукту і ринком </a:t>
            </a:r>
            <a:r>
              <a:rPr lang="ru-RU" dirty="0" err="1"/>
              <a:t>праці</a:t>
            </a:r>
            <a:r>
              <a:rPr lang="ru-RU" dirty="0"/>
              <a:t>, та </a:t>
            </a:r>
            <a:r>
              <a:rPr lang="ru-RU" dirty="0" err="1"/>
              <a:t>ще</a:t>
            </a:r>
            <a:r>
              <a:rPr lang="ru-RU" dirty="0"/>
              <a:t> раз </a:t>
            </a:r>
            <a:r>
              <a:rPr lang="ru-RU" dirty="0" err="1"/>
              <a:t>нагадує</a:t>
            </a:r>
            <a:r>
              <a:rPr lang="ru-RU" dirty="0"/>
              <a:t> про те, </a:t>
            </a:r>
            <a:r>
              <a:rPr lang="ru-RU" dirty="0" err="1"/>
              <a:t>що</a:t>
            </a:r>
            <a:r>
              <a:rPr lang="ru-RU" dirty="0"/>
              <a:t> </a:t>
            </a:r>
            <a:r>
              <a:rPr lang="ru-RU" dirty="0" err="1"/>
              <a:t>безробіття</a:t>
            </a:r>
            <a:r>
              <a:rPr lang="ru-RU" dirty="0"/>
              <a:t> є основною проблемою </a:t>
            </a:r>
            <a:r>
              <a:rPr lang="ru-RU" dirty="0" err="1"/>
              <a:t>сучасного</a:t>
            </a:r>
            <a:r>
              <a:rPr lang="ru-RU" dirty="0"/>
              <a:t> </a:t>
            </a:r>
            <a:r>
              <a:rPr lang="ru-RU" dirty="0" err="1"/>
              <a:t>суспільства</a:t>
            </a:r>
            <a:r>
              <a:rPr lang="ru-RU" dirty="0"/>
              <a:t>. Коли </a:t>
            </a:r>
            <a:r>
              <a:rPr lang="ru-RU" dirty="0" err="1"/>
              <a:t>рівень</a:t>
            </a:r>
            <a:r>
              <a:rPr lang="ru-RU" dirty="0"/>
              <a:t> </a:t>
            </a:r>
            <a:r>
              <a:rPr lang="ru-RU" dirty="0" err="1"/>
              <a:t>безробіття</a:t>
            </a:r>
            <a:r>
              <a:rPr lang="ru-RU" dirty="0"/>
              <a:t> є </a:t>
            </a:r>
            <a:r>
              <a:rPr lang="ru-RU" dirty="0" err="1"/>
              <a:t>високим</a:t>
            </a:r>
            <a:r>
              <a:rPr lang="ru-RU" dirty="0"/>
              <a:t>, </a:t>
            </a:r>
            <a:r>
              <a:rPr lang="ru-RU" dirty="0" err="1"/>
              <a:t>ресурси</a:t>
            </a:r>
            <a:r>
              <a:rPr lang="ru-RU" dirty="0"/>
              <a:t> </a:t>
            </a:r>
            <a:r>
              <a:rPr lang="ru-RU" dirty="0" err="1"/>
              <a:t>використовуються</a:t>
            </a:r>
            <a:r>
              <a:rPr lang="ru-RU" dirty="0"/>
              <a:t> </a:t>
            </a:r>
            <a:r>
              <a:rPr lang="ru-RU" dirty="0" err="1"/>
              <a:t>неповністю</a:t>
            </a:r>
            <a:r>
              <a:rPr lang="ru-RU" dirty="0"/>
              <a:t>, </a:t>
            </a:r>
            <a:r>
              <a:rPr lang="ru-RU" dirty="0" err="1"/>
              <a:t>значна</a:t>
            </a:r>
            <a:r>
              <a:rPr lang="ru-RU" dirty="0"/>
              <a:t> </a:t>
            </a:r>
            <a:r>
              <a:rPr lang="ru-RU" dirty="0" err="1"/>
              <a:t>частина</a:t>
            </a:r>
            <a:r>
              <a:rPr lang="ru-RU" dirty="0"/>
              <a:t> </a:t>
            </a:r>
            <a:r>
              <a:rPr lang="ru-RU" dirty="0" err="1"/>
              <a:t>продуктів</a:t>
            </a:r>
            <a:r>
              <a:rPr lang="ru-RU" dirty="0"/>
              <a:t> не </a:t>
            </a:r>
            <a:r>
              <a:rPr lang="ru-RU" dirty="0" err="1"/>
              <a:t>добирається</a:t>
            </a:r>
            <a:r>
              <a:rPr lang="ru-RU" dirty="0"/>
              <a:t>, доходи </a:t>
            </a:r>
            <a:r>
              <a:rPr lang="ru-RU" dirty="0" err="1"/>
              <a:t>населення</a:t>
            </a:r>
            <a:r>
              <a:rPr lang="ru-RU" dirty="0"/>
              <a:t> </a:t>
            </a:r>
            <a:r>
              <a:rPr lang="ru-RU" dirty="0" err="1"/>
              <a:t>зменшуються</a:t>
            </a:r>
            <a:r>
              <a:rPr lang="ru-RU" dirty="0"/>
              <a:t>.</a:t>
            </a:r>
          </a:p>
          <a:p>
            <a:endParaRPr lang="uk-UA" dirty="0"/>
          </a:p>
        </p:txBody>
      </p:sp>
    </p:spTree>
    <p:extLst>
      <p:ext uri="{BB962C8B-B14F-4D97-AF65-F5344CB8AC3E}">
        <p14:creationId xmlns:p14="http://schemas.microsoft.com/office/powerpoint/2010/main" val="1622130382"/>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467544" y="1844824"/>
            <a:ext cx="6336704" cy="4608512"/>
          </a:xfrm>
        </p:spPr>
        <p:txBody>
          <a:bodyPr>
            <a:normAutofit/>
          </a:bodyPr>
          <a:lstStyle/>
          <a:p>
            <a:r>
              <a:rPr lang="uk-UA" b="1" dirty="0" smtClean="0"/>
              <a:t>Безробітні </a:t>
            </a:r>
            <a:r>
              <a:rPr lang="uk-UA" b="1" dirty="0"/>
              <a:t>у визначенні </a:t>
            </a:r>
            <a:r>
              <a:rPr lang="uk-UA" b="1" dirty="0">
                <a:hlinkClick r:id="rId2" tooltip="Міжнародна організація праці"/>
              </a:rPr>
              <a:t>Міжнародної організації праці</a:t>
            </a:r>
            <a:r>
              <a:rPr lang="uk-UA" b="1" dirty="0"/>
              <a:t> (МОП)</a:t>
            </a:r>
            <a:r>
              <a:rPr lang="uk-UA" dirty="0"/>
              <a:t> — особи у віці 15-70 років (зареєстровані та незареєстровані в державній службі зайнятості), які одночасно задовольняють трьом умовам:</a:t>
            </a:r>
          </a:p>
          <a:p>
            <a:r>
              <a:rPr lang="uk-UA" dirty="0"/>
              <a:t>не мали роботи (прибуткового заняття);</a:t>
            </a:r>
          </a:p>
          <a:p>
            <a:r>
              <a:rPr lang="uk-UA" dirty="0"/>
              <a:t>активно шукали роботу або намагались організувати власну справу впродовж останніх 4-х тижнів, що передували опитуванню;</a:t>
            </a:r>
          </a:p>
          <a:p>
            <a:r>
              <a:rPr lang="uk-UA" dirty="0"/>
              <a:t>готові приступити до роботи впродовж двох найближчих тижнів.</a:t>
            </a:r>
          </a:p>
          <a:p>
            <a:endParaRPr lang="uk-UA" dirty="0"/>
          </a:p>
        </p:txBody>
      </p:sp>
      <p:sp>
        <p:nvSpPr>
          <p:cNvPr id="3" name="Заголовок 2"/>
          <p:cNvSpPr>
            <a:spLocks noGrp="1"/>
          </p:cNvSpPr>
          <p:nvPr>
            <p:ph type="title"/>
          </p:nvPr>
        </p:nvSpPr>
        <p:spPr>
          <a:xfrm>
            <a:off x="107504" y="332656"/>
            <a:ext cx="6612632" cy="1368152"/>
          </a:xfrm>
        </p:spPr>
        <p:txBody>
          <a:bodyPr/>
          <a:lstStyle/>
          <a:p>
            <a:r>
              <a:rPr lang="uk-UA" dirty="0"/>
              <a:t>Методика </a:t>
            </a:r>
            <a:r>
              <a:rPr lang="uk-UA" dirty="0" smtClean="0"/>
              <a:t>підрахунку</a:t>
            </a:r>
            <a:r>
              <a:rPr lang="uk-UA" dirty="0"/>
              <a:t/>
            </a:r>
            <a:br>
              <a:rPr lang="uk-UA" dirty="0"/>
            </a:br>
            <a:endParaRPr lang="uk-UA" dirty="0"/>
          </a:p>
        </p:txBody>
      </p:sp>
    </p:spTree>
    <p:extLst>
      <p:ext uri="{BB962C8B-B14F-4D97-AF65-F5344CB8AC3E}">
        <p14:creationId xmlns:p14="http://schemas.microsoft.com/office/powerpoint/2010/main" val="4125195732"/>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одзаголовок 1"/>
          <p:cNvSpPr>
            <a:spLocks noGrp="1"/>
          </p:cNvSpPr>
          <p:nvPr>
            <p:ph type="subTitle" idx="1"/>
          </p:nvPr>
        </p:nvSpPr>
        <p:spPr>
          <a:xfrm>
            <a:off x="611560" y="1340768"/>
            <a:ext cx="5904656" cy="4680520"/>
          </a:xfrm>
        </p:spPr>
        <p:txBody>
          <a:bodyPr>
            <a:normAutofit/>
          </a:bodyPr>
          <a:lstStyle/>
          <a:p>
            <a:r>
              <a:rPr lang="uk-UA" b="1" dirty="0" smtClean="0"/>
              <a:t>Безробітні </a:t>
            </a:r>
            <a:r>
              <a:rPr lang="uk-UA" b="1" dirty="0"/>
              <a:t>у визначенні </a:t>
            </a:r>
            <a:r>
              <a:rPr lang="uk-UA" b="1" dirty="0">
                <a:hlinkClick r:id="rId2" tooltip="Міжнародна організація праці"/>
              </a:rPr>
              <a:t>Міжнародної організації праці</a:t>
            </a:r>
            <a:r>
              <a:rPr lang="uk-UA" b="1" dirty="0"/>
              <a:t> (МОП)</a:t>
            </a:r>
            <a:r>
              <a:rPr lang="uk-UA" dirty="0"/>
              <a:t> — особи у віці 15-70 років (зареєстровані та незареєстровані в державній службі зайнятості), які одночасно задовольняють трьом умовам:</a:t>
            </a:r>
          </a:p>
          <a:p>
            <a:r>
              <a:rPr lang="uk-UA" dirty="0"/>
              <a:t>не мали роботи (прибуткового заняття);</a:t>
            </a:r>
          </a:p>
          <a:p>
            <a:r>
              <a:rPr lang="uk-UA" dirty="0"/>
              <a:t>активно шукали роботу або намагались організувати власну справу впродовж останніх 4-х тижнів, що передували опитуванню;</a:t>
            </a:r>
          </a:p>
          <a:p>
            <a:r>
              <a:rPr lang="uk-UA" dirty="0"/>
              <a:t>готові приступити до роботи впродовж двох найближчих тижнів.</a:t>
            </a:r>
          </a:p>
          <a:p>
            <a:endParaRPr lang="uk-UA" dirty="0"/>
          </a:p>
        </p:txBody>
      </p:sp>
    </p:spTree>
    <p:extLst>
      <p:ext uri="{BB962C8B-B14F-4D97-AF65-F5344CB8AC3E}">
        <p14:creationId xmlns:p14="http://schemas.microsoft.com/office/powerpoint/2010/main" val="311283962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611560" y="1556792"/>
            <a:ext cx="5832648" cy="4752528"/>
          </a:xfrm>
        </p:spPr>
        <p:txBody>
          <a:bodyPr>
            <a:normAutofit lnSpcReduction="10000"/>
          </a:bodyPr>
          <a:lstStyle/>
          <a:p>
            <a:r>
              <a:rPr lang="uk-UA" spc="0" dirty="0">
                <a:ln w="10160">
                  <a:solidFill>
                    <a:schemeClr val="accent1"/>
                  </a:solidFill>
                  <a:prstDash val="solid"/>
                </a:ln>
                <a:effectLst>
                  <a:outerShdw blurRad="38100" dist="32000" dir="5400000" algn="tl">
                    <a:srgbClr val="000000">
                      <a:alpha val="30000"/>
                    </a:srgbClr>
                  </a:outerShdw>
                </a:effectLst>
              </a:rPr>
              <a:t>Циклічне </a:t>
            </a:r>
            <a:r>
              <a:rPr lang="uk-UA" b="1" dirty="0"/>
              <a:t>(кон'юнктурне) безробіття</a:t>
            </a:r>
            <a:r>
              <a:rPr lang="uk-UA" dirty="0"/>
              <a:t> виникає внаслідок коливань </a:t>
            </a:r>
            <a:r>
              <a:rPr lang="uk-UA" dirty="0">
                <a:hlinkClick r:id="rId2" tooltip="Економіка"/>
              </a:rPr>
              <a:t>економіки</a:t>
            </a:r>
            <a:r>
              <a:rPr lang="uk-UA" dirty="0"/>
              <a:t>. У </a:t>
            </a:r>
            <a:r>
              <a:rPr lang="uk-UA" dirty="0" err="1"/>
              <a:t>фазі </a:t>
            </a:r>
            <a:r>
              <a:rPr lang="uk-UA" dirty="0" err="1">
                <a:hlinkClick r:id="rId3" tooltip="Рецесія"/>
              </a:rPr>
              <a:t>рецесії</a:t>
            </a:r>
            <a:r>
              <a:rPr lang="uk-UA" dirty="0" err="1"/>
              <a:t> підприє</a:t>
            </a:r>
            <a:r>
              <a:rPr lang="uk-UA" dirty="0"/>
              <a:t>мства звільняють робочих та наймають на роботу в разі економічного підйому. Вважається, що кон'юнктурне безробіття зникає через 2-3 роки</a:t>
            </a:r>
            <a:r>
              <a:rPr lang="uk-UA" dirty="0" smtClean="0"/>
              <a:t>.</a:t>
            </a:r>
            <a:endParaRPr lang="uk-UA" dirty="0"/>
          </a:p>
          <a:p>
            <a:r>
              <a:rPr lang="uk-UA" spc="0" dirty="0">
                <a:ln w="10160">
                  <a:solidFill>
                    <a:schemeClr val="accent1"/>
                  </a:solidFill>
                  <a:prstDash val="solid"/>
                </a:ln>
                <a:effectLst>
                  <a:outerShdw blurRad="38100" dist="32000" dir="5400000" algn="tl">
                    <a:srgbClr val="000000">
                      <a:alpha val="30000"/>
                    </a:srgbClr>
                  </a:outerShdw>
                </a:effectLst>
              </a:rPr>
              <a:t>Фрикційне</a:t>
            </a:r>
            <a:r>
              <a:rPr lang="uk-UA" b="1" dirty="0"/>
              <a:t> </a:t>
            </a:r>
            <a:r>
              <a:rPr lang="uk-UA" spc="0" dirty="0">
                <a:ln w="10160">
                  <a:solidFill>
                    <a:schemeClr val="accent1"/>
                  </a:solidFill>
                  <a:prstDash val="solid"/>
                </a:ln>
                <a:effectLst>
                  <a:outerShdw blurRad="38100" dist="32000" dir="5400000" algn="tl">
                    <a:srgbClr val="000000">
                      <a:alpha val="30000"/>
                    </a:srgbClr>
                  </a:outerShdw>
                </a:effectLst>
              </a:rPr>
              <a:t>безробіття</a:t>
            </a:r>
            <a:r>
              <a:rPr lang="uk-UA" b="1" dirty="0"/>
              <a:t>(тимчасове)</a:t>
            </a:r>
            <a:r>
              <a:rPr lang="uk-UA" dirty="0"/>
              <a:t> виникає, коли люди тимчасово знаходяться без роботи в результаті зміни місця праці, професій. Цей вид безробіття виникає в короткостроковому вимірі.</a:t>
            </a:r>
          </a:p>
          <a:p>
            <a:r>
              <a:rPr lang="uk-UA" spc="0" dirty="0">
                <a:ln w="10160">
                  <a:solidFill>
                    <a:schemeClr val="accent1"/>
                  </a:solidFill>
                  <a:prstDash val="solid"/>
                </a:ln>
                <a:effectLst>
                  <a:outerShdw blurRad="38100" dist="32000" dir="5400000" algn="tl">
                    <a:srgbClr val="000000">
                      <a:alpha val="30000"/>
                    </a:srgbClr>
                  </a:outerShdw>
                </a:effectLst>
              </a:rPr>
              <a:t>Структурне</a:t>
            </a:r>
            <a:r>
              <a:rPr lang="uk-UA" b="1" dirty="0"/>
              <a:t> </a:t>
            </a:r>
            <a:r>
              <a:rPr lang="uk-UA" spc="0" dirty="0">
                <a:ln w="10160">
                  <a:solidFill>
                    <a:schemeClr val="accent1"/>
                  </a:solidFill>
                  <a:prstDash val="solid"/>
                </a:ln>
                <a:effectLst>
                  <a:outerShdw blurRad="38100" dist="32000" dir="5400000" algn="tl">
                    <a:srgbClr val="000000">
                      <a:alpha val="30000"/>
                    </a:srgbClr>
                  </a:outerShdw>
                </a:effectLst>
              </a:rPr>
              <a:t>безробіття</a:t>
            </a:r>
            <a:r>
              <a:rPr lang="uk-UA" b="1" dirty="0"/>
              <a:t>(технологічне)</a:t>
            </a:r>
            <a:r>
              <a:rPr lang="uk-UA" dirty="0"/>
              <a:t> — виникає в результаті зміни структури </a:t>
            </a:r>
            <a:r>
              <a:rPr lang="uk-UA" dirty="0">
                <a:hlinkClick r:id="rId2" tooltip="Економіка"/>
              </a:rPr>
              <a:t>економіки</a:t>
            </a:r>
            <a:r>
              <a:rPr lang="uk-UA" dirty="0"/>
              <a:t>, викликане </a:t>
            </a:r>
            <a:r>
              <a:rPr lang="uk-UA" dirty="0">
                <a:hlinkClick r:id="rId4" tooltip="Науково-технічний прогрес"/>
              </a:rPr>
              <a:t>науково-технічним прогресом</a:t>
            </a:r>
            <a:r>
              <a:rPr lang="uk-UA" dirty="0"/>
              <a:t> і зміною структури потрібних кадрів.</a:t>
            </a:r>
          </a:p>
          <a:p>
            <a:endParaRPr lang="uk-UA" dirty="0"/>
          </a:p>
        </p:txBody>
      </p:sp>
      <p:sp>
        <p:nvSpPr>
          <p:cNvPr id="3" name="Заголовок 2"/>
          <p:cNvSpPr>
            <a:spLocks noGrp="1"/>
          </p:cNvSpPr>
          <p:nvPr>
            <p:ph type="title"/>
          </p:nvPr>
        </p:nvSpPr>
        <p:spPr>
          <a:xfrm>
            <a:off x="0" y="476672"/>
            <a:ext cx="6324600" cy="1108720"/>
          </a:xfrm>
        </p:spPr>
        <p:txBody>
          <a:bodyPr/>
          <a:lstStyle/>
          <a:p>
            <a:r>
              <a:rPr lang="uk-UA" dirty="0"/>
              <a:t>Види безробіття</a:t>
            </a:r>
            <a:br>
              <a:rPr lang="uk-UA" dirty="0"/>
            </a:br>
            <a:endParaRPr lang="uk-UA" dirty="0"/>
          </a:p>
        </p:txBody>
      </p:sp>
    </p:spTree>
    <p:extLst>
      <p:ext uri="{BB962C8B-B14F-4D97-AF65-F5344CB8AC3E}">
        <p14:creationId xmlns:p14="http://schemas.microsoft.com/office/powerpoint/2010/main" val="349646917"/>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611560" y="1196752"/>
            <a:ext cx="5688632" cy="5328592"/>
          </a:xfrm>
        </p:spPr>
        <p:txBody>
          <a:bodyPr>
            <a:normAutofit/>
          </a:bodyPr>
          <a:lstStyle/>
          <a:p>
            <a:r>
              <a:rPr lang="uk-UA" spc="0" dirty="0">
                <a:ln w="10160">
                  <a:solidFill>
                    <a:schemeClr val="accent1"/>
                  </a:solidFill>
                  <a:prstDash val="solid"/>
                </a:ln>
                <a:effectLst>
                  <a:outerShdw blurRad="38100" dist="32000" dir="5400000" algn="tl">
                    <a:srgbClr val="000000">
                      <a:alpha val="30000"/>
                    </a:srgbClr>
                  </a:outerShdw>
                </a:effectLst>
              </a:rPr>
              <a:t>Сезонне безробіття</a:t>
            </a:r>
            <a:r>
              <a:rPr lang="uk-UA" dirty="0"/>
              <a:t> — результат природних коливань кліматичних умов протягом року або коливань попиту. Зникає протягом року</a:t>
            </a:r>
            <a:r>
              <a:rPr lang="uk-UA" dirty="0" smtClean="0"/>
              <a:t>.</a:t>
            </a:r>
            <a:r>
              <a:rPr lang="uk-UA" b="1" dirty="0"/>
              <a:t> </a:t>
            </a:r>
            <a:endParaRPr lang="uk-UA" b="1" dirty="0" smtClean="0"/>
          </a:p>
          <a:p>
            <a:r>
              <a:rPr lang="uk-UA" spc="0" dirty="0" smtClean="0">
                <a:ln w="10160">
                  <a:solidFill>
                    <a:schemeClr val="accent1"/>
                  </a:solidFill>
                  <a:prstDash val="solid"/>
                </a:ln>
                <a:effectLst>
                  <a:outerShdw blurRad="38100" dist="32000" dir="5400000" algn="tl">
                    <a:srgbClr val="000000">
                      <a:alpha val="30000"/>
                    </a:srgbClr>
                  </a:outerShdw>
                </a:effectLst>
              </a:rPr>
              <a:t>Панельне </a:t>
            </a:r>
            <a:r>
              <a:rPr lang="uk-UA" spc="0" dirty="0">
                <a:ln w="10160">
                  <a:solidFill>
                    <a:schemeClr val="accent1"/>
                  </a:solidFill>
                  <a:prstDash val="solid"/>
                </a:ln>
                <a:effectLst>
                  <a:outerShdw blurRad="38100" dist="32000" dir="5400000" algn="tl">
                    <a:srgbClr val="000000">
                      <a:alpha val="30000"/>
                    </a:srgbClr>
                  </a:outerShdw>
                </a:effectLst>
              </a:rPr>
              <a:t>безробіття</a:t>
            </a:r>
            <a:r>
              <a:rPr lang="uk-UA" dirty="0"/>
              <a:t> (у розумінні </a:t>
            </a:r>
            <a:r>
              <a:rPr lang="uk-UA" dirty="0" err="1"/>
              <a:t>монетарист</a:t>
            </a:r>
            <a:r>
              <a:rPr lang="uk-UA" dirty="0"/>
              <a:t>ів — </a:t>
            </a:r>
            <a:r>
              <a:rPr lang="uk-UA" dirty="0">
                <a:hlinkClick r:id="rId2" tooltip="Природне безробіття"/>
              </a:rPr>
              <a:t>природне безробіття</a:t>
            </a:r>
            <a:r>
              <a:rPr lang="uk-UA" dirty="0"/>
              <a:t>): відсоток безробіття, який неможливо усунути навіть при найкращому розвитку кон'юнктури. Цей вид безробіття виникає внаслідок фрикційного, добровільного та структурного безробіття. Це та група безробітних, які не можуть знайти роботу в зв'язку з кваліфікацією, віком, станом здоров'я, місцем проживання або недостатнім бажанням до праці.</a:t>
            </a:r>
          </a:p>
          <a:p>
            <a:endParaRPr lang="uk-UA" dirty="0"/>
          </a:p>
          <a:p>
            <a:endParaRPr lang="uk-UA" dirty="0"/>
          </a:p>
        </p:txBody>
      </p:sp>
    </p:spTree>
    <p:extLst>
      <p:ext uri="{BB962C8B-B14F-4D97-AF65-F5344CB8AC3E}">
        <p14:creationId xmlns:p14="http://schemas.microsoft.com/office/powerpoint/2010/main" val="4130467404"/>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827584" y="1844824"/>
            <a:ext cx="5760640" cy="4392488"/>
          </a:xfrm>
        </p:spPr>
        <p:txBody>
          <a:bodyPr>
            <a:normAutofit fontScale="92500" lnSpcReduction="10000"/>
          </a:bodyPr>
          <a:lstStyle/>
          <a:p>
            <a:r>
              <a:rPr lang="uk-UA" dirty="0"/>
              <a:t>Чисельність економічно активного населення віком 15-70 років становила 22,2 млн осіб, з них 20,4 млн осіб, або 92,1 %, були зайняті економічною діяльністю, решта — не мали роботи, але активно її шукали та були готові приступити до неї, тобто відповідно до методології Міжнародної організації праці (МОП) класифікувалися як безробітні. Середньомісячна кількість безробітних працездатного віку (за методологією МОП) становила 1,7 млн осіб, або 8,5 % від чисельності економічно активного населення зазначеного віку </a:t>
            </a:r>
            <a:r>
              <a:rPr lang="uk-UA" dirty="0" smtClean="0"/>
              <a:t>До </a:t>
            </a:r>
            <a:r>
              <a:rPr lang="uk-UA" dirty="0"/>
              <a:t>цієї категорії безробітних відносяться особи, що самостійно шукали роботу, та ті, які перебували на обліку у державній службі зайнятості.</a:t>
            </a:r>
            <a:endParaRPr lang="uk-UA" dirty="0"/>
          </a:p>
        </p:txBody>
      </p:sp>
      <p:sp>
        <p:nvSpPr>
          <p:cNvPr id="3" name="Заголовок 2"/>
          <p:cNvSpPr>
            <a:spLocks noGrp="1"/>
          </p:cNvSpPr>
          <p:nvPr>
            <p:ph type="title"/>
          </p:nvPr>
        </p:nvSpPr>
        <p:spPr>
          <a:xfrm>
            <a:off x="467544" y="476672"/>
            <a:ext cx="6324600" cy="1252736"/>
          </a:xfrm>
        </p:spPr>
        <p:txBody>
          <a:bodyPr/>
          <a:lstStyle/>
          <a:p>
            <a:r>
              <a:rPr lang="uk-UA" dirty="0"/>
              <a:t>Безробіття в Україні</a:t>
            </a:r>
            <a:br>
              <a:rPr lang="uk-UA" dirty="0"/>
            </a:br>
            <a:endParaRPr lang="uk-UA" dirty="0"/>
          </a:p>
        </p:txBody>
      </p:sp>
    </p:spTree>
    <p:extLst>
      <p:ext uri="{BB962C8B-B14F-4D97-AF65-F5344CB8AC3E}">
        <p14:creationId xmlns:p14="http://schemas.microsoft.com/office/powerpoint/2010/main" val="3045352874"/>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val="1252479282"/>
              </p:ext>
            </p:extLst>
          </p:nvPr>
        </p:nvGraphicFramePr>
        <p:xfrm>
          <a:off x="323528" y="404668"/>
          <a:ext cx="6480720" cy="6048667"/>
        </p:xfrm>
        <a:graphic>
          <a:graphicData uri="http://schemas.openxmlformats.org/drawingml/2006/table">
            <a:tbl>
              <a:tblPr>
                <a:tableStyleId>{5940675A-B579-460E-94D1-54222C63F5DA}</a:tableStyleId>
              </a:tblPr>
              <a:tblGrid>
                <a:gridCol w="792088"/>
                <a:gridCol w="1296144"/>
                <a:gridCol w="720080"/>
                <a:gridCol w="720080"/>
                <a:gridCol w="1296144"/>
                <a:gridCol w="864096"/>
                <a:gridCol w="792088"/>
              </a:tblGrid>
              <a:tr h="493857">
                <a:tc rowSpan="2">
                  <a:txBody>
                    <a:bodyPr/>
                    <a:lstStyle/>
                    <a:p>
                      <a:r>
                        <a:rPr lang="uk-UA" sz="1200" dirty="0">
                          <a:effectLst/>
                        </a:rPr>
                        <a:t> </a:t>
                      </a:r>
                    </a:p>
                  </a:txBody>
                  <a:tcPr marL="58430" marR="58430" marT="38953" marB="38953" anchor="ctr"/>
                </a:tc>
                <a:tc rowSpan="2">
                  <a:txBody>
                    <a:bodyPr/>
                    <a:lstStyle/>
                    <a:p>
                      <a:pPr algn="ctr"/>
                      <a:r>
                        <a:rPr lang="uk-UA" sz="1200" dirty="0">
                          <a:effectLst/>
                        </a:rPr>
                        <a:t>Зайняті у віці 15-70 років-всього, </a:t>
                      </a:r>
                      <a:r>
                        <a:rPr lang="uk-UA" sz="1200" dirty="0" err="1" smtClean="0">
                          <a:effectLst/>
                        </a:rPr>
                        <a:t>тис.осіб</a:t>
                      </a:r>
                      <a:endParaRPr lang="uk-UA" sz="1200" dirty="0">
                        <a:effectLst/>
                      </a:endParaRPr>
                    </a:p>
                  </a:txBody>
                  <a:tcPr marL="58430" marR="58430" marT="38953" marB="38953" anchor="ctr"/>
                </a:tc>
                <a:tc gridSpan="2">
                  <a:txBody>
                    <a:bodyPr/>
                    <a:lstStyle/>
                    <a:p>
                      <a:pPr algn="ctr">
                        <a:lnSpc>
                          <a:spcPts val="900"/>
                        </a:lnSpc>
                      </a:pPr>
                      <a:r>
                        <a:rPr lang="uk-UA" sz="1200">
                          <a:effectLst/>
                        </a:rPr>
                        <a:t>в тому числі</a:t>
                      </a:r>
                    </a:p>
                  </a:txBody>
                  <a:tcPr marL="58430" marR="58430" marT="38953" marB="38953" anchor="ctr"/>
                </a:tc>
                <a:tc hMerge="1">
                  <a:txBody>
                    <a:bodyPr/>
                    <a:lstStyle/>
                    <a:p>
                      <a:endParaRPr lang="uk-UA"/>
                    </a:p>
                  </a:txBody>
                  <a:tcPr/>
                </a:tc>
                <a:tc rowSpan="2">
                  <a:txBody>
                    <a:bodyPr/>
                    <a:lstStyle/>
                    <a:p>
                      <a:pPr algn="ctr">
                        <a:lnSpc>
                          <a:spcPts val="900"/>
                        </a:lnSpc>
                      </a:pPr>
                      <a:r>
                        <a:rPr lang="uk-UA" sz="1200" dirty="0">
                          <a:effectLst/>
                        </a:rPr>
                        <a:t>Безробітні (за методологією МОП) у віці  15-70 років-всього,</a:t>
                      </a:r>
                      <a:r>
                        <a:rPr lang="uk-UA" sz="1200" dirty="0" err="1">
                          <a:effectLst/>
                        </a:rPr>
                        <a:t> тис.осі</a:t>
                      </a:r>
                      <a:r>
                        <a:rPr lang="uk-UA" sz="1200" dirty="0">
                          <a:effectLst/>
                        </a:rPr>
                        <a:t>б </a:t>
                      </a:r>
                    </a:p>
                  </a:txBody>
                  <a:tcPr marL="58430" marR="58430" marT="38953" marB="38953" anchor="ctr"/>
                </a:tc>
                <a:tc gridSpan="2">
                  <a:txBody>
                    <a:bodyPr/>
                    <a:lstStyle/>
                    <a:p>
                      <a:pPr algn="ctr">
                        <a:lnSpc>
                          <a:spcPts val="900"/>
                        </a:lnSpc>
                      </a:pPr>
                      <a:r>
                        <a:rPr lang="uk-UA" sz="1200">
                          <a:effectLst/>
                        </a:rPr>
                        <a:t>в тому числі</a:t>
                      </a:r>
                    </a:p>
                  </a:txBody>
                  <a:tcPr marL="58430" marR="58430" marT="38953" marB="38953" anchor="ctr"/>
                </a:tc>
                <a:tc hMerge="1">
                  <a:txBody>
                    <a:bodyPr/>
                    <a:lstStyle/>
                    <a:p>
                      <a:endParaRPr lang="uk-UA"/>
                    </a:p>
                  </a:txBody>
                  <a:tcPr/>
                </a:tc>
              </a:tr>
              <a:tr h="600520">
                <a:tc vMerge="1">
                  <a:txBody>
                    <a:bodyPr/>
                    <a:lstStyle/>
                    <a:p>
                      <a:endParaRPr lang="uk-UA"/>
                    </a:p>
                  </a:txBody>
                  <a:tcPr/>
                </a:tc>
                <a:tc vMerge="1">
                  <a:txBody>
                    <a:bodyPr/>
                    <a:lstStyle/>
                    <a:p>
                      <a:endParaRPr lang="uk-UA"/>
                    </a:p>
                  </a:txBody>
                  <a:tcPr/>
                </a:tc>
                <a:tc>
                  <a:txBody>
                    <a:bodyPr/>
                    <a:lstStyle/>
                    <a:p>
                      <a:pPr algn="ctr"/>
                      <a:r>
                        <a:rPr lang="uk-UA" sz="1200">
                          <a:effectLst/>
                        </a:rPr>
                        <a:t>жінки</a:t>
                      </a:r>
                    </a:p>
                  </a:txBody>
                  <a:tcPr marL="58430" marR="58430" marT="38953" marB="38953" anchor="ctr"/>
                </a:tc>
                <a:tc>
                  <a:txBody>
                    <a:bodyPr/>
                    <a:lstStyle/>
                    <a:p>
                      <a:pPr algn="ctr"/>
                      <a:r>
                        <a:rPr lang="uk-UA" sz="1200">
                          <a:effectLst/>
                        </a:rPr>
                        <a:t>чоловіки</a:t>
                      </a:r>
                    </a:p>
                  </a:txBody>
                  <a:tcPr marL="58430" marR="58430" marT="38953" marB="38953" anchor="ctr"/>
                </a:tc>
                <a:tc vMerge="1">
                  <a:txBody>
                    <a:bodyPr/>
                    <a:lstStyle/>
                    <a:p>
                      <a:endParaRPr lang="uk-UA"/>
                    </a:p>
                  </a:txBody>
                  <a:tcPr/>
                </a:tc>
                <a:tc>
                  <a:txBody>
                    <a:bodyPr/>
                    <a:lstStyle/>
                    <a:p>
                      <a:pPr algn="ctr"/>
                      <a:r>
                        <a:rPr lang="uk-UA" sz="1200">
                          <a:effectLst/>
                        </a:rPr>
                        <a:t>жінки</a:t>
                      </a:r>
                    </a:p>
                  </a:txBody>
                  <a:tcPr marL="58430" marR="58430" marT="38953" marB="38953" anchor="ctr"/>
                </a:tc>
                <a:tc>
                  <a:txBody>
                    <a:bodyPr/>
                    <a:lstStyle/>
                    <a:p>
                      <a:pPr algn="ctr"/>
                      <a:r>
                        <a:rPr lang="uk-UA" sz="1200">
                          <a:effectLst/>
                        </a:rPr>
                        <a:t>чоловіки</a:t>
                      </a:r>
                    </a:p>
                  </a:txBody>
                  <a:tcPr marL="58430" marR="58430" marT="38953" marB="38953" anchor="ctr"/>
                </a:tc>
              </a:tr>
              <a:tr h="450390">
                <a:tc>
                  <a:txBody>
                    <a:bodyPr/>
                    <a:lstStyle/>
                    <a:p>
                      <a:pPr algn="ctr"/>
                      <a:r>
                        <a:rPr lang="uk-UA" sz="1200">
                          <a:effectLst/>
                        </a:rPr>
                        <a:t>1995</a:t>
                      </a:r>
                    </a:p>
                  </a:txBody>
                  <a:tcPr marL="58430" marR="58430" marT="38953" marB="38953" anchor="b"/>
                </a:tc>
                <a:tc>
                  <a:txBody>
                    <a:bodyPr/>
                    <a:lstStyle/>
                    <a:p>
                      <a:pPr algn="r"/>
                      <a:r>
                        <a:rPr lang="uk-UA" sz="1200" dirty="0">
                          <a:effectLst/>
                        </a:rPr>
                        <a:t>24125,1</a:t>
                      </a:r>
                    </a:p>
                  </a:txBody>
                  <a:tcPr marL="58430" marR="58430" marT="38953" marB="38953" anchor="b"/>
                </a:tc>
                <a:tc>
                  <a:txBody>
                    <a:bodyPr/>
                    <a:lstStyle/>
                    <a:p>
                      <a:pPr algn="r"/>
                      <a:r>
                        <a:rPr lang="uk-UA" sz="1200" dirty="0">
                          <a:effectLst/>
                        </a:rPr>
                        <a:t>12132,6</a:t>
                      </a:r>
                    </a:p>
                  </a:txBody>
                  <a:tcPr marL="58430" marR="58430" marT="38953" marB="38953" anchor="b"/>
                </a:tc>
                <a:tc>
                  <a:txBody>
                    <a:bodyPr/>
                    <a:lstStyle/>
                    <a:p>
                      <a:pPr algn="r"/>
                      <a:r>
                        <a:rPr lang="uk-UA" sz="1200">
                          <a:effectLst/>
                        </a:rPr>
                        <a:t>11992,5</a:t>
                      </a:r>
                    </a:p>
                  </a:txBody>
                  <a:tcPr marL="58430" marR="58430" marT="38953" marB="38953" anchor="b"/>
                </a:tc>
                <a:tc>
                  <a:txBody>
                    <a:bodyPr/>
                    <a:lstStyle/>
                    <a:p>
                      <a:pPr algn="r"/>
                      <a:r>
                        <a:rPr lang="uk-UA" sz="1200">
                          <a:effectLst/>
                        </a:rPr>
                        <a:t>1437,0</a:t>
                      </a:r>
                    </a:p>
                  </a:txBody>
                  <a:tcPr marL="58430" marR="58430" marT="38953" marB="38953" anchor="b"/>
                </a:tc>
                <a:tc>
                  <a:txBody>
                    <a:bodyPr/>
                    <a:lstStyle/>
                    <a:p>
                      <a:pPr algn="r"/>
                      <a:r>
                        <a:rPr lang="uk-UA" sz="1200">
                          <a:effectLst/>
                        </a:rPr>
                        <a:t>631,3</a:t>
                      </a:r>
                    </a:p>
                  </a:txBody>
                  <a:tcPr marL="58430" marR="58430" marT="38953" marB="38953" anchor="b"/>
                </a:tc>
                <a:tc>
                  <a:txBody>
                    <a:bodyPr/>
                    <a:lstStyle/>
                    <a:p>
                      <a:pPr algn="r"/>
                      <a:r>
                        <a:rPr lang="uk-UA" sz="1200">
                          <a:effectLst/>
                        </a:rPr>
                        <a:t>805,7</a:t>
                      </a:r>
                    </a:p>
                  </a:txBody>
                  <a:tcPr marL="58430" marR="58430" marT="38953" marB="38953" anchor="b"/>
                </a:tc>
              </a:tr>
              <a:tr h="450390">
                <a:tc>
                  <a:txBody>
                    <a:bodyPr/>
                    <a:lstStyle/>
                    <a:p>
                      <a:pPr algn="ctr"/>
                      <a:r>
                        <a:rPr lang="uk-UA" sz="1200">
                          <a:effectLst/>
                        </a:rPr>
                        <a:t>1996</a:t>
                      </a:r>
                    </a:p>
                  </a:txBody>
                  <a:tcPr marL="58430" marR="58430" marT="38953" marB="38953" anchor="b"/>
                </a:tc>
                <a:tc>
                  <a:txBody>
                    <a:bodyPr/>
                    <a:lstStyle/>
                    <a:p>
                      <a:pPr algn="r"/>
                      <a:r>
                        <a:rPr lang="uk-UA" sz="1200">
                          <a:effectLst/>
                        </a:rPr>
                        <a:t>24114,0</a:t>
                      </a:r>
                    </a:p>
                  </a:txBody>
                  <a:tcPr marL="58430" marR="58430" marT="38953" marB="38953" anchor="b"/>
                </a:tc>
                <a:tc>
                  <a:txBody>
                    <a:bodyPr/>
                    <a:lstStyle/>
                    <a:p>
                      <a:pPr algn="r"/>
                      <a:r>
                        <a:rPr lang="uk-UA" sz="1200" dirty="0">
                          <a:effectLst/>
                        </a:rPr>
                        <a:t>11981,3</a:t>
                      </a:r>
                    </a:p>
                  </a:txBody>
                  <a:tcPr marL="58430" marR="58430" marT="38953" marB="38953" anchor="b"/>
                </a:tc>
                <a:tc>
                  <a:txBody>
                    <a:bodyPr/>
                    <a:lstStyle/>
                    <a:p>
                      <a:pPr algn="r"/>
                      <a:r>
                        <a:rPr lang="uk-UA" sz="1200">
                          <a:effectLst/>
                        </a:rPr>
                        <a:t>12132,7</a:t>
                      </a:r>
                    </a:p>
                  </a:txBody>
                  <a:tcPr marL="58430" marR="58430" marT="38953" marB="38953" anchor="b"/>
                </a:tc>
                <a:tc>
                  <a:txBody>
                    <a:bodyPr/>
                    <a:lstStyle/>
                    <a:p>
                      <a:pPr algn="r"/>
                      <a:r>
                        <a:rPr lang="uk-UA" sz="1200">
                          <a:effectLst/>
                        </a:rPr>
                        <a:t>1997,5</a:t>
                      </a:r>
                    </a:p>
                  </a:txBody>
                  <a:tcPr marL="58430" marR="58430" marT="38953" marB="38953" anchor="b"/>
                </a:tc>
                <a:tc>
                  <a:txBody>
                    <a:bodyPr/>
                    <a:lstStyle/>
                    <a:p>
                      <a:pPr algn="r"/>
                      <a:r>
                        <a:rPr lang="uk-UA" sz="1200">
                          <a:effectLst/>
                        </a:rPr>
                        <a:t>940,3</a:t>
                      </a:r>
                    </a:p>
                  </a:txBody>
                  <a:tcPr marL="58430" marR="58430" marT="38953" marB="38953" anchor="b"/>
                </a:tc>
                <a:tc>
                  <a:txBody>
                    <a:bodyPr/>
                    <a:lstStyle/>
                    <a:p>
                      <a:pPr algn="r"/>
                      <a:r>
                        <a:rPr lang="uk-UA" sz="1200">
                          <a:effectLst/>
                        </a:rPr>
                        <a:t>1057,2</a:t>
                      </a:r>
                    </a:p>
                  </a:txBody>
                  <a:tcPr marL="58430" marR="58430" marT="38953" marB="38953" anchor="b"/>
                </a:tc>
              </a:tr>
              <a:tr h="450390">
                <a:tc>
                  <a:txBody>
                    <a:bodyPr/>
                    <a:lstStyle/>
                    <a:p>
                      <a:pPr algn="ctr"/>
                      <a:r>
                        <a:rPr lang="uk-UA" sz="1200">
                          <a:effectLst/>
                        </a:rPr>
                        <a:t>1997</a:t>
                      </a:r>
                    </a:p>
                  </a:txBody>
                  <a:tcPr marL="58430" marR="58430" marT="38953" marB="38953" anchor="b"/>
                </a:tc>
                <a:tc>
                  <a:txBody>
                    <a:bodyPr/>
                    <a:lstStyle/>
                    <a:p>
                      <a:pPr algn="r"/>
                      <a:r>
                        <a:rPr lang="uk-UA" sz="1200">
                          <a:effectLst/>
                        </a:rPr>
                        <a:t>23755,5</a:t>
                      </a:r>
                    </a:p>
                  </a:txBody>
                  <a:tcPr marL="58430" marR="58430" marT="38953" marB="38953" anchor="b"/>
                </a:tc>
                <a:tc>
                  <a:txBody>
                    <a:bodyPr/>
                    <a:lstStyle/>
                    <a:p>
                      <a:pPr algn="r"/>
                      <a:r>
                        <a:rPr lang="uk-UA" sz="1200">
                          <a:effectLst/>
                        </a:rPr>
                        <a:t>12124,0</a:t>
                      </a:r>
                    </a:p>
                  </a:txBody>
                  <a:tcPr marL="58430" marR="58430" marT="38953" marB="38953" anchor="b"/>
                </a:tc>
                <a:tc>
                  <a:txBody>
                    <a:bodyPr/>
                    <a:lstStyle/>
                    <a:p>
                      <a:pPr algn="r"/>
                      <a:r>
                        <a:rPr lang="uk-UA" sz="1200" dirty="0">
                          <a:effectLst/>
                        </a:rPr>
                        <a:t>11631,5</a:t>
                      </a:r>
                    </a:p>
                  </a:txBody>
                  <a:tcPr marL="58430" marR="58430" marT="38953" marB="38953" anchor="b"/>
                </a:tc>
                <a:tc>
                  <a:txBody>
                    <a:bodyPr/>
                    <a:lstStyle/>
                    <a:p>
                      <a:pPr algn="r"/>
                      <a:r>
                        <a:rPr lang="uk-UA" sz="1200" dirty="0">
                          <a:effectLst/>
                        </a:rPr>
                        <a:t>2330,1</a:t>
                      </a:r>
                    </a:p>
                  </a:txBody>
                  <a:tcPr marL="58430" marR="58430" marT="38953" marB="38953" anchor="b"/>
                </a:tc>
                <a:tc>
                  <a:txBody>
                    <a:bodyPr/>
                    <a:lstStyle/>
                    <a:p>
                      <a:pPr algn="r"/>
                      <a:r>
                        <a:rPr lang="uk-UA" sz="1200">
                          <a:effectLst/>
                        </a:rPr>
                        <a:t>1113,2</a:t>
                      </a:r>
                    </a:p>
                  </a:txBody>
                  <a:tcPr marL="58430" marR="58430" marT="38953" marB="38953" anchor="b"/>
                </a:tc>
                <a:tc>
                  <a:txBody>
                    <a:bodyPr/>
                    <a:lstStyle/>
                    <a:p>
                      <a:pPr algn="r"/>
                      <a:r>
                        <a:rPr lang="uk-UA" sz="1200">
                          <a:effectLst/>
                        </a:rPr>
                        <a:t>1216,9</a:t>
                      </a:r>
                    </a:p>
                  </a:txBody>
                  <a:tcPr marL="58430" marR="58430" marT="38953" marB="38953" anchor="b"/>
                </a:tc>
              </a:tr>
              <a:tr h="450390">
                <a:tc>
                  <a:txBody>
                    <a:bodyPr/>
                    <a:lstStyle/>
                    <a:p>
                      <a:pPr algn="ctr"/>
                      <a:r>
                        <a:rPr lang="uk-UA" sz="1200">
                          <a:effectLst/>
                        </a:rPr>
                        <a:t>1998</a:t>
                      </a:r>
                    </a:p>
                  </a:txBody>
                  <a:tcPr marL="58430" marR="58430" marT="38953" marB="38953" anchor="b"/>
                </a:tc>
                <a:tc>
                  <a:txBody>
                    <a:bodyPr/>
                    <a:lstStyle/>
                    <a:p>
                      <a:pPr algn="r"/>
                      <a:r>
                        <a:rPr lang="uk-UA" sz="1200">
                          <a:effectLst/>
                        </a:rPr>
                        <a:t>22998,4</a:t>
                      </a:r>
                    </a:p>
                  </a:txBody>
                  <a:tcPr marL="58430" marR="58430" marT="38953" marB="38953" anchor="b"/>
                </a:tc>
                <a:tc>
                  <a:txBody>
                    <a:bodyPr/>
                    <a:lstStyle/>
                    <a:p>
                      <a:pPr algn="r"/>
                      <a:r>
                        <a:rPr lang="uk-UA" sz="1200">
                          <a:effectLst/>
                        </a:rPr>
                        <a:t>11757,6</a:t>
                      </a:r>
                    </a:p>
                  </a:txBody>
                  <a:tcPr marL="58430" marR="58430" marT="38953" marB="38953" anchor="b"/>
                </a:tc>
                <a:tc>
                  <a:txBody>
                    <a:bodyPr/>
                    <a:lstStyle/>
                    <a:p>
                      <a:pPr algn="r"/>
                      <a:r>
                        <a:rPr lang="uk-UA" sz="1200" dirty="0">
                          <a:effectLst/>
                        </a:rPr>
                        <a:t>11240,8</a:t>
                      </a:r>
                    </a:p>
                  </a:txBody>
                  <a:tcPr marL="58430" marR="58430" marT="38953" marB="38953" anchor="b"/>
                </a:tc>
                <a:tc>
                  <a:txBody>
                    <a:bodyPr/>
                    <a:lstStyle/>
                    <a:p>
                      <a:pPr algn="r"/>
                      <a:r>
                        <a:rPr lang="uk-UA" sz="1200">
                          <a:effectLst/>
                        </a:rPr>
                        <a:t>2937,1</a:t>
                      </a:r>
                    </a:p>
                  </a:txBody>
                  <a:tcPr marL="58430" marR="58430" marT="38953" marB="38953" anchor="b"/>
                </a:tc>
                <a:tc>
                  <a:txBody>
                    <a:bodyPr/>
                    <a:lstStyle/>
                    <a:p>
                      <a:pPr algn="r"/>
                      <a:r>
                        <a:rPr lang="uk-UA" sz="1200">
                          <a:effectLst/>
                        </a:rPr>
                        <a:t>1422,0</a:t>
                      </a:r>
                    </a:p>
                  </a:txBody>
                  <a:tcPr marL="58430" marR="58430" marT="38953" marB="38953" anchor="b"/>
                </a:tc>
                <a:tc>
                  <a:txBody>
                    <a:bodyPr/>
                    <a:lstStyle/>
                    <a:p>
                      <a:pPr algn="r"/>
                      <a:r>
                        <a:rPr lang="uk-UA" sz="1200">
                          <a:effectLst/>
                        </a:rPr>
                        <a:t>1515,1</a:t>
                      </a:r>
                    </a:p>
                  </a:txBody>
                  <a:tcPr marL="58430" marR="58430" marT="38953" marB="38953" anchor="b"/>
                </a:tc>
              </a:tr>
              <a:tr h="450390">
                <a:tc>
                  <a:txBody>
                    <a:bodyPr/>
                    <a:lstStyle/>
                    <a:p>
                      <a:pPr algn="ctr"/>
                      <a:r>
                        <a:rPr lang="uk-UA" sz="1200">
                          <a:effectLst/>
                        </a:rPr>
                        <a:t>1999</a:t>
                      </a:r>
                    </a:p>
                  </a:txBody>
                  <a:tcPr marL="58430" marR="58430" marT="38953" marB="38953" anchor="b"/>
                </a:tc>
                <a:tc>
                  <a:txBody>
                    <a:bodyPr/>
                    <a:lstStyle/>
                    <a:p>
                      <a:pPr algn="r"/>
                      <a:r>
                        <a:rPr lang="uk-UA" sz="1200">
                          <a:effectLst/>
                        </a:rPr>
                        <a:t>19947,8</a:t>
                      </a:r>
                    </a:p>
                  </a:txBody>
                  <a:tcPr marL="58430" marR="58430" marT="38953" marB="38953" anchor="b"/>
                </a:tc>
                <a:tc>
                  <a:txBody>
                    <a:bodyPr/>
                    <a:lstStyle/>
                    <a:p>
                      <a:pPr algn="r"/>
                      <a:r>
                        <a:rPr lang="uk-UA" sz="1200">
                          <a:effectLst/>
                        </a:rPr>
                        <a:t>9904,1</a:t>
                      </a:r>
                    </a:p>
                  </a:txBody>
                  <a:tcPr marL="58430" marR="58430" marT="38953" marB="38953" anchor="b"/>
                </a:tc>
                <a:tc>
                  <a:txBody>
                    <a:bodyPr/>
                    <a:lstStyle/>
                    <a:p>
                      <a:pPr algn="r"/>
                      <a:r>
                        <a:rPr lang="uk-UA" sz="1200" dirty="0">
                          <a:effectLst/>
                        </a:rPr>
                        <a:t>10043,7</a:t>
                      </a:r>
                    </a:p>
                  </a:txBody>
                  <a:tcPr marL="58430" marR="58430" marT="38953" marB="38953" anchor="b"/>
                </a:tc>
                <a:tc>
                  <a:txBody>
                    <a:bodyPr/>
                    <a:lstStyle/>
                    <a:p>
                      <a:pPr algn="r"/>
                      <a:r>
                        <a:rPr lang="uk-UA" sz="1200" dirty="0">
                          <a:effectLst/>
                        </a:rPr>
                        <a:t>2614,3</a:t>
                      </a:r>
                    </a:p>
                  </a:txBody>
                  <a:tcPr marL="58430" marR="58430" marT="38953" marB="38953" anchor="b"/>
                </a:tc>
                <a:tc>
                  <a:txBody>
                    <a:bodyPr/>
                    <a:lstStyle/>
                    <a:p>
                      <a:pPr algn="r"/>
                      <a:r>
                        <a:rPr lang="uk-UA" sz="1200">
                          <a:effectLst/>
                        </a:rPr>
                        <a:t>1267,8</a:t>
                      </a:r>
                    </a:p>
                  </a:txBody>
                  <a:tcPr marL="58430" marR="58430" marT="38953" marB="38953" anchor="b"/>
                </a:tc>
                <a:tc>
                  <a:txBody>
                    <a:bodyPr/>
                    <a:lstStyle/>
                    <a:p>
                      <a:pPr algn="r"/>
                      <a:r>
                        <a:rPr lang="uk-UA" sz="1200">
                          <a:effectLst/>
                        </a:rPr>
                        <a:t>1346,5</a:t>
                      </a:r>
                    </a:p>
                  </a:txBody>
                  <a:tcPr marL="58430" marR="58430" marT="38953" marB="38953" anchor="b"/>
                </a:tc>
              </a:tr>
              <a:tr h="450390">
                <a:tc>
                  <a:txBody>
                    <a:bodyPr/>
                    <a:lstStyle/>
                    <a:p>
                      <a:pPr algn="ctr"/>
                      <a:r>
                        <a:rPr lang="uk-UA" sz="1200">
                          <a:effectLst/>
                        </a:rPr>
                        <a:t>2000</a:t>
                      </a:r>
                    </a:p>
                  </a:txBody>
                  <a:tcPr marL="58430" marR="58430" marT="38953" marB="38953" anchor="b"/>
                </a:tc>
                <a:tc>
                  <a:txBody>
                    <a:bodyPr/>
                    <a:lstStyle/>
                    <a:p>
                      <a:pPr algn="r"/>
                      <a:r>
                        <a:rPr lang="uk-UA" sz="1200">
                          <a:effectLst/>
                        </a:rPr>
                        <a:t>20175,0</a:t>
                      </a:r>
                    </a:p>
                  </a:txBody>
                  <a:tcPr marL="58430" marR="58430" marT="38953" marB="38953" anchor="b"/>
                </a:tc>
                <a:tc>
                  <a:txBody>
                    <a:bodyPr/>
                    <a:lstStyle/>
                    <a:p>
                      <a:pPr algn="r"/>
                      <a:r>
                        <a:rPr lang="uk-UA" sz="1200">
                          <a:effectLst/>
                        </a:rPr>
                        <a:t>9856,9</a:t>
                      </a:r>
                    </a:p>
                  </a:txBody>
                  <a:tcPr marL="58430" marR="58430" marT="38953" marB="38953" anchor="b"/>
                </a:tc>
                <a:tc>
                  <a:txBody>
                    <a:bodyPr/>
                    <a:lstStyle/>
                    <a:p>
                      <a:pPr algn="r"/>
                      <a:r>
                        <a:rPr lang="uk-UA" sz="1200">
                          <a:effectLst/>
                        </a:rPr>
                        <a:t>10318,1</a:t>
                      </a:r>
                    </a:p>
                  </a:txBody>
                  <a:tcPr marL="58430" marR="58430" marT="38953" marB="38953" anchor="b"/>
                </a:tc>
                <a:tc>
                  <a:txBody>
                    <a:bodyPr/>
                    <a:lstStyle/>
                    <a:p>
                      <a:pPr algn="r"/>
                      <a:r>
                        <a:rPr lang="uk-UA" sz="1200" dirty="0">
                          <a:effectLst/>
                        </a:rPr>
                        <a:t>2655,8</a:t>
                      </a:r>
                    </a:p>
                  </a:txBody>
                  <a:tcPr marL="58430" marR="58430" marT="38953" marB="38953" anchor="b"/>
                </a:tc>
                <a:tc>
                  <a:txBody>
                    <a:bodyPr/>
                    <a:lstStyle/>
                    <a:p>
                      <a:pPr algn="r"/>
                      <a:r>
                        <a:rPr lang="uk-UA" sz="1200">
                          <a:effectLst/>
                        </a:rPr>
                        <a:t>1298,4</a:t>
                      </a:r>
                    </a:p>
                  </a:txBody>
                  <a:tcPr marL="58430" marR="58430" marT="38953" marB="38953" anchor="b"/>
                </a:tc>
                <a:tc>
                  <a:txBody>
                    <a:bodyPr/>
                    <a:lstStyle/>
                    <a:p>
                      <a:pPr algn="r"/>
                      <a:r>
                        <a:rPr lang="uk-UA" sz="1200">
                          <a:effectLst/>
                        </a:rPr>
                        <a:t>1357,4</a:t>
                      </a:r>
                    </a:p>
                  </a:txBody>
                  <a:tcPr marL="58430" marR="58430" marT="38953" marB="38953" anchor="b"/>
                </a:tc>
              </a:tr>
              <a:tr h="450390">
                <a:tc>
                  <a:txBody>
                    <a:bodyPr/>
                    <a:lstStyle/>
                    <a:p>
                      <a:pPr algn="ctr"/>
                      <a:r>
                        <a:rPr lang="uk-UA" sz="1200">
                          <a:effectLst/>
                        </a:rPr>
                        <a:t>2001</a:t>
                      </a:r>
                    </a:p>
                  </a:txBody>
                  <a:tcPr marL="58430" marR="58430" marT="38953" marB="38953" anchor="b"/>
                </a:tc>
                <a:tc>
                  <a:txBody>
                    <a:bodyPr/>
                    <a:lstStyle/>
                    <a:p>
                      <a:pPr algn="r"/>
                      <a:r>
                        <a:rPr lang="uk-UA" sz="1200">
                          <a:effectLst/>
                        </a:rPr>
                        <a:t>19971,5</a:t>
                      </a:r>
                    </a:p>
                  </a:txBody>
                  <a:tcPr marL="58430" marR="58430" marT="38953" marB="38953" anchor="b"/>
                </a:tc>
                <a:tc>
                  <a:txBody>
                    <a:bodyPr/>
                    <a:lstStyle/>
                    <a:p>
                      <a:pPr algn="r"/>
                      <a:r>
                        <a:rPr lang="uk-UA" sz="1200">
                          <a:effectLst/>
                        </a:rPr>
                        <a:t>9794,8</a:t>
                      </a:r>
                    </a:p>
                  </a:txBody>
                  <a:tcPr marL="58430" marR="58430" marT="38953" marB="38953" anchor="b"/>
                </a:tc>
                <a:tc>
                  <a:txBody>
                    <a:bodyPr/>
                    <a:lstStyle/>
                    <a:p>
                      <a:pPr algn="r"/>
                      <a:r>
                        <a:rPr lang="uk-UA" sz="1200">
                          <a:effectLst/>
                        </a:rPr>
                        <a:t>10176,7</a:t>
                      </a:r>
                    </a:p>
                  </a:txBody>
                  <a:tcPr marL="58430" marR="58430" marT="38953" marB="38953" anchor="b"/>
                </a:tc>
                <a:tc>
                  <a:txBody>
                    <a:bodyPr/>
                    <a:lstStyle/>
                    <a:p>
                      <a:pPr algn="r"/>
                      <a:r>
                        <a:rPr lang="uk-UA" sz="1200" dirty="0">
                          <a:effectLst/>
                        </a:rPr>
                        <a:t>2455,0</a:t>
                      </a:r>
                    </a:p>
                  </a:txBody>
                  <a:tcPr marL="58430" marR="58430" marT="38953" marB="38953" anchor="b"/>
                </a:tc>
                <a:tc>
                  <a:txBody>
                    <a:bodyPr/>
                    <a:lstStyle/>
                    <a:p>
                      <a:pPr algn="r"/>
                      <a:r>
                        <a:rPr lang="uk-UA" sz="1200">
                          <a:effectLst/>
                        </a:rPr>
                        <a:t>1192,0</a:t>
                      </a:r>
                    </a:p>
                  </a:txBody>
                  <a:tcPr marL="58430" marR="58430" marT="38953" marB="38953" anchor="b"/>
                </a:tc>
                <a:tc>
                  <a:txBody>
                    <a:bodyPr/>
                    <a:lstStyle/>
                    <a:p>
                      <a:pPr algn="r"/>
                      <a:r>
                        <a:rPr lang="uk-UA" sz="1200">
                          <a:effectLst/>
                        </a:rPr>
                        <a:t>1263,0</a:t>
                      </a:r>
                    </a:p>
                  </a:txBody>
                  <a:tcPr marL="58430" marR="58430" marT="38953" marB="38953" anchor="b"/>
                </a:tc>
              </a:tr>
              <a:tr h="450390">
                <a:tc>
                  <a:txBody>
                    <a:bodyPr/>
                    <a:lstStyle/>
                    <a:p>
                      <a:pPr algn="ctr"/>
                      <a:r>
                        <a:rPr lang="uk-UA" sz="1200">
                          <a:effectLst/>
                        </a:rPr>
                        <a:t>2002</a:t>
                      </a:r>
                    </a:p>
                  </a:txBody>
                  <a:tcPr marL="58430" marR="58430" marT="38953" marB="38953" anchor="b"/>
                </a:tc>
                <a:tc>
                  <a:txBody>
                    <a:bodyPr/>
                    <a:lstStyle/>
                    <a:p>
                      <a:pPr algn="r"/>
                      <a:r>
                        <a:rPr lang="uk-UA" sz="1200">
                          <a:effectLst/>
                        </a:rPr>
                        <a:t>20091,2</a:t>
                      </a:r>
                    </a:p>
                  </a:txBody>
                  <a:tcPr marL="58430" marR="58430" marT="38953" marB="38953" anchor="b"/>
                </a:tc>
                <a:tc>
                  <a:txBody>
                    <a:bodyPr/>
                    <a:lstStyle/>
                    <a:p>
                      <a:pPr algn="r"/>
                      <a:r>
                        <a:rPr lang="uk-UA" sz="1200">
                          <a:effectLst/>
                        </a:rPr>
                        <a:t>9901,3</a:t>
                      </a:r>
                    </a:p>
                  </a:txBody>
                  <a:tcPr marL="58430" marR="58430" marT="38953" marB="38953" anchor="b"/>
                </a:tc>
                <a:tc>
                  <a:txBody>
                    <a:bodyPr/>
                    <a:lstStyle/>
                    <a:p>
                      <a:pPr algn="r"/>
                      <a:r>
                        <a:rPr lang="uk-UA" sz="1200">
                          <a:effectLst/>
                        </a:rPr>
                        <a:t>10189,9</a:t>
                      </a:r>
                    </a:p>
                  </a:txBody>
                  <a:tcPr marL="58430" marR="58430" marT="38953" marB="38953" anchor="b"/>
                </a:tc>
                <a:tc>
                  <a:txBody>
                    <a:bodyPr/>
                    <a:lstStyle/>
                    <a:p>
                      <a:pPr algn="r"/>
                      <a:r>
                        <a:rPr lang="uk-UA" sz="1200" dirty="0">
                          <a:effectLst/>
                        </a:rPr>
                        <a:t>2140,7</a:t>
                      </a:r>
                    </a:p>
                  </a:txBody>
                  <a:tcPr marL="58430" marR="58430" marT="38953" marB="38953" anchor="b"/>
                </a:tc>
                <a:tc>
                  <a:txBody>
                    <a:bodyPr/>
                    <a:lstStyle/>
                    <a:p>
                      <a:pPr algn="r"/>
                      <a:r>
                        <a:rPr lang="uk-UA" sz="1200">
                          <a:effectLst/>
                        </a:rPr>
                        <a:t>1034,2</a:t>
                      </a:r>
                    </a:p>
                  </a:txBody>
                  <a:tcPr marL="58430" marR="58430" marT="38953" marB="38953" anchor="b"/>
                </a:tc>
                <a:tc>
                  <a:txBody>
                    <a:bodyPr/>
                    <a:lstStyle/>
                    <a:p>
                      <a:pPr algn="r"/>
                      <a:r>
                        <a:rPr lang="uk-UA" sz="1200">
                          <a:effectLst/>
                        </a:rPr>
                        <a:t>1106,5</a:t>
                      </a:r>
                    </a:p>
                  </a:txBody>
                  <a:tcPr marL="58430" marR="58430" marT="38953" marB="38953" anchor="b"/>
                </a:tc>
              </a:tr>
              <a:tr h="450390">
                <a:tc>
                  <a:txBody>
                    <a:bodyPr/>
                    <a:lstStyle/>
                    <a:p>
                      <a:pPr algn="ctr"/>
                      <a:r>
                        <a:rPr lang="uk-UA" sz="1200">
                          <a:effectLst/>
                        </a:rPr>
                        <a:t>2003</a:t>
                      </a:r>
                    </a:p>
                  </a:txBody>
                  <a:tcPr marL="58430" marR="58430" marT="38953" marB="38953" anchor="b"/>
                </a:tc>
                <a:tc>
                  <a:txBody>
                    <a:bodyPr/>
                    <a:lstStyle/>
                    <a:p>
                      <a:pPr algn="r"/>
                      <a:r>
                        <a:rPr lang="uk-UA" sz="1200">
                          <a:effectLst/>
                        </a:rPr>
                        <a:t>20163,0</a:t>
                      </a:r>
                    </a:p>
                  </a:txBody>
                  <a:tcPr marL="58430" marR="58430" marT="38953" marB="38953" anchor="b"/>
                </a:tc>
                <a:tc>
                  <a:txBody>
                    <a:bodyPr/>
                    <a:lstStyle/>
                    <a:p>
                      <a:pPr algn="r"/>
                      <a:r>
                        <a:rPr lang="uk-UA" sz="1200">
                          <a:effectLst/>
                        </a:rPr>
                        <a:t>9963,6</a:t>
                      </a:r>
                    </a:p>
                  </a:txBody>
                  <a:tcPr marL="58430" marR="58430" marT="38953" marB="38953" anchor="b"/>
                </a:tc>
                <a:tc>
                  <a:txBody>
                    <a:bodyPr/>
                    <a:lstStyle/>
                    <a:p>
                      <a:pPr algn="r"/>
                      <a:r>
                        <a:rPr lang="uk-UA" sz="1200">
                          <a:effectLst/>
                        </a:rPr>
                        <a:t>10199,7</a:t>
                      </a:r>
                    </a:p>
                  </a:txBody>
                  <a:tcPr marL="58430" marR="58430" marT="38953" marB="38953" anchor="b"/>
                </a:tc>
                <a:tc>
                  <a:txBody>
                    <a:bodyPr/>
                    <a:lstStyle/>
                    <a:p>
                      <a:pPr algn="r"/>
                      <a:r>
                        <a:rPr lang="uk-UA" sz="1200" dirty="0">
                          <a:effectLst/>
                        </a:rPr>
                        <a:t>2008,0</a:t>
                      </a:r>
                    </a:p>
                  </a:txBody>
                  <a:tcPr marL="58430" marR="58430" marT="38953" marB="38953" anchor="b"/>
                </a:tc>
                <a:tc>
                  <a:txBody>
                    <a:bodyPr/>
                    <a:lstStyle/>
                    <a:p>
                      <a:pPr algn="r"/>
                      <a:r>
                        <a:rPr lang="uk-UA" sz="1200">
                          <a:effectLst/>
                        </a:rPr>
                        <a:t>952,3</a:t>
                      </a:r>
                    </a:p>
                  </a:txBody>
                  <a:tcPr marL="58430" marR="58430" marT="38953" marB="38953" anchor="b"/>
                </a:tc>
                <a:tc>
                  <a:txBody>
                    <a:bodyPr/>
                    <a:lstStyle/>
                    <a:p>
                      <a:pPr algn="r"/>
                      <a:r>
                        <a:rPr lang="uk-UA" sz="1200">
                          <a:effectLst/>
                        </a:rPr>
                        <a:t>1055,7</a:t>
                      </a:r>
                    </a:p>
                  </a:txBody>
                  <a:tcPr marL="58430" marR="58430" marT="38953" marB="38953" anchor="b"/>
                </a:tc>
              </a:tr>
              <a:tr h="450390">
                <a:tc>
                  <a:txBody>
                    <a:bodyPr/>
                    <a:lstStyle/>
                    <a:p>
                      <a:pPr algn="ctr"/>
                      <a:r>
                        <a:rPr lang="uk-UA" sz="1200">
                          <a:effectLst/>
                        </a:rPr>
                        <a:t>2004</a:t>
                      </a:r>
                    </a:p>
                  </a:txBody>
                  <a:tcPr marL="58430" marR="58430" marT="38953" marB="38953" anchor="b"/>
                </a:tc>
                <a:tc>
                  <a:txBody>
                    <a:bodyPr/>
                    <a:lstStyle/>
                    <a:p>
                      <a:pPr algn="r"/>
                      <a:r>
                        <a:rPr lang="uk-UA" sz="1200">
                          <a:effectLst/>
                        </a:rPr>
                        <a:t>20295,7</a:t>
                      </a:r>
                    </a:p>
                  </a:txBody>
                  <a:tcPr marL="58430" marR="58430" marT="38953" marB="38953" anchor="b"/>
                </a:tc>
                <a:tc>
                  <a:txBody>
                    <a:bodyPr/>
                    <a:lstStyle/>
                    <a:p>
                      <a:pPr algn="r"/>
                      <a:r>
                        <a:rPr lang="uk-UA" sz="1200">
                          <a:effectLst/>
                        </a:rPr>
                        <a:t>10006,9</a:t>
                      </a:r>
                    </a:p>
                  </a:txBody>
                  <a:tcPr marL="58430" marR="58430" marT="38953" marB="38953" anchor="b"/>
                </a:tc>
                <a:tc>
                  <a:txBody>
                    <a:bodyPr/>
                    <a:lstStyle/>
                    <a:p>
                      <a:pPr algn="r"/>
                      <a:r>
                        <a:rPr lang="uk-UA" sz="1200">
                          <a:effectLst/>
                        </a:rPr>
                        <a:t>10288,8</a:t>
                      </a:r>
                    </a:p>
                  </a:txBody>
                  <a:tcPr marL="58430" marR="58430" marT="38953" marB="38953" anchor="b"/>
                </a:tc>
                <a:tc>
                  <a:txBody>
                    <a:bodyPr/>
                    <a:lstStyle/>
                    <a:p>
                      <a:pPr algn="r"/>
                      <a:r>
                        <a:rPr lang="uk-UA" sz="1200" dirty="0">
                          <a:effectLst/>
                        </a:rPr>
                        <a:t>1906,7</a:t>
                      </a:r>
                    </a:p>
                  </a:txBody>
                  <a:tcPr marL="58430" marR="58430" marT="38953" marB="38953" anchor="b"/>
                </a:tc>
                <a:tc>
                  <a:txBody>
                    <a:bodyPr/>
                    <a:lstStyle/>
                    <a:p>
                      <a:pPr algn="r"/>
                      <a:r>
                        <a:rPr lang="uk-UA" sz="1200">
                          <a:effectLst/>
                        </a:rPr>
                        <a:t>905,1</a:t>
                      </a:r>
                    </a:p>
                  </a:txBody>
                  <a:tcPr marL="58430" marR="58430" marT="38953" marB="38953" anchor="b"/>
                </a:tc>
                <a:tc>
                  <a:txBody>
                    <a:bodyPr/>
                    <a:lstStyle/>
                    <a:p>
                      <a:pPr algn="r"/>
                      <a:r>
                        <a:rPr lang="uk-UA" sz="1200">
                          <a:effectLst/>
                        </a:rPr>
                        <a:t>1001,6</a:t>
                      </a:r>
                    </a:p>
                  </a:txBody>
                  <a:tcPr marL="58430" marR="58430" marT="38953" marB="38953" anchor="b"/>
                </a:tc>
              </a:tr>
              <a:tr h="450390">
                <a:tc>
                  <a:txBody>
                    <a:bodyPr/>
                    <a:lstStyle/>
                    <a:p>
                      <a:pPr algn="ctr"/>
                      <a:r>
                        <a:rPr lang="uk-UA" sz="1200" dirty="0">
                          <a:effectLst/>
                        </a:rPr>
                        <a:t>2005</a:t>
                      </a:r>
                    </a:p>
                  </a:txBody>
                  <a:tcPr marL="58430" marR="58430" marT="38953" marB="38953" anchor="b"/>
                </a:tc>
                <a:tc>
                  <a:txBody>
                    <a:bodyPr/>
                    <a:lstStyle/>
                    <a:p>
                      <a:pPr algn="r"/>
                      <a:r>
                        <a:rPr lang="uk-UA" sz="1200">
                          <a:effectLst/>
                        </a:rPr>
                        <a:t>20680,0</a:t>
                      </a:r>
                    </a:p>
                  </a:txBody>
                  <a:tcPr marL="58430" marR="58430" marT="38953" marB="38953" anchor="b"/>
                </a:tc>
                <a:tc>
                  <a:txBody>
                    <a:bodyPr/>
                    <a:lstStyle/>
                    <a:p>
                      <a:pPr algn="r"/>
                      <a:r>
                        <a:rPr lang="uk-UA" sz="1200">
                          <a:effectLst/>
                        </a:rPr>
                        <a:t>10075,5</a:t>
                      </a:r>
                    </a:p>
                  </a:txBody>
                  <a:tcPr marL="58430" marR="58430" marT="38953" marB="38953" anchor="b"/>
                </a:tc>
                <a:tc>
                  <a:txBody>
                    <a:bodyPr/>
                    <a:lstStyle/>
                    <a:p>
                      <a:pPr algn="r"/>
                      <a:r>
                        <a:rPr lang="uk-UA" sz="1200">
                          <a:effectLst/>
                        </a:rPr>
                        <a:t>10604,5</a:t>
                      </a:r>
                    </a:p>
                  </a:txBody>
                  <a:tcPr marL="58430" marR="58430" marT="38953" marB="38953" anchor="b"/>
                </a:tc>
                <a:tc>
                  <a:txBody>
                    <a:bodyPr/>
                    <a:lstStyle/>
                    <a:p>
                      <a:pPr algn="r"/>
                      <a:r>
                        <a:rPr lang="uk-UA" sz="1200" dirty="0">
                          <a:effectLst/>
                        </a:rPr>
                        <a:t>1600,8</a:t>
                      </a:r>
                    </a:p>
                  </a:txBody>
                  <a:tcPr marL="58430" marR="58430" marT="38953" marB="38953" anchor="b"/>
                </a:tc>
                <a:tc>
                  <a:txBody>
                    <a:bodyPr/>
                    <a:lstStyle/>
                    <a:p>
                      <a:pPr algn="r"/>
                      <a:r>
                        <a:rPr lang="uk-UA" sz="1200" dirty="0">
                          <a:effectLst/>
                        </a:rPr>
                        <a:t>738,3</a:t>
                      </a:r>
                    </a:p>
                  </a:txBody>
                  <a:tcPr marL="58430" marR="58430" marT="38953" marB="38953" anchor="b"/>
                </a:tc>
                <a:tc>
                  <a:txBody>
                    <a:bodyPr/>
                    <a:lstStyle/>
                    <a:p>
                      <a:pPr algn="r"/>
                      <a:r>
                        <a:rPr lang="uk-UA" sz="1200" dirty="0">
                          <a:effectLst/>
                        </a:rPr>
                        <a:t>862,5</a:t>
                      </a:r>
                    </a:p>
                  </a:txBody>
                  <a:tcPr marL="58430" marR="58430" marT="38953" marB="38953" anchor="b"/>
                </a:tc>
              </a:tr>
            </a:tbl>
          </a:graphicData>
        </a:graphic>
      </p:graphicFrame>
      <p:sp>
        <p:nvSpPr>
          <p:cNvPr id="5" name="Rectangle 1"/>
          <p:cNvSpPr>
            <a:spLocks noChangeArrowheads="1"/>
          </p:cNvSpPr>
          <p:nvPr/>
        </p:nvSpPr>
        <p:spPr bwMode="auto">
          <a:xfrm>
            <a:off x="381000" y="27463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800" b="0" i="0" u="none" strike="noStrike" cap="none" normalizeH="0" baseline="0" smtClean="0">
                <a:ln>
                  <a:noFill/>
                </a:ln>
                <a:solidFill>
                  <a:schemeClr val="tx1"/>
                </a:solidFill>
                <a:effectLst/>
                <a:latin typeface="Arial" pitchFamily="34" charset="0"/>
                <a:cs typeface="Arial" pitchFamily="34" charset="0"/>
              </a:rPr>
              <a:t/>
            </a:r>
            <a:br>
              <a:rPr kumimoji="0" lang="uk-UA" sz="1800" b="0" i="0" u="none" strike="noStrike" cap="none" normalizeH="0" baseline="0" smtClean="0">
                <a:ln>
                  <a:noFill/>
                </a:ln>
                <a:solidFill>
                  <a:schemeClr val="tx1"/>
                </a:solidFill>
                <a:effectLst/>
                <a:latin typeface="Arial" pitchFamily="34" charset="0"/>
                <a:cs typeface="Arial" pitchFamily="34" charset="0"/>
              </a:rPr>
            </a:br>
            <a:endParaRPr kumimoji="0" lang="uk-UA"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36399232"/>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683568" y="2564904"/>
            <a:ext cx="5904656" cy="3816424"/>
          </a:xfrm>
        </p:spPr>
        <p:txBody>
          <a:bodyPr>
            <a:normAutofit/>
          </a:bodyPr>
          <a:lstStyle/>
          <a:p>
            <a:r>
              <a:rPr lang="uk-UA" dirty="0"/>
              <a:t>За </a:t>
            </a:r>
            <a:r>
              <a:rPr lang="uk-UA" dirty="0" err="1"/>
              <a:t>межами </a:t>
            </a:r>
            <a:r>
              <a:rPr lang="uk-UA" dirty="0" err="1">
                <a:hlinkClick r:id="rId2" tooltip="Україна"/>
              </a:rPr>
              <a:t>України</a:t>
            </a:r>
            <a:r>
              <a:rPr lang="uk-UA" dirty="0"/>
              <a:t> працює 6,5 мільйона </a:t>
            </a:r>
            <a:r>
              <a:rPr lang="uk-UA" dirty="0">
                <a:hlinkClick r:id="rId3" tooltip="Громадянство України"/>
              </a:rPr>
              <a:t>громадян країни</a:t>
            </a:r>
            <a:r>
              <a:rPr lang="uk-UA" dirty="0"/>
              <a:t>, що становить більше 14 відсотків українського населення, </a:t>
            </a:r>
            <a:r>
              <a:rPr lang="uk-UA" dirty="0" err="1"/>
              <a:t>повідом</a:t>
            </a:r>
            <a:r>
              <a:rPr lang="uk-UA" dirty="0"/>
              <a:t>ляє </a:t>
            </a:r>
            <a:r>
              <a:rPr lang="uk-UA" dirty="0">
                <a:hlinkClick r:id="rId4" tooltip="УНІАН"/>
              </a:rPr>
              <a:t>УНІАН</a:t>
            </a:r>
            <a:r>
              <a:rPr lang="uk-UA" dirty="0"/>
              <a:t> з посиланням на інформаційні матеріали, поширені представництвом Міжнародної організації по міграції (МОМ) в Україні.</a:t>
            </a:r>
          </a:p>
          <a:p>
            <a:r>
              <a:rPr lang="uk-UA" dirty="0"/>
              <a:t>Найчастіше українці вибирають для трудової міграції </a:t>
            </a:r>
            <a:r>
              <a:rPr lang="uk-UA" dirty="0">
                <a:hlinkClick r:id="rId5" tooltip="Росія"/>
              </a:rPr>
              <a:t>Росію</a:t>
            </a:r>
            <a:r>
              <a:rPr lang="uk-UA" dirty="0"/>
              <a:t>, </a:t>
            </a:r>
            <a:r>
              <a:rPr lang="uk-UA" dirty="0">
                <a:hlinkClick r:id="rId6" tooltip="Німеччина"/>
              </a:rPr>
              <a:t>Німеччину</a:t>
            </a:r>
            <a:r>
              <a:rPr lang="uk-UA" dirty="0"/>
              <a:t>, </a:t>
            </a:r>
            <a:r>
              <a:rPr lang="uk-UA" dirty="0">
                <a:hlinkClick r:id="rId7" tooltip="США"/>
              </a:rPr>
              <a:t>США</a:t>
            </a:r>
            <a:r>
              <a:rPr lang="uk-UA" dirty="0"/>
              <a:t>, </a:t>
            </a:r>
            <a:r>
              <a:rPr lang="uk-UA" dirty="0">
                <a:hlinkClick r:id="rId8" tooltip="Ізраїль"/>
              </a:rPr>
              <a:t>Ізраїль</a:t>
            </a:r>
            <a:r>
              <a:rPr lang="uk-UA" dirty="0"/>
              <a:t>, </a:t>
            </a:r>
            <a:r>
              <a:rPr lang="uk-UA" dirty="0">
                <a:hlinkClick r:id="rId9" tooltip="Чехія"/>
              </a:rPr>
              <a:t>Чехію</a:t>
            </a:r>
            <a:r>
              <a:rPr lang="uk-UA" dirty="0"/>
              <a:t>,</a:t>
            </a:r>
            <a:r>
              <a:rPr lang="uk-UA" dirty="0" err="1"/>
              <a:t> </a:t>
            </a:r>
            <a:r>
              <a:rPr lang="uk-UA" dirty="0" err="1">
                <a:hlinkClick r:id="rId10" tooltip="Угорщина"/>
              </a:rPr>
              <a:t>Угорщин</a:t>
            </a:r>
            <a:r>
              <a:rPr lang="uk-UA" dirty="0">
                <a:hlinkClick r:id="rId10" tooltip="Угорщина"/>
              </a:rPr>
              <a:t>у</a:t>
            </a:r>
            <a:r>
              <a:rPr lang="uk-UA" dirty="0"/>
              <a:t> і </a:t>
            </a:r>
            <a:r>
              <a:rPr lang="uk-UA" dirty="0">
                <a:hlinkClick r:id="rId11" tooltip="Польща"/>
              </a:rPr>
              <a:t>Польщу</a:t>
            </a:r>
            <a:r>
              <a:rPr lang="uk-UA" dirty="0"/>
              <a:t>. При цьому з 6,5 мільйонів мігрантів 67 відсотків складають чоловіки, а 33 відсотки — </a:t>
            </a:r>
            <a:r>
              <a:rPr lang="uk-UA" dirty="0" smtClean="0"/>
              <a:t>жінки.</a:t>
            </a:r>
            <a:endParaRPr lang="uk-UA" dirty="0"/>
          </a:p>
          <a:p>
            <a:endParaRPr lang="uk-UA" dirty="0"/>
          </a:p>
        </p:txBody>
      </p:sp>
      <p:sp>
        <p:nvSpPr>
          <p:cNvPr id="3" name="Заголовок 2"/>
          <p:cNvSpPr>
            <a:spLocks noGrp="1"/>
          </p:cNvSpPr>
          <p:nvPr>
            <p:ph type="title"/>
          </p:nvPr>
        </p:nvSpPr>
        <p:spPr>
          <a:xfrm>
            <a:off x="-396552" y="188640"/>
            <a:ext cx="6624736" cy="2540992"/>
          </a:xfrm>
        </p:spPr>
        <p:txBody>
          <a:bodyPr/>
          <a:lstStyle/>
          <a:p>
            <a:r>
              <a:rPr lang="ru-RU" sz="3200" b="1" dirty="0" err="1"/>
              <a:t>Ситуація</a:t>
            </a:r>
            <a:r>
              <a:rPr lang="ru-RU" sz="3200" b="1" dirty="0"/>
              <a:t> з </a:t>
            </a:r>
            <a:r>
              <a:rPr lang="ru-RU" sz="3200" b="1" dirty="0" err="1"/>
              <a:t>гастарбайтерами</a:t>
            </a:r>
            <a:r>
              <a:rPr lang="ru-RU" sz="3200" b="1" dirty="0"/>
              <a:t> — </a:t>
            </a:r>
            <a:r>
              <a:rPr lang="ru-RU" sz="3200" b="1" dirty="0" err="1"/>
              <a:t>громадянами</a:t>
            </a:r>
            <a:r>
              <a:rPr lang="ru-RU" sz="3200" b="1" dirty="0"/>
              <a:t> </a:t>
            </a:r>
            <a:r>
              <a:rPr lang="ru-RU" sz="3200" b="1" dirty="0" err="1"/>
              <a:t>України</a:t>
            </a:r>
            <a:r>
              <a:rPr lang="ru-RU" b="1" dirty="0"/>
              <a:t/>
            </a:r>
            <a:br>
              <a:rPr lang="ru-RU" b="1" dirty="0"/>
            </a:br>
            <a:endParaRPr lang="uk-UA" dirty="0"/>
          </a:p>
        </p:txBody>
      </p:sp>
    </p:spTree>
    <p:extLst>
      <p:ext uri="{BB962C8B-B14F-4D97-AF65-F5344CB8AC3E}">
        <p14:creationId xmlns:p14="http://schemas.microsoft.com/office/powerpoint/2010/main" val="3447550272"/>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467544" y="1772816"/>
            <a:ext cx="6480720" cy="4536504"/>
          </a:xfrm>
        </p:spPr>
        <p:txBody>
          <a:bodyPr>
            <a:normAutofit fontScale="85000" lnSpcReduction="20000"/>
          </a:bodyPr>
          <a:lstStyle/>
          <a:p>
            <a:r>
              <a:rPr lang="uk-UA" dirty="0"/>
              <a:t>Незважаючи на зростання економіки у світі, рівень безробіття залишається рекордно високим. За даними </a:t>
            </a:r>
            <a:r>
              <a:rPr lang="uk-UA" dirty="0">
                <a:hlinkClick r:id="rId2" tooltip="Міжнародна організація праці"/>
              </a:rPr>
              <a:t>Міжнародної організації праці</a:t>
            </a:r>
            <a:r>
              <a:rPr lang="uk-UA" dirty="0"/>
              <a:t> на </a:t>
            </a:r>
            <a:r>
              <a:rPr lang="uk-UA" dirty="0">
                <a:hlinkClick r:id="rId3" tooltip="2003"/>
              </a:rPr>
              <a:t>2003</a:t>
            </a:r>
            <a:r>
              <a:rPr lang="uk-UA" dirty="0"/>
              <a:t> рік воно охопило до 185,9 млн осіб. що становило 6,2% від загальної кількості </a:t>
            </a:r>
            <a:r>
              <a:rPr lang="uk-UA" dirty="0">
                <a:hlinkClick r:id="rId4" tooltip="Робоча сила"/>
              </a:rPr>
              <a:t>робочої сили</a:t>
            </a:r>
            <a:r>
              <a:rPr lang="uk-UA" dirty="0"/>
              <a:t>, а в </a:t>
            </a:r>
            <a:r>
              <a:rPr lang="uk-UA" dirty="0">
                <a:hlinkClick r:id="rId5" tooltip="2005"/>
              </a:rPr>
              <a:t>2005</a:t>
            </a:r>
            <a:r>
              <a:rPr lang="uk-UA" dirty="0"/>
              <a:t> році у світі налічувалося вже 191,8 млн безробітних (при цьому 2,8 млрд чоловік мають роботу). Останніми роками рівень зайнятості росте в усіх регіонах світу, окрім арабських країн. Рекордний рівень безробіття охопив країни </a:t>
            </a:r>
            <a:r>
              <a:rPr lang="uk-UA" dirty="0">
                <a:hlinkClick r:id="rId6" tooltip="Близький Схід"/>
              </a:rPr>
              <a:t>Близького </a:t>
            </a:r>
            <a:r>
              <a:rPr lang="uk-UA" dirty="0" err="1">
                <a:hlinkClick r:id="rId6" tooltip="Близький Схід"/>
              </a:rPr>
              <a:t>Сходу</a:t>
            </a:r>
            <a:r>
              <a:rPr lang="uk-UA" dirty="0" err="1"/>
              <a:t> та </a:t>
            </a:r>
            <a:r>
              <a:rPr lang="uk-UA" dirty="0" err="1">
                <a:hlinkClick r:id="rId7" tooltip="Північна Африка"/>
              </a:rPr>
              <a:t>Пів</a:t>
            </a:r>
            <a:r>
              <a:rPr lang="uk-UA" dirty="0">
                <a:hlinkClick r:id="rId7" tooltip="Північна Африка"/>
              </a:rPr>
              <a:t>нічної Африки</a:t>
            </a:r>
            <a:r>
              <a:rPr lang="uk-UA" dirty="0"/>
              <a:t>. Нині він тут досягає 12,2%. Зростання безробіття помітне також у країнах </a:t>
            </a:r>
            <a:r>
              <a:rPr lang="uk-UA" dirty="0">
                <a:hlinkClick r:id="rId8" tooltip="Східна Азія"/>
              </a:rPr>
              <a:t>Східної Азії</a:t>
            </a:r>
            <a:r>
              <a:rPr lang="uk-UA" dirty="0"/>
              <a:t>. У цих країнах зафіксований і найвищий рівень безробіття — 13,2% від працездатного населення. </a:t>
            </a:r>
            <a:r>
              <a:rPr lang="uk-UA" dirty="0" smtClean="0"/>
              <a:t>Щодо</a:t>
            </a:r>
            <a:r>
              <a:rPr lang="uk-UA" dirty="0"/>
              <a:t> </a:t>
            </a:r>
            <a:r>
              <a:rPr lang="uk-UA" dirty="0">
                <a:hlinkClick r:id="rId9" tooltip="США"/>
              </a:rPr>
              <a:t>США</a:t>
            </a:r>
            <a:r>
              <a:rPr lang="uk-UA" dirty="0"/>
              <a:t>, то, незважаючи на економічний розвиток, тут рівень безробіття становить майже 6%. </a:t>
            </a:r>
            <a:r>
              <a:rPr lang="uk-UA" dirty="0" smtClean="0"/>
              <a:t>Найбільше </a:t>
            </a:r>
            <a:r>
              <a:rPr lang="uk-UA" dirty="0"/>
              <a:t>від безробіття потерпає молодь у віці від 15 до 24 років. Безробіттям охоплено 88,2 млн юнаків і дівчат, або 14,4% цієї вікової групи.</a:t>
            </a:r>
          </a:p>
          <a:p>
            <a:r>
              <a:rPr lang="uk-UA" dirty="0"/>
              <a:t>У зв'язку із погіршенням економічної ситуації як України, так і світу на початку 2009 року рівень безробіття склав понад 3 млн осіб. Прогнози експертів — до кінця 2009 року понад 5,5 млн.</a:t>
            </a:r>
          </a:p>
          <a:p>
            <a:endParaRPr lang="uk-UA" dirty="0"/>
          </a:p>
        </p:txBody>
      </p:sp>
      <p:sp>
        <p:nvSpPr>
          <p:cNvPr id="3" name="Заголовок 2"/>
          <p:cNvSpPr>
            <a:spLocks noGrp="1"/>
          </p:cNvSpPr>
          <p:nvPr>
            <p:ph type="title"/>
          </p:nvPr>
        </p:nvSpPr>
        <p:spPr>
          <a:xfrm>
            <a:off x="539552" y="476672"/>
            <a:ext cx="6324600" cy="1180728"/>
          </a:xfrm>
        </p:spPr>
        <p:txBody>
          <a:bodyPr/>
          <a:lstStyle/>
          <a:p>
            <a:r>
              <a:rPr lang="uk-UA" dirty="0"/>
              <a:t>Безробіття у світі</a:t>
            </a:r>
            <a:br>
              <a:rPr lang="uk-UA" dirty="0"/>
            </a:br>
            <a:endParaRPr lang="uk-UA" dirty="0"/>
          </a:p>
        </p:txBody>
      </p:sp>
    </p:spTree>
    <p:extLst>
      <p:ext uri="{BB962C8B-B14F-4D97-AF65-F5344CB8AC3E}">
        <p14:creationId xmlns:p14="http://schemas.microsoft.com/office/powerpoint/2010/main" val="315226156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етка">
  <a:themeElements>
    <a:clrScheme name="Сетка">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Сетка">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Сетка">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38</TotalTime>
  <Words>321</Words>
  <Application>Microsoft Office PowerPoint</Application>
  <PresentationFormat>Экран (4:3)</PresentationFormat>
  <Paragraphs>131</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Сетка</vt:lpstr>
      <vt:lpstr>Безробіття </vt:lpstr>
      <vt:lpstr>Методика підрахунку </vt:lpstr>
      <vt:lpstr>Презентация PowerPoint</vt:lpstr>
      <vt:lpstr>Види безробіття </vt:lpstr>
      <vt:lpstr>Презентация PowerPoint</vt:lpstr>
      <vt:lpstr>Безробіття в Україні </vt:lpstr>
      <vt:lpstr>Презентация PowerPoint</vt:lpstr>
      <vt:lpstr>Ситуація з гастарбайтерами — громадянами України </vt:lpstr>
      <vt:lpstr>Безробіття у світі </vt:lpstr>
      <vt:lpstr>Закон Оукена </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Безробіття</dc:title>
  <dc:creator>Алексей</dc:creator>
  <cp:lastModifiedBy>Алексей</cp:lastModifiedBy>
  <cp:revision>5</cp:revision>
  <dcterms:created xsi:type="dcterms:W3CDTF">2013-11-11T18:48:32Z</dcterms:created>
  <dcterms:modified xsi:type="dcterms:W3CDTF">2013-11-11T19:27:31Z</dcterms:modified>
</cp:coreProperties>
</file>