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Найдорожчі картини світу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Виконала учениця 11-А класу:</a:t>
            </a:r>
          </a:p>
          <a:p>
            <a:r>
              <a:rPr lang="uk-UA" dirty="0" err="1" smtClean="0"/>
              <a:t>Александрук</a:t>
            </a:r>
            <a:r>
              <a:rPr lang="uk-UA" dirty="0" smtClean="0"/>
              <a:t> Таня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24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Пабло </a:t>
            </a:r>
            <a:r>
              <a:rPr lang="ru-RU" sz="4400" dirty="0" err="1"/>
              <a:t>Пікассо</a:t>
            </a:r>
            <a:r>
              <a:rPr lang="ru-RU" sz="4400" dirty="0"/>
              <a:t>. Дора Маар з </a:t>
            </a:r>
            <a:r>
              <a:rPr lang="ru-RU" sz="4400" dirty="0" err="1"/>
              <a:t>кішкою</a:t>
            </a:r>
            <a:r>
              <a:rPr lang="ru-RU" sz="4400" dirty="0"/>
              <a:t>. 95,2 млн </a:t>
            </a:r>
            <a:r>
              <a:rPr lang="ru-RU" sz="4400" dirty="0" err="1"/>
              <a:t>доларів</a:t>
            </a:r>
            <a:endParaRPr lang="uk-UA" sz="4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3" b="15533"/>
          <a:stretch>
            <a:fillRect/>
          </a:stretch>
        </p:blipFill>
        <p:spPr>
          <a:xfrm>
            <a:off x="4716016" y="692696"/>
            <a:ext cx="4262012" cy="39604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412776"/>
            <a:ext cx="2713496" cy="2444080"/>
          </a:xfrm>
        </p:spPr>
        <p:txBody>
          <a:bodyPr>
            <a:normAutofit/>
          </a:bodyPr>
          <a:lstStyle/>
          <a:p>
            <a:r>
              <a:rPr lang="uk-UA" dirty="0"/>
              <a:t>Портрет однієї з коханок </a:t>
            </a:r>
            <a:r>
              <a:rPr lang="uk-UA" dirty="0" err="1"/>
              <a:t>Пікассо</a:t>
            </a:r>
            <a:r>
              <a:rPr lang="uk-UA" dirty="0"/>
              <a:t> придбаний невідомим покупцем (за чутками – російським мільярдером) у 2006 році аукціоні </a:t>
            </a:r>
            <a:r>
              <a:rPr lang="en-US" dirty="0"/>
              <a:t>Sotheby’s.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0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Тіціан</a:t>
            </a:r>
            <a:r>
              <a:rPr lang="uk-UA" dirty="0"/>
              <a:t>. Діана і </a:t>
            </a:r>
            <a:r>
              <a:rPr lang="uk-UA" dirty="0" err="1"/>
              <a:t>Актеон</a:t>
            </a:r>
            <a:r>
              <a:rPr lang="uk-UA" dirty="0"/>
              <a:t>. 91 </a:t>
            </a:r>
            <a:r>
              <a:rPr lang="uk-UA" dirty="0" err="1"/>
              <a:t>млн</a:t>
            </a:r>
            <a:r>
              <a:rPr lang="uk-UA" dirty="0"/>
              <a:t> доларів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" b="1881"/>
          <a:stretch>
            <a:fillRect/>
          </a:stretch>
        </p:blipFill>
        <p:spPr>
          <a:xfrm>
            <a:off x="4067944" y="476672"/>
            <a:ext cx="4824536" cy="42518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3289560" cy="2588096"/>
          </a:xfrm>
        </p:spPr>
        <p:txBody>
          <a:bodyPr>
            <a:normAutofit/>
          </a:bodyPr>
          <a:lstStyle/>
          <a:p>
            <a:r>
              <a:rPr lang="ru-RU" dirty="0" err="1"/>
              <a:t>Придбана</a:t>
            </a:r>
            <a:r>
              <a:rPr lang="ru-RU" dirty="0"/>
              <a:t> на приватному </a:t>
            </a:r>
            <a:r>
              <a:rPr lang="ru-RU" dirty="0" err="1"/>
              <a:t>аукціоні</a:t>
            </a:r>
            <a:r>
              <a:rPr lang="ru-RU" dirty="0"/>
              <a:t> у лютому 2009 року. </a:t>
            </a: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– </a:t>
            </a:r>
            <a:r>
              <a:rPr lang="ru-RU" dirty="0" err="1"/>
              <a:t>Сполучене</a:t>
            </a:r>
            <a:r>
              <a:rPr lang="ru-RU" dirty="0"/>
              <a:t> </a:t>
            </a:r>
            <a:r>
              <a:rPr lang="ru-RU" dirty="0" err="1"/>
              <a:t>королівство</a:t>
            </a:r>
            <a:r>
              <a:rPr lang="ru-RU" dirty="0"/>
              <a:t> </a:t>
            </a:r>
            <a:r>
              <a:rPr lang="ru-RU" dirty="0" err="1"/>
              <a:t>Великобританії</a:t>
            </a:r>
            <a:r>
              <a:rPr lang="ru-RU" dirty="0"/>
              <a:t> та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Ірландії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882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Поль Сезанн. </a:t>
            </a:r>
            <a:r>
              <a:rPr lang="ru-RU" dirty="0" err="1"/>
              <a:t>Гравці</a:t>
            </a:r>
            <a:r>
              <a:rPr lang="ru-RU" dirty="0"/>
              <a:t> в </a:t>
            </a:r>
            <a:r>
              <a:rPr lang="ru-RU" dirty="0" err="1"/>
              <a:t>карти</a:t>
            </a:r>
            <a:r>
              <a:rPr lang="ru-RU" dirty="0"/>
              <a:t>. 250 млн </a:t>
            </a:r>
            <a:r>
              <a:rPr lang="ru-RU" dirty="0" err="1"/>
              <a:t>доларів</a:t>
            </a:r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9" b="21059"/>
          <a:stretch>
            <a:fillRect/>
          </a:stretch>
        </p:blipFill>
        <p:spPr>
          <a:xfrm>
            <a:off x="251520" y="476672"/>
            <a:ext cx="8441991" cy="32403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3861048"/>
            <a:ext cx="7391400" cy="804862"/>
          </a:xfrm>
        </p:spPr>
        <p:txBody>
          <a:bodyPr/>
          <a:lstStyle/>
          <a:p>
            <a:r>
              <a:rPr lang="ru-RU" dirty="0" err="1"/>
              <a:t>Придбана</a:t>
            </a:r>
            <a:r>
              <a:rPr lang="ru-RU" dirty="0"/>
              <a:t> у лютому 2012 року </a:t>
            </a:r>
            <a:r>
              <a:rPr lang="ru-RU" dirty="0" err="1"/>
              <a:t>королівською</a:t>
            </a:r>
            <a:r>
              <a:rPr lang="ru-RU" dirty="0"/>
              <a:t> родиною Катару.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13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. </a:t>
            </a:r>
            <a:r>
              <a:rPr lang="ru-RU" sz="4900" dirty="0"/>
              <a:t>Джексон </a:t>
            </a:r>
            <a:r>
              <a:rPr lang="ru-RU" sz="4900" dirty="0" err="1"/>
              <a:t>Поллок</a:t>
            </a:r>
            <a:r>
              <a:rPr lang="ru-RU" sz="4900" dirty="0"/>
              <a:t>. Номер 5, 1948. 140 млн </a:t>
            </a:r>
            <a:r>
              <a:rPr lang="ru-RU" sz="4900" dirty="0" err="1"/>
              <a:t>доларів</a:t>
            </a:r>
            <a:endParaRPr lang="uk-UA" sz="49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8" b="30808"/>
          <a:stretch>
            <a:fillRect/>
          </a:stretch>
        </p:blipFill>
        <p:spPr>
          <a:xfrm>
            <a:off x="395536" y="476672"/>
            <a:ext cx="8117521" cy="31158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3789040"/>
            <a:ext cx="7391400" cy="80486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Придбана</a:t>
            </a:r>
            <a:r>
              <a:rPr lang="ru-RU" dirty="0"/>
              <a:t> у 2006 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аукціоні</a:t>
            </a:r>
            <a:r>
              <a:rPr lang="ru-RU" dirty="0"/>
              <a:t> </a:t>
            </a:r>
            <a:r>
              <a:rPr lang="ru-RU" dirty="0" err="1"/>
              <a:t>Sotheby’s</a:t>
            </a:r>
            <a:r>
              <a:rPr lang="ru-RU" dirty="0"/>
              <a:t> </a:t>
            </a:r>
            <a:r>
              <a:rPr lang="ru-RU" dirty="0" err="1"/>
              <a:t>невідомим</a:t>
            </a:r>
            <a:r>
              <a:rPr lang="ru-RU" dirty="0"/>
              <a:t> </a:t>
            </a:r>
            <a:r>
              <a:rPr lang="ru-RU" dirty="0" err="1"/>
              <a:t>покупцем</a:t>
            </a:r>
            <a:r>
              <a:rPr lang="ru-RU" dirty="0"/>
              <a:t> (за </a:t>
            </a:r>
            <a:r>
              <a:rPr lang="ru-RU" dirty="0" err="1"/>
              <a:t>чутками</a:t>
            </a:r>
            <a:r>
              <a:rPr lang="ru-RU" dirty="0"/>
              <a:t>  – </a:t>
            </a:r>
            <a:r>
              <a:rPr lang="ru-RU" dirty="0" err="1"/>
              <a:t>мексиканським</a:t>
            </a:r>
            <a:r>
              <a:rPr lang="ru-RU" dirty="0"/>
              <a:t> </a:t>
            </a:r>
            <a:r>
              <a:rPr lang="ru-RU" dirty="0" err="1"/>
              <a:t>фінансистом</a:t>
            </a:r>
            <a:r>
              <a:rPr lang="ru-RU" dirty="0"/>
              <a:t> </a:t>
            </a:r>
            <a:r>
              <a:rPr lang="ru-RU" dirty="0" err="1"/>
              <a:t>Девідом</a:t>
            </a:r>
            <a:r>
              <a:rPr lang="ru-RU" dirty="0"/>
              <a:t> </a:t>
            </a:r>
            <a:r>
              <a:rPr lang="ru-RU" dirty="0" err="1"/>
              <a:t>Мартінесом</a:t>
            </a:r>
            <a:r>
              <a:rPr lang="ru-RU" dirty="0"/>
              <a:t>) у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колекціонера</a:t>
            </a:r>
            <a:r>
              <a:rPr lang="ru-RU" dirty="0"/>
              <a:t> </a:t>
            </a:r>
            <a:r>
              <a:rPr lang="ru-RU" dirty="0" err="1"/>
              <a:t>Девіда</a:t>
            </a:r>
            <a:r>
              <a:rPr lang="ru-RU" dirty="0"/>
              <a:t> </a:t>
            </a:r>
            <a:r>
              <a:rPr lang="ru-RU" dirty="0" err="1"/>
              <a:t>Геффена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736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Віллем</a:t>
            </a:r>
            <a:r>
              <a:rPr lang="uk-UA" dirty="0"/>
              <a:t> де </a:t>
            </a:r>
            <a:r>
              <a:rPr lang="uk-UA" dirty="0" err="1"/>
              <a:t>Кунінг</a:t>
            </a:r>
            <a:r>
              <a:rPr lang="uk-UA" dirty="0"/>
              <a:t>. Жінка </a:t>
            </a:r>
            <a:r>
              <a:rPr lang="en-US" dirty="0"/>
              <a:t>III. 138,5 </a:t>
            </a:r>
            <a:r>
              <a:rPr lang="uk-UA" dirty="0" err="1"/>
              <a:t>млн</a:t>
            </a:r>
            <a:r>
              <a:rPr lang="uk-UA" dirty="0"/>
              <a:t> </a:t>
            </a:r>
            <a:r>
              <a:rPr lang="uk-UA" dirty="0" smtClean="0"/>
              <a:t>доларів</a:t>
            </a:r>
            <a:endParaRPr lang="uk-UA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r="4843"/>
          <a:stretch>
            <a:fillRect/>
          </a:stretch>
        </p:blipFill>
        <p:spPr>
          <a:xfrm>
            <a:off x="2339752" y="620688"/>
            <a:ext cx="3534003" cy="39162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196752"/>
            <a:ext cx="1561368" cy="2516088"/>
          </a:xfrm>
        </p:spPr>
        <p:txBody>
          <a:bodyPr/>
          <a:lstStyle/>
          <a:p>
            <a:r>
              <a:rPr lang="ru-RU" dirty="0"/>
              <a:t>У 2006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Девід</a:t>
            </a:r>
            <a:r>
              <a:rPr lang="ru-RU" dirty="0"/>
              <a:t> </a:t>
            </a:r>
            <a:r>
              <a:rPr lang="ru-RU" dirty="0" err="1"/>
              <a:t>Геффен</a:t>
            </a:r>
            <a:r>
              <a:rPr lang="ru-RU" dirty="0"/>
              <a:t> продав картину на приватному </a:t>
            </a:r>
            <a:r>
              <a:rPr lang="ru-RU" dirty="0" err="1"/>
              <a:t>аукціоні</a:t>
            </a:r>
            <a:r>
              <a:rPr lang="ru-RU" dirty="0"/>
              <a:t> </a:t>
            </a:r>
            <a:r>
              <a:rPr lang="ru-RU" dirty="0" err="1"/>
              <a:t>Стівену</a:t>
            </a:r>
            <a:r>
              <a:rPr lang="ru-RU" dirty="0"/>
              <a:t> </a:t>
            </a:r>
            <a:r>
              <a:rPr lang="ru-RU" dirty="0" err="1"/>
              <a:t>Коену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481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56992"/>
            <a:ext cx="5419327" cy="2608312"/>
          </a:xfrm>
        </p:spPr>
        <p:txBody>
          <a:bodyPr>
            <a:normAutofit fontScale="90000"/>
          </a:bodyPr>
          <a:lstStyle/>
          <a:p>
            <a:r>
              <a:rPr lang="ru-RU" dirty="0"/>
              <a:t>Густав </a:t>
            </a:r>
            <a:r>
              <a:rPr lang="ru-RU" dirty="0" err="1"/>
              <a:t>Клімт</a:t>
            </a:r>
            <a:r>
              <a:rPr lang="ru-RU" dirty="0"/>
              <a:t>. Портрет </a:t>
            </a:r>
            <a:r>
              <a:rPr lang="ru-RU" dirty="0" err="1"/>
              <a:t>Аделі</a:t>
            </a:r>
            <a:r>
              <a:rPr lang="ru-RU" dirty="0"/>
              <a:t> Блох-</a:t>
            </a:r>
            <a:r>
              <a:rPr lang="ru-RU" dirty="0" err="1"/>
              <a:t>Бауер</a:t>
            </a:r>
            <a:r>
              <a:rPr lang="ru-RU" dirty="0"/>
              <a:t> I. 135 млн </a:t>
            </a:r>
            <a:r>
              <a:rPr lang="ru-RU" dirty="0" err="1"/>
              <a:t>доларів</a:t>
            </a:r>
            <a:endParaRPr lang="uk-UA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8" r="12458"/>
          <a:stretch>
            <a:fillRect/>
          </a:stretch>
        </p:blipFill>
        <p:spPr>
          <a:xfrm>
            <a:off x="5508104" y="404664"/>
            <a:ext cx="2952328" cy="57093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76672"/>
            <a:ext cx="4441688" cy="2084040"/>
          </a:xfrm>
        </p:spPr>
        <p:txBody>
          <a:bodyPr>
            <a:normAutofit/>
          </a:bodyPr>
          <a:lstStyle/>
          <a:p>
            <a:r>
              <a:rPr lang="ru-RU" dirty="0" err="1"/>
              <a:t>Придбана</a:t>
            </a:r>
            <a:r>
              <a:rPr lang="ru-RU" dirty="0"/>
              <a:t> в 2006 </a:t>
            </a:r>
            <a:r>
              <a:rPr lang="ru-RU" dirty="0" err="1"/>
              <a:t>році</a:t>
            </a:r>
            <a:r>
              <a:rPr lang="ru-RU" dirty="0"/>
              <a:t> в приватному порядку </a:t>
            </a:r>
            <a:r>
              <a:rPr lang="ru-RU" dirty="0" err="1"/>
              <a:t>американським</a:t>
            </a:r>
            <a:r>
              <a:rPr lang="ru-RU" dirty="0"/>
              <a:t> </a:t>
            </a:r>
            <a:r>
              <a:rPr lang="ru-RU" dirty="0" err="1"/>
              <a:t>підприємцем</a:t>
            </a:r>
            <a:r>
              <a:rPr lang="ru-RU" dirty="0"/>
              <a:t> Рональдом </a:t>
            </a:r>
            <a:r>
              <a:rPr lang="ru-RU" dirty="0" err="1"/>
              <a:t>Лаудером</a:t>
            </a:r>
            <a:r>
              <a:rPr lang="ru-RU" dirty="0"/>
              <a:t> для </a:t>
            </a:r>
            <a:r>
              <a:rPr lang="ru-RU" dirty="0" err="1"/>
              <a:t>заснованої</a:t>
            </a:r>
            <a:r>
              <a:rPr lang="ru-RU" dirty="0"/>
              <a:t> ним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галереї</a:t>
            </a:r>
            <a:r>
              <a:rPr lang="ru-RU" dirty="0"/>
              <a:t> в Нью-Йорку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675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5. </a:t>
            </a:r>
            <a:r>
              <a:rPr lang="ru-RU" sz="4400" dirty="0" err="1"/>
              <a:t>Едвард</a:t>
            </a:r>
            <a:r>
              <a:rPr lang="ru-RU" sz="4400" dirty="0"/>
              <a:t> Мунк. Крик (4-та картина). 119,9 млн </a:t>
            </a:r>
            <a:r>
              <a:rPr lang="ru-RU" sz="4400" dirty="0" err="1"/>
              <a:t>доларів</a:t>
            </a:r>
            <a:endParaRPr lang="uk-UA" sz="4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9" b="3495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/>
              <a:t>Придбана</a:t>
            </a:r>
            <a:r>
              <a:rPr lang="ru-RU" dirty="0"/>
              <a:t> </a:t>
            </a:r>
            <a:r>
              <a:rPr lang="ru-RU" dirty="0" err="1"/>
              <a:t>невідомим</a:t>
            </a:r>
            <a:r>
              <a:rPr lang="ru-RU" dirty="0"/>
              <a:t> </a:t>
            </a:r>
            <a:r>
              <a:rPr lang="ru-RU" dirty="0" err="1"/>
              <a:t>покупцем</a:t>
            </a:r>
            <a:r>
              <a:rPr lang="ru-RU" dirty="0"/>
              <a:t> на </a:t>
            </a:r>
            <a:r>
              <a:rPr lang="ru-RU" dirty="0" err="1"/>
              <a:t>аукціоні</a:t>
            </a:r>
            <a:r>
              <a:rPr lang="ru-RU" dirty="0"/>
              <a:t> </a:t>
            </a:r>
            <a:r>
              <a:rPr lang="ru-RU" dirty="0" err="1"/>
              <a:t>Sotheby’s</a:t>
            </a:r>
            <a:r>
              <a:rPr lang="ru-RU" dirty="0"/>
              <a:t> в Нью-Йорку у 2012 </a:t>
            </a:r>
            <a:r>
              <a:rPr lang="ru-RU" dirty="0" err="1"/>
              <a:t>році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095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Пабло </a:t>
            </a:r>
            <a:r>
              <a:rPr lang="ru-RU" sz="4400" dirty="0" err="1"/>
              <a:t>Пікассо</a:t>
            </a:r>
            <a:r>
              <a:rPr lang="ru-RU" sz="4400" dirty="0"/>
              <a:t>. Оголена, </a:t>
            </a:r>
            <a:r>
              <a:rPr lang="ru-RU" sz="4400" dirty="0" err="1"/>
              <a:t>зелене</a:t>
            </a:r>
            <a:r>
              <a:rPr lang="ru-RU" sz="4400" dirty="0"/>
              <a:t> </a:t>
            </a:r>
            <a:r>
              <a:rPr lang="ru-RU" sz="4400" dirty="0" err="1"/>
              <a:t>листя</a:t>
            </a:r>
            <a:r>
              <a:rPr lang="ru-RU" sz="4400" dirty="0"/>
              <a:t> і бюст. 106,5 млн </a:t>
            </a:r>
            <a:r>
              <a:rPr lang="ru-RU" sz="4400" dirty="0" err="1"/>
              <a:t>доларів</a:t>
            </a:r>
            <a:endParaRPr lang="uk-UA" sz="4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6" b="7236"/>
          <a:stretch>
            <a:fillRect/>
          </a:stretch>
        </p:blipFill>
        <p:spPr>
          <a:xfrm>
            <a:off x="5076056" y="476672"/>
            <a:ext cx="3456384" cy="370115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764704"/>
            <a:ext cx="4153656" cy="2228056"/>
          </a:xfrm>
        </p:spPr>
        <p:txBody>
          <a:bodyPr>
            <a:normAutofit/>
          </a:bodyPr>
          <a:lstStyle/>
          <a:p>
            <a:r>
              <a:rPr lang="ru-RU" dirty="0"/>
              <a:t>Портрет </a:t>
            </a:r>
            <a:r>
              <a:rPr lang="ru-RU" dirty="0" err="1"/>
              <a:t>коханої</a:t>
            </a:r>
            <a:r>
              <a:rPr lang="ru-RU" dirty="0"/>
              <a:t> </a:t>
            </a:r>
            <a:r>
              <a:rPr lang="ru-RU" dirty="0" err="1"/>
              <a:t>Пікассо</a:t>
            </a:r>
            <a:r>
              <a:rPr lang="ru-RU" dirty="0"/>
              <a:t>, </a:t>
            </a:r>
            <a:r>
              <a:rPr lang="ru-RU" dirty="0" err="1"/>
              <a:t>Марі</a:t>
            </a:r>
            <a:r>
              <a:rPr lang="ru-RU" dirty="0"/>
              <a:t>-Терез Вальтер, </a:t>
            </a:r>
            <a:r>
              <a:rPr lang="ru-RU" dirty="0" err="1"/>
              <a:t>придбав</a:t>
            </a:r>
            <a:r>
              <a:rPr lang="ru-RU" dirty="0"/>
              <a:t> </a:t>
            </a:r>
            <a:r>
              <a:rPr lang="ru-RU" dirty="0" err="1"/>
              <a:t>невідомий</a:t>
            </a:r>
            <a:r>
              <a:rPr lang="ru-RU" dirty="0"/>
              <a:t> </a:t>
            </a:r>
            <a:r>
              <a:rPr lang="ru-RU" dirty="0" err="1"/>
              <a:t>колекціонер</a:t>
            </a:r>
            <a:r>
              <a:rPr lang="ru-RU" dirty="0"/>
              <a:t> на </a:t>
            </a:r>
            <a:r>
              <a:rPr lang="ru-RU" dirty="0" err="1"/>
              <a:t>аукціоні</a:t>
            </a:r>
            <a:r>
              <a:rPr lang="ru-RU" dirty="0"/>
              <a:t> </a:t>
            </a:r>
            <a:r>
              <a:rPr lang="ru-RU" dirty="0" err="1"/>
              <a:t>Christie’s</a:t>
            </a:r>
            <a:r>
              <a:rPr lang="ru-RU" dirty="0"/>
              <a:t> у 2010 </a:t>
            </a:r>
            <a:r>
              <a:rPr lang="ru-RU" dirty="0" err="1"/>
              <a:t>році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184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6784848" cy="1600200"/>
          </a:xfrm>
        </p:spPr>
        <p:txBody>
          <a:bodyPr>
            <a:normAutofit/>
          </a:bodyPr>
          <a:lstStyle/>
          <a:p>
            <a:r>
              <a:rPr lang="uk-UA" sz="4400" dirty="0" err="1"/>
              <a:t>Пабло</a:t>
            </a:r>
            <a:r>
              <a:rPr lang="uk-UA" sz="4400" dirty="0"/>
              <a:t> </a:t>
            </a:r>
            <a:r>
              <a:rPr lang="uk-UA" sz="4400" dirty="0" err="1"/>
              <a:t>Пікассо</a:t>
            </a:r>
            <a:r>
              <a:rPr lang="uk-UA" sz="4400" dirty="0"/>
              <a:t>. Хлопчик з трубкою. 104,2 </a:t>
            </a:r>
            <a:r>
              <a:rPr lang="uk-UA" sz="4400" dirty="0" err="1"/>
              <a:t>млн</a:t>
            </a:r>
            <a:r>
              <a:rPr lang="uk-UA" sz="4400" dirty="0"/>
              <a:t> доларів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6" b="12946"/>
          <a:stretch>
            <a:fillRect/>
          </a:stretch>
        </p:blipFill>
        <p:spPr>
          <a:xfrm>
            <a:off x="5148064" y="476672"/>
            <a:ext cx="3888432" cy="41841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3505584" cy="2300064"/>
          </a:xfrm>
        </p:spPr>
        <p:txBody>
          <a:bodyPr/>
          <a:lstStyle/>
          <a:p>
            <a:r>
              <a:rPr lang="ru-RU" dirty="0"/>
              <a:t>Картина </a:t>
            </a:r>
            <a:r>
              <a:rPr lang="ru-RU" dirty="0" err="1"/>
              <a:t>була</a:t>
            </a:r>
            <a:r>
              <a:rPr lang="ru-RU" dirty="0"/>
              <a:t> продана на </a:t>
            </a:r>
            <a:r>
              <a:rPr lang="ru-RU" dirty="0" err="1"/>
              <a:t>аукціоні</a:t>
            </a:r>
            <a:r>
              <a:rPr lang="ru-RU" dirty="0"/>
              <a:t> </a:t>
            </a:r>
            <a:r>
              <a:rPr lang="ru-RU" dirty="0" err="1"/>
              <a:t>Sotheby’s</a:t>
            </a:r>
            <a:r>
              <a:rPr lang="ru-RU" dirty="0"/>
              <a:t> в Нью-Йорку у 2004 </a:t>
            </a:r>
            <a:r>
              <a:rPr lang="ru-RU" dirty="0" err="1"/>
              <a:t>році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579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Енді</a:t>
            </a:r>
            <a:r>
              <a:rPr lang="uk-UA" dirty="0"/>
              <a:t> </a:t>
            </a:r>
            <a:r>
              <a:rPr lang="uk-UA" dirty="0" err="1"/>
              <a:t>Уорхол</a:t>
            </a:r>
            <a:r>
              <a:rPr lang="uk-UA" dirty="0"/>
              <a:t>. Вісім </a:t>
            </a:r>
            <a:r>
              <a:rPr lang="uk-UA" dirty="0" err="1"/>
              <a:t>Елвісів</a:t>
            </a:r>
            <a:r>
              <a:rPr lang="uk-UA" dirty="0"/>
              <a:t>. 100 </a:t>
            </a:r>
            <a:r>
              <a:rPr lang="uk-UA" dirty="0" err="1"/>
              <a:t>млн</a:t>
            </a:r>
            <a:r>
              <a:rPr lang="uk-UA" dirty="0"/>
              <a:t> доларів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4" r="18874"/>
          <a:stretch>
            <a:fillRect/>
          </a:stretch>
        </p:blipFill>
        <p:spPr>
          <a:xfrm>
            <a:off x="4211960" y="620688"/>
            <a:ext cx="4104456" cy="36548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836712"/>
            <a:ext cx="2425464" cy="2804120"/>
          </a:xfrm>
        </p:spPr>
        <p:txBody>
          <a:bodyPr/>
          <a:lstStyle/>
          <a:p>
            <a:r>
              <a:rPr lang="ru-RU" dirty="0"/>
              <a:t>Продана в 2009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італійським</a:t>
            </a:r>
            <a:r>
              <a:rPr lang="ru-RU" dirty="0"/>
              <a:t> </a:t>
            </a:r>
            <a:r>
              <a:rPr lang="ru-RU" dirty="0" err="1"/>
              <a:t>колекціонером</a:t>
            </a:r>
            <a:r>
              <a:rPr lang="ru-RU" dirty="0"/>
              <a:t> </a:t>
            </a:r>
            <a:r>
              <a:rPr lang="ru-RU" dirty="0" err="1"/>
              <a:t>Аннібале</a:t>
            </a:r>
            <a:r>
              <a:rPr lang="ru-RU" dirty="0"/>
              <a:t> </a:t>
            </a:r>
            <a:r>
              <a:rPr lang="ru-RU" dirty="0" err="1"/>
              <a:t>Берлінгьері</a:t>
            </a:r>
            <a:r>
              <a:rPr lang="ru-RU" dirty="0"/>
              <a:t> на приватному </a:t>
            </a:r>
            <a:r>
              <a:rPr lang="ru-RU" dirty="0" err="1"/>
              <a:t>аукціоні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5593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</TotalTime>
  <Words>275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Найдорожчі картини світу</vt:lpstr>
      <vt:lpstr>Поль Сезанн. Гравці в карти. 250 млн доларів</vt:lpstr>
      <vt:lpstr>. Джексон Поллок. Номер 5, 1948. 140 млн доларів</vt:lpstr>
      <vt:lpstr>Віллем де Кунінг. Жінка III. 138,5 млн доларів</vt:lpstr>
      <vt:lpstr>Густав Клімт. Портрет Аделі Блох-Бауер I. 135 млн доларів</vt:lpstr>
      <vt:lpstr>5. Едвард Мунк. Крик (4-та картина). 119,9 млн доларів</vt:lpstr>
      <vt:lpstr>Пабло Пікассо. Оголена, зелене листя і бюст. 106,5 млн доларів</vt:lpstr>
      <vt:lpstr>Пабло Пікассо. Хлопчик з трубкою. 104,2 млн доларів</vt:lpstr>
      <vt:lpstr>Енді Уорхол. Вісім Елвісів. 100 млн доларів</vt:lpstr>
      <vt:lpstr>Пабло Пікассо. Дора Маар з кішкою. 95,2 млн доларів</vt:lpstr>
      <vt:lpstr>Тіціан. Діана і Актеон. 91 млн доларів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Найдорожчі картини світу</dc:title>
  <dc:creator>Миколайович</dc:creator>
  <cp:lastModifiedBy>Миколайович</cp:lastModifiedBy>
  <cp:revision>3</cp:revision>
  <dcterms:created xsi:type="dcterms:W3CDTF">2014-03-27T15:58:28Z</dcterms:created>
  <dcterms:modified xsi:type="dcterms:W3CDTF">2014-03-27T16:24:42Z</dcterms:modified>
</cp:coreProperties>
</file>