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1" r:id="rId2"/>
    <p:sldId id="256" r:id="rId3"/>
    <p:sldId id="260" r:id="rId4"/>
    <p:sldId id="257" r:id="rId5"/>
    <p:sldId id="258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00"/>
    <a:srgbClr val="FF9999"/>
    <a:srgbClr val="5C70D2"/>
    <a:srgbClr val="FFCC99"/>
    <a:srgbClr val="827E66"/>
    <a:srgbClr val="002E50"/>
    <a:srgbClr val="8A4500"/>
    <a:srgbClr val="993366"/>
    <a:srgbClr val="000000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52" autoAdjust="0"/>
  </p:normalViewPr>
  <p:slideViewPr>
    <p:cSldViewPr>
      <p:cViewPr varScale="1">
        <p:scale>
          <a:sx n="93" d="100"/>
          <a:sy n="93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77AF15ED-F058-4A0B-B979-9880C6062DF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defTabSz="914400">
            <a:buNone/>
          </a:pPr>
          <a:r>
            <a:rPr lang="ru-RU" sz="1600" b="0" i="0" dirty="0" err="1" smtClean="0"/>
            <a:t>Сонячна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енергетика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використовує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поновлюване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джерело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енергії</a:t>
          </a:r>
          <a:r>
            <a:rPr lang="ru-RU" sz="1600" b="0" i="0" dirty="0" smtClean="0"/>
            <a:t>, </a:t>
          </a:r>
          <a:r>
            <a:rPr lang="ru-RU" sz="1600" b="0" i="0" dirty="0" err="1" smtClean="0"/>
            <a:t>що</a:t>
          </a:r>
          <a:r>
            <a:rPr lang="ru-RU" sz="1600" b="0" i="0" dirty="0" smtClean="0"/>
            <a:t> не </a:t>
          </a:r>
          <a:r>
            <a:rPr lang="ru-RU" sz="1600" b="0" i="0" dirty="0" err="1" smtClean="0"/>
            <a:t>виробляє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шкідливих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Сонячна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енергетика</a:t>
          </a:r>
          <a:r>
            <a:rPr lang="ru-RU" sz="1600" b="0" i="0" dirty="0" smtClean="0"/>
            <a:t> широко </a:t>
          </a:r>
          <a:r>
            <a:rPr lang="ru-RU" sz="1600" b="0" i="0" dirty="0" err="1" smtClean="0"/>
            <a:t>застосовується</a:t>
          </a:r>
          <a:r>
            <a:rPr lang="ru-RU" sz="1600" b="0" i="0" dirty="0" smtClean="0"/>
            <a:t> у </a:t>
          </a:r>
          <a:r>
            <a:rPr lang="ru-RU" sz="1600" b="0" i="0" dirty="0" err="1" smtClean="0"/>
            <a:t>випадках</a:t>
          </a:r>
          <a:r>
            <a:rPr lang="ru-RU" sz="1600" b="0" i="0" dirty="0" smtClean="0"/>
            <a:t>, коли </a:t>
          </a:r>
          <a:r>
            <a:rPr lang="ru-RU" sz="1600" b="0" i="0" dirty="0" err="1" smtClean="0"/>
            <a:t>малодоступність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інших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джерел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енергії</a:t>
          </a:r>
          <a:r>
            <a:rPr lang="ru-RU" sz="1600" b="0" i="0" dirty="0" smtClean="0"/>
            <a:t> в </a:t>
          </a:r>
          <a:r>
            <a:rPr lang="ru-RU" sz="1600" b="0" i="0" dirty="0" err="1" smtClean="0"/>
            <a:t>сукупності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з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достатньою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кількістю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сонячного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випромінювання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виправдовує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її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економічно</a:t>
          </a:r>
          <a:r>
            <a:rPr lang="ru-RU" sz="1600" b="0" i="0" dirty="0" smtClean="0"/>
            <a:t>.</a:t>
          </a:r>
          <a:endParaRPr lang="ru-RU" sz="1600" b="0" i="0" dirty="0">
            <a:solidFill>
              <a:schemeClr val="accent3">
                <a:lumMod val="75000"/>
              </a:schemeClr>
            </a:solidFill>
            <a:latin typeface="Corbel"/>
            <a:ea typeface="+mn-ea"/>
            <a:cs typeface="+mn-cs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 sz="160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 sz="1600"/>
        </a:p>
      </dgm:t>
    </dgm:pt>
    <dgm:pt modelId="{5DF8D196-4D3D-4940-9F32-682169997D7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lIns="73152" tIns="274320" rIns="73152"/>
        <a:lstStyle/>
        <a:p>
          <a:pPr algn="l" defTabSz="914400">
            <a:buNone/>
          </a:pPr>
          <a:r>
            <a:rPr lang="ru-RU" sz="1600" b="0" i="0" dirty="0" err="1" smtClean="0"/>
            <a:t>Енергія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вітру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вічно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поновлювана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й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невичерпна</a:t>
          </a:r>
          <a:r>
            <a:rPr lang="ru-RU" sz="1600" b="0" i="0" dirty="0" smtClean="0"/>
            <a:t>, </a:t>
          </a:r>
          <a:r>
            <a:rPr lang="ru-RU" sz="1600" b="0" i="0" dirty="0" err="1" smtClean="0"/>
            <a:t>поки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гріє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Сонце</a:t>
          </a:r>
          <a:r>
            <a:rPr lang="ru-RU" sz="1600" b="0" i="0" dirty="0" smtClean="0"/>
            <a:t>. </a:t>
          </a:r>
          <a:r>
            <a:rPr lang="ru-RU" sz="1600" b="0" i="0" dirty="0" err="1" smtClean="0"/>
            <a:t>Вітер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утворюється</a:t>
          </a:r>
          <a:r>
            <a:rPr lang="ru-RU" sz="1600" b="0" i="0" dirty="0" smtClean="0"/>
            <a:t> на </a:t>
          </a:r>
          <a:r>
            <a:rPr lang="ru-RU" sz="1600" b="0" i="0" dirty="0" err="1" smtClean="0"/>
            <a:t>землі</a:t>
          </a:r>
          <a:r>
            <a:rPr lang="ru-RU" sz="1600" b="0" i="0" dirty="0" smtClean="0"/>
            <a:t> в </a:t>
          </a:r>
          <a:r>
            <a:rPr lang="ru-RU" sz="1600" b="0" i="0" dirty="0" err="1" smtClean="0"/>
            <a:t>результаті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нерівномірного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нагрівання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її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поверхні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Сонцем</a:t>
          </a:r>
          <a:r>
            <a:rPr lang="ru-RU" sz="1600" b="0" i="0" dirty="0" smtClean="0"/>
            <a:t>.</a:t>
          </a:r>
          <a:endParaRPr lang="ru-RU" sz="1600" b="0" i="0" dirty="0">
            <a:latin typeface="Corbel"/>
            <a:ea typeface="+mn-ea"/>
            <a:cs typeface="+mn-cs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 sz="1600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 sz="1600"/>
        </a:p>
      </dgm:t>
    </dgm:pt>
    <dgm:pt modelId="{C20F2834-7A4B-463C-ABDE-12FFE93933A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73152" tIns="274320" rIns="73152"/>
        <a:lstStyle/>
        <a:p>
          <a:pPr algn="l" defTabSz="914400">
            <a:buNone/>
          </a:pPr>
          <a:r>
            <a:rPr lang="ru-RU" sz="1600" b="0" i="0" dirty="0" err="1" smtClean="0"/>
            <a:t>Спадання</a:t>
          </a:r>
          <a:r>
            <a:rPr lang="ru-RU" sz="1600" b="0" i="0" dirty="0" smtClean="0"/>
            <a:t> води </a:t>
          </a:r>
          <a:r>
            <a:rPr lang="ru-RU" sz="1600" b="0" i="0" dirty="0" err="1" smtClean="0"/>
            <a:t>здавна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використовували</a:t>
          </a:r>
          <a:r>
            <a:rPr lang="ru-RU" sz="1600" b="0" i="0" dirty="0" smtClean="0"/>
            <a:t> для </a:t>
          </a:r>
          <a:r>
            <a:rPr lang="ru-RU" sz="1600" b="0" i="0" dirty="0" err="1" smtClean="0"/>
            <a:t>обертання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лопатних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коліс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і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турбін</a:t>
          </a:r>
          <a:r>
            <a:rPr lang="ru-RU" sz="1600" b="0" i="0" dirty="0" smtClean="0"/>
            <a:t>. Вода </a:t>
          </a:r>
          <a:r>
            <a:rPr lang="ru-RU" sz="1600" b="0" i="0" dirty="0" err="1" smtClean="0"/>
            <a:t>була</a:t>
          </a:r>
          <a:r>
            <a:rPr lang="ru-RU" sz="1600" b="0" i="0" dirty="0" smtClean="0"/>
            <a:t> першим </a:t>
          </a:r>
          <a:r>
            <a:rPr lang="ru-RU" sz="1600" b="0" i="0" dirty="0" err="1" smtClean="0"/>
            <a:t>джерелом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енергії</a:t>
          </a:r>
          <a:r>
            <a:rPr lang="ru-RU" sz="1600" b="0" i="0" dirty="0" smtClean="0"/>
            <a:t>, а </a:t>
          </a:r>
          <a:r>
            <a:rPr lang="ru-RU" sz="1600" b="0" i="0" dirty="0" err="1" smtClean="0"/>
            <a:t>першою</a:t>
          </a:r>
          <a:r>
            <a:rPr lang="ru-RU" sz="1600" b="0" i="0" dirty="0" smtClean="0"/>
            <a:t> машиною, за </a:t>
          </a:r>
          <a:r>
            <a:rPr lang="ru-RU" sz="1600" b="0" i="0" dirty="0" err="1" smtClean="0"/>
            <a:t>допомогою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якої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людина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використовувала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енергію</a:t>
          </a:r>
          <a:r>
            <a:rPr lang="ru-RU" sz="1600" b="0" i="0" dirty="0" smtClean="0"/>
            <a:t> води, </a:t>
          </a:r>
          <a:r>
            <a:rPr lang="ru-RU" sz="1600" b="0" i="0" dirty="0" err="1" smtClean="0"/>
            <a:t>була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примітивна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водяна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турбіна</a:t>
          </a:r>
          <a:r>
            <a:rPr lang="ru-RU" sz="1600" b="0" i="0" dirty="0" smtClean="0"/>
            <a:t>. </a:t>
          </a:r>
          <a:endParaRPr lang="ru-RU" sz="1600" b="0" i="0" dirty="0">
            <a:latin typeface="Corbel"/>
            <a:ea typeface="+mn-ea"/>
            <a:cs typeface="+mn-cs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 sz="160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 sz="160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ScaleY="46343" custLinFactNeighborX="1407" custLinFactNeighborY="1735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8248EF9-FFBB-4EB0-94C4-16A1D0A1A170}" type="pres">
      <dgm:prSet presAssocID="{AA690160-D328-4B69-A035-90D3C82FA0A6}" presName="linComp" presStyleCnt="0"/>
      <dgm:spPr/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0" presStyleCnt="3" custLinFactNeighborX="-1587" custLinFactNeighborY="-4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0" presStyleCnt="3"/>
      <dgm:spPr/>
    </dgm:pt>
    <dgm:pt modelId="{41BC1ABA-1F87-4B1E-94EC-41724CD12655}" type="pres">
      <dgm:prSet presAssocID="{77AF15ED-F058-4A0B-B979-9880C6062DF0}" presName="imagNode" presStyleLbl="fgImgPlace1" presStyleIdx="0" presStyleCnt="3" custScaleY="92861" custLinFactNeighborX="-1587" custLinFactNeighborY="-5657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1" presStyleCnt="3" custScaleY="99567" custLinFactNeighborX="547" custLinFactNeighborY="-4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1" presStyleCnt="3"/>
      <dgm:spPr/>
    </dgm:pt>
    <dgm:pt modelId="{D88C7409-AB93-4FE3-A61D-F51EE8A4B008}" type="pres">
      <dgm:prSet presAssocID="{5DF8D196-4D3D-4940-9F32-682169997D7A}" presName="imagNode" presStyleLbl="fgImgPlace1" presStyleIdx="1" presStyleCnt="3" custScaleY="92862" custLinFactNeighborX="547" custLinFactNeighborY="-5838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2" presStyleCnt="3" custLinFactNeighborX="2681" custLinFactNeighborY="-4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2" presStyleCnt="3"/>
      <dgm:spPr/>
    </dgm:pt>
    <dgm:pt modelId="{B68F94D2-D73D-420A-802B-DFDC9BE4ED4C}" type="pres">
      <dgm:prSet presAssocID="{C20F2834-7A4B-463C-ABDE-12FFE93933A3}" presName="imagNode" presStyleLbl="fgImgPlace1" presStyleIdx="2" presStyleCnt="3" custScaleY="92861" custLinFactNeighborX="2681" custLinFactNeighborY="-5657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4C839C11-576D-4F8B-A506-F28B1DFFF881}" srcId="{AA690160-D328-4B69-A035-90D3C82FA0A6}" destId="{C20F2834-7A4B-463C-ABDE-12FFE93933A3}" srcOrd="2" destOrd="0" parTransId="{BCFE97E8-F389-4CB9-AF67-54F99688D24C}" sibTransId="{CAE5F0D1-5C6A-4BF8-ACC0-DB67084C99C7}"/>
    <dgm:cxn modelId="{B7F79259-566A-41E5-9CB2-1720EDB913DC}" type="presOf" srcId="{5DF8D196-4D3D-4940-9F32-682169997D7A}" destId="{87B5BDBA-3C7A-41F1-8C33-F13937A84B36}" srcOrd="0" destOrd="0" presId="urn:microsoft.com/office/officeart/2005/8/layout/pList2#1"/>
    <dgm:cxn modelId="{AC25C770-75A8-49BC-AC87-6FE54CC3DFED}" type="presOf" srcId="{C20F2834-7A4B-463C-ABDE-12FFE93933A3}" destId="{9B706799-997B-4F74-B652-58B58A51EA58}" srcOrd="0" destOrd="0" presId="urn:microsoft.com/office/officeart/2005/8/layout/pList2#1"/>
    <dgm:cxn modelId="{B9B85342-AC50-4E97-8E9E-2FD870B1E881}" srcId="{AA690160-D328-4B69-A035-90D3C82FA0A6}" destId="{5DF8D196-4D3D-4940-9F32-682169997D7A}" srcOrd="1" destOrd="0" parTransId="{51CE1848-AB2A-4E28-8CF5-8442E546E0C5}" sibTransId="{90C1E242-23BD-452C-B222-DCFA2D4DAE3B}"/>
    <dgm:cxn modelId="{A133DEC2-EB44-41A9-B8E1-E7EEFD49AD5D}" type="presOf" srcId="{90C1E242-23BD-452C-B222-DCFA2D4DAE3B}" destId="{CA6E58D0-F06D-4082-9183-0F2955E6C631}" srcOrd="0" destOrd="0" presId="urn:microsoft.com/office/officeart/2005/8/layout/pList2#1"/>
    <dgm:cxn modelId="{608AAB15-3CF3-412A-9EEC-B36A73313E35}" type="presOf" srcId="{AA690160-D328-4B69-A035-90D3C82FA0A6}" destId="{9E4DC8AD-1AC7-4E53-B32C-25202AFDB195}" srcOrd="0" destOrd="0" presId="urn:microsoft.com/office/officeart/2005/8/layout/pList2#1"/>
    <dgm:cxn modelId="{CD3B69F4-72CF-49E2-8926-8FD63E771977}" srcId="{AA690160-D328-4B69-A035-90D3C82FA0A6}" destId="{77AF15ED-F058-4A0B-B979-9880C6062DF0}" srcOrd="0" destOrd="0" parTransId="{0DF2CDB2-0880-4047-8447-A17EAE7580E4}" sibTransId="{E3B236AA-E864-46E4-BC91-F2D73633FEA4}"/>
    <dgm:cxn modelId="{29FB4055-615A-4740-BEFF-678482B46881}" type="presOf" srcId="{77AF15ED-F058-4A0B-B979-9880C6062DF0}" destId="{5284ED54-4761-44DA-8086-D5FD397A1C95}" srcOrd="0" destOrd="0" presId="urn:microsoft.com/office/officeart/2005/8/layout/pList2#1"/>
    <dgm:cxn modelId="{E87EDE9D-B3CE-4D4D-A192-55EE17990E70}" type="presOf" srcId="{E3B236AA-E864-46E4-BC91-F2D73633FEA4}" destId="{A9D6457D-CBBF-4A28-8C38-C3F75EA43CF1}" srcOrd="0" destOrd="0" presId="urn:microsoft.com/office/officeart/2005/8/layout/pList2#1"/>
    <dgm:cxn modelId="{71CE923E-437C-45D6-834B-009972025F63}" type="presParOf" srcId="{9E4DC8AD-1AC7-4E53-B32C-25202AFDB195}" destId="{ACBF4AF3-FAB8-444C-81AB-52C89640E279}" srcOrd="0" destOrd="0" presId="urn:microsoft.com/office/officeart/2005/8/layout/pList2#1"/>
    <dgm:cxn modelId="{40568797-C449-4CB0-A92F-604FC8E31330}" type="presParOf" srcId="{9E4DC8AD-1AC7-4E53-B32C-25202AFDB195}" destId="{78248EF9-FFBB-4EB0-94C4-16A1D0A1A170}" srcOrd="1" destOrd="0" presId="urn:microsoft.com/office/officeart/2005/8/layout/pList2#1"/>
    <dgm:cxn modelId="{0770C2F7-BF52-4422-BC32-0487A63F2C60}" type="presParOf" srcId="{78248EF9-FFBB-4EB0-94C4-16A1D0A1A170}" destId="{3617A269-0CD9-4948-9932-FA1AD12DE27E}" srcOrd="0" destOrd="0" presId="urn:microsoft.com/office/officeart/2005/8/layout/pList2#1"/>
    <dgm:cxn modelId="{7B460BE5-5200-43C1-8023-E108678A7EDC}" type="presParOf" srcId="{3617A269-0CD9-4948-9932-FA1AD12DE27E}" destId="{5284ED54-4761-44DA-8086-D5FD397A1C95}" srcOrd="0" destOrd="0" presId="urn:microsoft.com/office/officeart/2005/8/layout/pList2#1"/>
    <dgm:cxn modelId="{B03147F9-2985-4C85-80C4-E9B86C0F1111}" type="presParOf" srcId="{3617A269-0CD9-4948-9932-FA1AD12DE27E}" destId="{9666B65F-B8AB-44AD-8F33-AF566667E781}" srcOrd="1" destOrd="0" presId="urn:microsoft.com/office/officeart/2005/8/layout/pList2#1"/>
    <dgm:cxn modelId="{CFC96E83-8D31-4CB6-9D59-86FAE5A2DC86}" type="presParOf" srcId="{3617A269-0CD9-4948-9932-FA1AD12DE27E}" destId="{41BC1ABA-1F87-4B1E-94EC-41724CD12655}" srcOrd="2" destOrd="0" presId="urn:microsoft.com/office/officeart/2005/8/layout/pList2#1"/>
    <dgm:cxn modelId="{96B9B931-A538-4512-B269-036767421792}" type="presParOf" srcId="{78248EF9-FFBB-4EB0-94C4-16A1D0A1A170}" destId="{A9D6457D-CBBF-4A28-8C38-C3F75EA43CF1}" srcOrd="1" destOrd="0" presId="urn:microsoft.com/office/officeart/2005/8/layout/pList2#1"/>
    <dgm:cxn modelId="{F96F57C3-24FC-4EED-928C-5A0E882B8FBC}" type="presParOf" srcId="{78248EF9-FFBB-4EB0-94C4-16A1D0A1A170}" destId="{CDFA4098-C274-4C84-9513-F0698696D98A}" srcOrd="2" destOrd="0" presId="urn:microsoft.com/office/officeart/2005/8/layout/pList2#1"/>
    <dgm:cxn modelId="{293B4E60-2DF2-45C9-BA98-2EDF5CC8DB9C}" type="presParOf" srcId="{CDFA4098-C274-4C84-9513-F0698696D98A}" destId="{87B5BDBA-3C7A-41F1-8C33-F13937A84B36}" srcOrd="0" destOrd="0" presId="urn:microsoft.com/office/officeart/2005/8/layout/pList2#1"/>
    <dgm:cxn modelId="{D64AAF9E-81D3-464E-B139-A03C4521BE5E}" type="presParOf" srcId="{CDFA4098-C274-4C84-9513-F0698696D98A}" destId="{928528D1-DD5F-4687-9BFE-878C43D23D5D}" srcOrd="1" destOrd="0" presId="urn:microsoft.com/office/officeart/2005/8/layout/pList2#1"/>
    <dgm:cxn modelId="{749448FA-149C-483D-BAC5-794720639158}" type="presParOf" srcId="{CDFA4098-C274-4C84-9513-F0698696D98A}" destId="{D88C7409-AB93-4FE3-A61D-F51EE8A4B008}" srcOrd="2" destOrd="0" presId="urn:microsoft.com/office/officeart/2005/8/layout/pList2#1"/>
    <dgm:cxn modelId="{18C9CFAF-269B-43F6-B7F9-ADA26E6F5943}" type="presParOf" srcId="{78248EF9-FFBB-4EB0-94C4-16A1D0A1A170}" destId="{CA6E58D0-F06D-4082-9183-0F2955E6C631}" srcOrd="3" destOrd="0" presId="urn:microsoft.com/office/officeart/2005/8/layout/pList2#1"/>
    <dgm:cxn modelId="{BE3BF778-087E-4638-8210-E24B5B150918}" type="presParOf" srcId="{78248EF9-FFBB-4EB0-94C4-16A1D0A1A170}" destId="{8AC8F713-1879-4B70-BB31-C5C195E24471}" srcOrd="4" destOrd="0" presId="urn:microsoft.com/office/officeart/2005/8/layout/pList2#1"/>
    <dgm:cxn modelId="{AB3EAC3D-34FB-425E-966C-EB2E0F9EC5D2}" type="presParOf" srcId="{8AC8F713-1879-4B70-BB31-C5C195E24471}" destId="{9B706799-997B-4F74-B652-58B58A51EA58}" srcOrd="0" destOrd="0" presId="urn:microsoft.com/office/officeart/2005/8/layout/pList2#1"/>
    <dgm:cxn modelId="{66E64EC6-F519-4371-9979-BBFDF3F76413}" type="presParOf" srcId="{8AC8F713-1879-4B70-BB31-C5C195E24471}" destId="{AF8C36F4-A127-4733-8CAC-70994BB842F2}" srcOrd="1" destOrd="0" presId="urn:microsoft.com/office/officeart/2005/8/layout/pList2#1"/>
    <dgm:cxn modelId="{9EEA3486-3B5C-4EFD-A95A-E4328F1A7D5F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771313"/>
          <a:ext cx="8458200" cy="1251421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C1ABA-1F87-4B1E-94EC-41724CD12655}">
      <dsp:nvSpPr>
        <dsp:cNvPr id="0" name=""/>
        <dsp:cNvSpPr/>
      </dsp:nvSpPr>
      <dsp:spPr>
        <a:xfrm>
          <a:off x="214315" y="318708"/>
          <a:ext cx="2484596" cy="183888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214315" y="2552057"/>
          <a:ext cx="2484596" cy="330042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err="1" smtClean="0"/>
            <a:t>Сонячна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енергетика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використовує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поновлюване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джерело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енергії</a:t>
          </a:r>
          <a:r>
            <a:rPr lang="ru-RU" sz="1600" b="0" i="0" kern="1200" dirty="0" smtClean="0"/>
            <a:t>, </a:t>
          </a:r>
          <a:r>
            <a:rPr lang="ru-RU" sz="1600" b="0" i="0" kern="1200" dirty="0" err="1" smtClean="0"/>
            <a:t>що</a:t>
          </a:r>
          <a:r>
            <a:rPr lang="ru-RU" sz="1600" b="0" i="0" kern="1200" dirty="0" smtClean="0"/>
            <a:t> не </a:t>
          </a:r>
          <a:r>
            <a:rPr lang="ru-RU" sz="1600" b="0" i="0" kern="1200" dirty="0" err="1" smtClean="0"/>
            <a:t>виробляє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шкідливих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Сонячна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енергетика</a:t>
          </a:r>
          <a:r>
            <a:rPr lang="ru-RU" sz="1600" b="0" i="0" kern="1200" dirty="0" smtClean="0"/>
            <a:t> широко </a:t>
          </a:r>
          <a:r>
            <a:rPr lang="ru-RU" sz="1600" b="0" i="0" kern="1200" dirty="0" err="1" smtClean="0"/>
            <a:t>застосовується</a:t>
          </a:r>
          <a:r>
            <a:rPr lang="ru-RU" sz="1600" b="0" i="0" kern="1200" dirty="0" smtClean="0"/>
            <a:t> у </a:t>
          </a:r>
          <a:r>
            <a:rPr lang="ru-RU" sz="1600" b="0" i="0" kern="1200" dirty="0" err="1" smtClean="0"/>
            <a:t>випадках</a:t>
          </a:r>
          <a:r>
            <a:rPr lang="ru-RU" sz="1600" b="0" i="0" kern="1200" dirty="0" smtClean="0"/>
            <a:t>, коли </a:t>
          </a:r>
          <a:r>
            <a:rPr lang="ru-RU" sz="1600" b="0" i="0" kern="1200" dirty="0" err="1" smtClean="0"/>
            <a:t>малодоступність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інших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джерел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енергії</a:t>
          </a:r>
          <a:r>
            <a:rPr lang="ru-RU" sz="1600" b="0" i="0" kern="1200" dirty="0" smtClean="0"/>
            <a:t> в </a:t>
          </a:r>
          <a:r>
            <a:rPr lang="ru-RU" sz="1600" b="0" i="0" kern="1200" dirty="0" err="1" smtClean="0"/>
            <a:t>сукупності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з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достатньою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кількістю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сонячного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випромінювання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виправдовує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її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економічно</a:t>
          </a:r>
          <a:r>
            <a:rPr lang="ru-RU" sz="1600" b="0" i="0" kern="1200" dirty="0" smtClean="0"/>
            <a:t>.</a:t>
          </a:r>
          <a:endParaRPr lang="ru-RU" sz="1600" b="0" i="0" kern="1200" dirty="0">
            <a:solidFill>
              <a:schemeClr val="accent3">
                <a:lumMod val="75000"/>
              </a:schemeClr>
            </a:solidFill>
            <a:latin typeface="Corbel"/>
            <a:ea typeface="+mn-ea"/>
            <a:cs typeface="+mn-cs"/>
          </a:endParaRPr>
        </a:p>
      </dsp:txBody>
      <dsp:txXfrm rot="10800000">
        <a:off x="290725" y="2552057"/>
        <a:ext cx="2331776" cy="3224012"/>
      </dsp:txXfrm>
    </dsp:sp>
    <dsp:sp modelId="{D88C7409-AB93-4FE3-A61D-F51EE8A4B008}">
      <dsp:nvSpPr>
        <dsp:cNvPr id="0" name=""/>
        <dsp:cNvSpPr/>
      </dsp:nvSpPr>
      <dsp:spPr>
        <a:xfrm>
          <a:off x="3000392" y="318686"/>
          <a:ext cx="2484596" cy="183890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3000392" y="2552049"/>
          <a:ext cx="2484596" cy="328613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3152" tIns="274320" rIns="73152" bIns="113792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err="1" smtClean="0"/>
            <a:t>Енергія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вітру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вічно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поновлювана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й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невичерпна</a:t>
          </a:r>
          <a:r>
            <a:rPr lang="ru-RU" sz="1600" b="0" i="0" kern="1200" dirty="0" smtClean="0"/>
            <a:t>, </a:t>
          </a:r>
          <a:r>
            <a:rPr lang="ru-RU" sz="1600" b="0" i="0" kern="1200" dirty="0" err="1" smtClean="0"/>
            <a:t>поки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гріє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Сонце</a:t>
          </a:r>
          <a:r>
            <a:rPr lang="ru-RU" sz="1600" b="0" i="0" kern="1200" dirty="0" smtClean="0"/>
            <a:t>. </a:t>
          </a:r>
          <a:r>
            <a:rPr lang="ru-RU" sz="1600" b="0" i="0" kern="1200" dirty="0" err="1" smtClean="0"/>
            <a:t>Вітер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утворюється</a:t>
          </a:r>
          <a:r>
            <a:rPr lang="ru-RU" sz="1600" b="0" i="0" kern="1200" dirty="0" smtClean="0"/>
            <a:t> на </a:t>
          </a:r>
          <a:r>
            <a:rPr lang="ru-RU" sz="1600" b="0" i="0" kern="1200" dirty="0" err="1" smtClean="0"/>
            <a:t>землі</a:t>
          </a:r>
          <a:r>
            <a:rPr lang="ru-RU" sz="1600" b="0" i="0" kern="1200" dirty="0" smtClean="0"/>
            <a:t> в </a:t>
          </a:r>
          <a:r>
            <a:rPr lang="ru-RU" sz="1600" b="0" i="0" kern="1200" dirty="0" err="1" smtClean="0"/>
            <a:t>результаті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нерівномірного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нагрівання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її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поверхні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Сонцем</a:t>
          </a:r>
          <a:r>
            <a:rPr lang="ru-RU" sz="1600" b="0" i="0" kern="1200" dirty="0" smtClean="0"/>
            <a:t>.</a:t>
          </a:r>
          <a:endParaRPr lang="ru-RU" sz="1600" b="0" i="0" kern="1200" dirty="0">
            <a:latin typeface="Corbel"/>
            <a:ea typeface="+mn-ea"/>
            <a:cs typeface="+mn-cs"/>
          </a:endParaRPr>
        </a:p>
      </dsp:txBody>
      <dsp:txXfrm rot="10800000">
        <a:off x="3076802" y="2552049"/>
        <a:ext cx="2331776" cy="3209721"/>
      </dsp:txXfrm>
    </dsp:sp>
    <dsp:sp modelId="{B68F94D2-D73D-420A-802B-DFDC9BE4ED4C}">
      <dsp:nvSpPr>
        <dsp:cNvPr id="0" name=""/>
        <dsp:cNvSpPr/>
      </dsp:nvSpPr>
      <dsp:spPr>
        <a:xfrm>
          <a:off x="5786469" y="318708"/>
          <a:ext cx="2484596" cy="183888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5786469" y="2552057"/>
          <a:ext cx="2484596" cy="330042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3152" tIns="274320" rIns="73152" bIns="113792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err="1" smtClean="0"/>
            <a:t>Спадання</a:t>
          </a:r>
          <a:r>
            <a:rPr lang="ru-RU" sz="1600" b="0" i="0" kern="1200" dirty="0" smtClean="0"/>
            <a:t> води </a:t>
          </a:r>
          <a:r>
            <a:rPr lang="ru-RU" sz="1600" b="0" i="0" kern="1200" dirty="0" err="1" smtClean="0"/>
            <a:t>здавна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використовували</a:t>
          </a:r>
          <a:r>
            <a:rPr lang="ru-RU" sz="1600" b="0" i="0" kern="1200" dirty="0" smtClean="0"/>
            <a:t> для </a:t>
          </a:r>
          <a:r>
            <a:rPr lang="ru-RU" sz="1600" b="0" i="0" kern="1200" dirty="0" err="1" smtClean="0"/>
            <a:t>обертання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лопатних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коліс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турбін</a:t>
          </a:r>
          <a:r>
            <a:rPr lang="ru-RU" sz="1600" b="0" i="0" kern="1200" dirty="0" smtClean="0"/>
            <a:t>. Вода </a:t>
          </a:r>
          <a:r>
            <a:rPr lang="ru-RU" sz="1600" b="0" i="0" kern="1200" dirty="0" err="1" smtClean="0"/>
            <a:t>була</a:t>
          </a:r>
          <a:r>
            <a:rPr lang="ru-RU" sz="1600" b="0" i="0" kern="1200" dirty="0" smtClean="0"/>
            <a:t> першим </a:t>
          </a:r>
          <a:r>
            <a:rPr lang="ru-RU" sz="1600" b="0" i="0" kern="1200" dirty="0" err="1" smtClean="0"/>
            <a:t>джерелом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енергії</a:t>
          </a:r>
          <a:r>
            <a:rPr lang="ru-RU" sz="1600" b="0" i="0" kern="1200" dirty="0" smtClean="0"/>
            <a:t>, а </a:t>
          </a:r>
          <a:r>
            <a:rPr lang="ru-RU" sz="1600" b="0" i="0" kern="1200" dirty="0" err="1" smtClean="0"/>
            <a:t>першою</a:t>
          </a:r>
          <a:r>
            <a:rPr lang="ru-RU" sz="1600" b="0" i="0" kern="1200" dirty="0" smtClean="0"/>
            <a:t> машиною, за </a:t>
          </a:r>
          <a:r>
            <a:rPr lang="ru-RU" sz="1600" b="0" i="0" kern="1200" dirty="0" err="1" smtClean="0"/>
            <a:t>допомогою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якої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людина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використовувала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енергію</a:t>
          </a:r>
          <a:r>
            <a:rPr lang="ru-RU" sz="1600" b="0" i="0" kern="1200" dirty="0" smtClean="0"/>
            <a:t> води, </a:t>
          </a:r>
          <a:r>
            <a:rPr lang="ru-RU" sz="1600" b="0" i="0" kern="1200" dirty="0" err="1" smtClean="0"/>
            <a:t>була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примітивна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водяна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турбіна</a:t>
          </a:r>
          <a:r>
            <a:rPr lang="ru-RU" sz="1600" b="0" i="0" kern="1200" dirty="0" smtClean="0"/>
            <a:t>. </a:t>
          </a:r>
          <a:endParaRPr lang="ru-RU" sz="1600" b="0" i="0" kern="1200" dirty="0">
            <a:latin typeface="Corbel"/>
            <a:ea typeface="+mn-ea"/>
            <a:cs typeface="+mn-cs"/>
          </a:endParaRPr>
        </a:p>
      </dsp:txBody>
      <dsp:txXfrm rot="10800000">
        <a:off x="5862879" y="2552057"/>
        <a:ext cx="2331776" cy="32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72B59F-E3C9-4858-865E-5F2F6BB274D1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F64C69-BD26-436D-AFA5-965B4A3F8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70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AAEC2-B4C5-4DBA-8CCA-29E3A4A43D8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+mj-lt"/>
              <a:buNone/>
            </a:pPr>
            <a:endParaRPr lang="ru-RU" smtClean="0"/>
          </a:p>
        </p:txBody>
      </p:sp>
      <p:sp>
        <p:nvSpPr>
          <p:cNvPr id="11267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718-E198-4C2E-BC4C-645A97900B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6018-7532-4514-93D1-3FCD2A0125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BE34-5BEA-463A-B44B-B8E9CB4AFD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B77D-A152-4DAA-8D0B-2F7242E1BA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D4DC-2A60-4168-B3FE-73A5C41D63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DF0D-FE9C-4A3D-BA80-C7D3B43116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8975-3E1C-41FB-8045-9B55490873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B3BD-37BF-4659-9D1A-5F3A806496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8107A-6562-4958-A94A-CBFA1BF117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031-83DC-4934-9FCC-CC43A421FB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ACDC-A3A1-4425-96FC-905D84DAC8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EE03BE-5E8A-4482-A41F-2FC4A35702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Izuk\&#1056;&#1072;&#1073;&#1086;&#1095;&#1080;&#1081;%20&#1089;&#1090;&#1086;&#1083;\&#1044;&#1080;&#1076;&#1100;&#1077;%20&#1052;&#1072;&#1088;&#1091;&#1072;&#1085;&#1080;%20(&#1057;&#1087;&#1077;&#1081;&#1089;)%20-%20&#1054;&#1087;&#1077;&#1088;&#1072;%203%20%5b&#1089;%20&#1089;&#1072;&#1081;&#1090;&#1072;%20www.ololo.fm%5d%20(mp3cut.ru)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%D0%9F%D0%BE%D0%BB%D1%96%D1%82%D0%B8%D0%BA%D0%B0" TargetMode="External"/><Relationship Id="rId5" Type="http://schemas.openxmlformats.org/officeDocument/2006/relationships/hyperlink" Target="http://uk.wikipedia.org/wiki/%D0%95%D0%BA%D0%BE%D0%BD%D0%BE%D0%BC%D1%96%D0%BA%D0%B0" TargetMode="External"/><Relationship Id="rId4" Type="http://schemas.openxmlformats.org/officeDocument/2006/relationships/hyperlink" Target="http://uk.wikipedia.org/wiki/%D0%95%D0%BA%D0%BE%D0%BB%D0%BE%D0%B3%D1%96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.ua/search?biw=1280&amp;bih=890&amp;tbm=isch&amp;q=%D0%B7%D0%B0%D0%B1%D1%80%D1%83%D0%B4%D0%BD%D0%B5%D0%BD%D0%BD%D1%8F+%D0%B3%D1%80%D1%83%D0%BD%D1%82%D1%96%D0%B2+%D0%B2%D0%B0%D0%B6%D0%BA%D0%B8%D0%BC%D0%B8+%D0%BC%D0%B5%D1%82%D0%B0%D0%BB%D0%B0%D0%BC%D0%B8&amp;revid=27194004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3276600" y="0"/>
            <a:ext cx="25908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2681288" y="812800"/>
            <a:ext cx="3784600" cy="3784600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2643174" y="785794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1588" y="1858963"/>
            <a:ext cx="152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>
                <a:solidFill>
                  <a:schemeClr val="bg1"/>
                </a:solidFill>
                <a:latin typeface="Lucida Bright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1588" y="1858963"/>
            <a:ext cx="152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>
                <a:solidFill>
                  <a:schemeClr val="bg1"/>
                </a:solidFill>
                <a:latin typeface="Lucida Bright"/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1588" y="1858963"/>
            <a:ext cx="152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>
                <a:solidFill>
                  <a:schemeClr val="bg1"/>
                </a:solidFill>
                <a:latin typeface="Lucida Bright"/>
              </a:rPr>
              <a:t>1</a:t>
            </a:r>
          </a:p>
        </p:txBody>
      </p:sp>
      <p:pic>
        <p:nvPicPr>
          <p:cNvPr id="12" name="Дидье Маруани (Спейс) - Опера 3 [с сайта www.ololo.fm]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71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Дем</a:t>
            </a:r>
            <a:r>
              <a:rPr lang="ru-RU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ографічні</a:t>
            </a:r>
            <a:r>
              <a:rPr lang="ru-RU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проблеми</a:t>
            </a:r>
            <a:r>
              <a:rPr lang="ru-RU" b="1" u="sng" dirty="0" smtClean="0">
                <a:ln/>
                <a:solidFill>
                  <a:schemeClr val="accent3"/>
                </a:solidFill>
                <a:latin typeface="Corbel"/>
              </a:rPr>
              <a:t/>
            </a:r>
            <a:br>
              <a:rPr lang="ru-RU" b="1" u="sng" dirty="0" smtClean="0">
                <a:ln/>
                <a:solidFill>
                  <a:schemeClr val="accent3"/>
                </a:solidFill>
                <a:latin typeface="Corbel"/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286124"/>
            <a:ext cx="4500562" cy="335756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    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Демографічна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криза —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глибоке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порушення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відтворення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населення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загрожує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самому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існуванню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. Причинами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демографічної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кризи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часті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голодування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епідемії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війни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;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обумовлений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ними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високий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рівень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смертності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призводив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скорочення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чисельності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населення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деяких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країн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регіонів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світу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інколи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й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повного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обезлюднення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територій</a:t>
            </a:r>
            <a:r>
              <a:rPr lang="ru-RU" sz="1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endParaRPr lang="ru-RU" sz="1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8674" name="Picture 2" descr="C:\Documents and Settings\Izuk\Рабочий стол\ljudi[187645](265x17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071802" cy="24313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785794"/>
            <a:ext cx="4572000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800" b="1" dirty="0" err="1" smtClean="0">
                <a:ln/>
                <a:solidFill>
                  <a:schemeClr val="accent3"/>
                </a:solidFill>
              </a:rPr>
              <a:t>Демографічний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вибух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—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різке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прискорення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кількісного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зростання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світового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населення</a:t>
            </a:r>
            <a:r>
              <a:rPr lang="ru-RU" sz="1600" b="1" dirty="0" smtClean="0">
                <a:ln/>
                <a:solidFill>
                  <a:schemeClr val="accent3"/>
                </a:solidFill>
              </a:rPr>
              <a:t>. </a:t>
            </a:r>
            <a:endParaRPr lang="uk-UA" b="1" dirty="0" smtClean="0">
              <a:ln/>
              <a:solidFill>
                <a:schemeClr val="accent3"/>
              </a:solidFill>
            </a:endParaRPr>
          </a:p>
          <a:p>
            <a:r>
              <a:rPr lang="vi-VN" b="1" dirty="0" smtClean="0">
                <a:ln/>
                <a:solidFill>
                  <a:schemeClr val="accent3"/>
                </a:solidFill>
              </a:rPr>
              <a:t>Урбаніза́ція— це зростання ролі міст в розвитку суспільства, який супроводжується ростом і розвитком міських поселень, зростанням питомої ваги міського населення, поширенням міського способу життя в країні, регіоні, світі.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8675" name="Picture 3" descr="C:\Documents and Settings\Izuk\Рабочий стол\урбанизация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4262800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7E66"/>
            </a:gs>
            <a:gs pos="71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3173" cy="207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929454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92D050"/>
                </a:solidFill>
              </a:rPr>
              <a:t>Проблема </a:t>
            </a:r>
            <a:r>
              <a:rPr lang="ru-RU" sz="4000" b="1" dirty="0" err="1" smtClean="0">
                <a:solidFill>
                  <a:srgbClr val="92D050"/>
                </a:solidFill>
              </a:rPr>
              <a:t>роззброєння</a:t>
            </a:r>
            <a:r>
              <a:rPr lang="ru-RU" sz="4000" b="1" dirty="0" smtClean="0">
                <a:solidFill>
                  <a:srgbClr val="92D050"/>
                </a:solidFill>
              </a:rPr>
              <a:t> та </a:t>
            </a:r>
            <a:r>
              <a:rPr lang="ru-RU" sz="4000" b="1" dirty="0" err="1" smtClean="0">
                <a:solidFill>
                  <a:srgbClr val="92D050"/>
                </a:solidFill>
              </a:rPr>
              <a:t>збереження</a:t>
            </a:r>
            <a:r>
              <a:rPr lang="ru-RU" sz="4000" b="1" dirty="0" smtClean="0">
                <a:solidFill>
                  <a:srgbClr val="92D050"/>
                </a:solidFill>
              </a:rPr>
              <a:t> миру на </a:t>
            </a:r>
            <a:r>
              <a:rPr lang="ru-RU" sz="4000" b="1" dirty="0" err="1" smtClean="0">
                <a:solidFill>
                  <a:srgbClr val="92D050"/>
                </a:solidFill>
              </a:rPr>
              <a:t>Землі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430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У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зв'язку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світовими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війнами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XX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століття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, в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яких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загинуло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понад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100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млн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осіб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пізніше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протистоянням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двох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великих держав (СРСР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США)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з'явилася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так звана "гонка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озброєннь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".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Значну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роль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відіграло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відкриття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ядерної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зброї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49" y="1500174"/>
            <a:ext cx="4208551" cy="305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39290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Проте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ні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в одному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нинішніх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збройних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конфліктів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відбуваються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зіткнення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між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різними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країнами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Боротьба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йде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усередині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неблагополучних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держав. Урядам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протистоять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різні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формування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повстанців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,. І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всі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вони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переслідують</a:t>
            </a:r>
            <a:r>
              <a:rPr lang="ru-RU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різні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цілі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7650" name="Picture 2" descr="C:\Documents and Settings\Izuk\Рабочий стол\Euromaidan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357694"/>
            <a:ext cx="4143372" cy="2500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7E66"/>
            </a:gs>
            <a:gs pos="71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Соціальні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проблеми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500174"/>
            <a:ext cx="5143536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взаємовідносин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людиною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суспільством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здорв'я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злочинності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Замість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подоланих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виникають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епідемії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загрозливою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"чума" XX ст. — СНІД.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Найбільшого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епідемія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СНІДу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набула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Центральній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Східній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Африці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r">
              <a:buNone/>
            </a:pP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Наркоманія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глобальному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породжена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злочинністю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боку, вона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спричинює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злочинність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Повна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фізична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моральна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залежність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наркотиків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постійна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коштів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придбання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штовхає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наркоманів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найтяжчі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змогу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легко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вербувати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службу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злочинним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синдикатам</a:t>
            </a:r>
            <a:r>
              <a:rPr lang="ru-RU" sz="1800" dirty="0" smtClean="0"/>
              <a:t>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5" name="Picture 1" descr="C:\Documents and Settings\Izuk\Рабочий стол\bez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429132"/>
            <a:ext cx="3286116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C:\Documents and Settings\Izuk\Рабочий стол\96835_html_m23709e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328611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0" uiExpand="1" build="p"/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833961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42844" y="1285860"/>
            <a:ext cx="521497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i="1" dirty="0" err="1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sz="2400" i="1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sz="2400" i="1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наш </a:t>
            </a:r>
            <a:r>
              <a:rPr lang="ru-RU" sz="2400" i="1" dirty="0" err="1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спільний</a:t>
            </a:r>
            <a:r>
              <a:rPr lang="ru-RU" sz="2400" i="1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обов’язок</a:t>
            </a:r>
            <a:r>
              <a:rPr lang="ru-RU" sz="2400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адже</a:t>
            </a:r>
            <a:r>
              <a:rPr lang="ru-RU" sz="2400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400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 </a:t>
            </a:r>
            <a:r>
              <a:rPr lang="ru-RU" sz="2400" i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2400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якою</a:t>
            </a:r>
            <a:r>
              <a:rPr lang="ru-RU" sz="2400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буде завтра…</a:t>
            </a:r>
            <a:endParaRPr lang="ru-RU" sz="2400" i="1" dirty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-6000" contrast="-1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28596" y="714356"/>
            <a:ext cx="6608777" cy="100489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8A4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Глобальні</a:t>
            </a:r>
            <a:r>
              <a:rPr lang="ru-RU" sz="4000" dirty="0" smtClean="0">
                <a:solidFill>
                  <a:srgbClr val="8A4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8A4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4000" dirty="0" smtClean="0">
                <a:solidFill>
                  <a:srgbClr val="8A4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8A4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людства</a:t>
            </a:r>
            <a:endParaRPr lang="es-ES" sz="4000" b="1" dirty="0" smtClean="0">
              <a:solidFill>
                <a:srgbClr val="8A4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5" name="Rectangle 167"/>
          <p:cNvSpPr>
            <a:spLocks noChangeArrowheads="1"/>
          </p:cNvSpPr>
          <p:nvPr/>
        </p:nvSpPr>
        <p:spPr bwMode="auto">
          <a:xfrm>
            <a:off x="0" y="3643313"/>
            <a:ext cx="57864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Глобальні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проблеми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людства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—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сукупність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загальних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проблем,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що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постали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перед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людством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. До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основних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чинників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що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сприяли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виникненню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глобальних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проблем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людства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можна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віднести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швидке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зростання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чисельності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населення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демографічний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вибух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),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крім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того,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постійне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нарощування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промислового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й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сільськогосподарського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виробництва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;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збільшення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обсягу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видобутку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корисних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копалин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;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житлове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промислове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будівництво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прокладання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нових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транспортних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магістралей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забруднення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навколишнього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середовища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мілітаризацію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економіки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окремих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країн</a:t>
            </a:r>
            <a:r>
              <a:rPr lang="ru-RU" sz="1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ru-RU" sz="1200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4"/>
      <p:bldP spid="22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0" descr="C:\Documents and Settings\Izuk\Рабочий стол\animations_photoshop.newagames.com_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rc 13"/>
          <p:cNvSpPr/>
          <p:nvPr/>
        </p:nvSpPr>
        <p:spPr>
          <a:xfrm>
            <a:off x="-3714808" y="0"/>
            <a:ext cx="6858000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tx2">
              <a:lumMod val="75000"/>
              <a:alpha val="48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softEdge rad="317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38488" y="1279525"/>
            <a:ext cx="38401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A47D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hlinkClick r:id="rId4" tooltip="Екологія"/>
              </a:rPr>
              <a:t>Екологі</a:t>
            </a:r>
            <a:r>
              <a:rPr lang="ru-RU" sz="2400" b="1" u="sng" dirty="0" err="1">
                <a:solidFill>
                  <a:srgbClr val="A47D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чні</a:t>
            </a:r>
            <a:r>
              <a:rPr lang="ru-RU" sz="2400" b="1" dirty="0">
                <a:solidFill>
                  <a:srgbClr val="A47D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 u="sng" dirty="0" err="1">
                <a:solidFill>
                  <a:srgbClr val="A47D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проблеми</a:t>
            </a:r>
            <a:r>
              <a:rPr lang="ru-RU" sz="2400" b="1" dirty="0">
                <a:solidFill>
                  <a:srgbClr val="A47D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sz="2200" dirty="0">
              <a:solidFill>
                <a:srgbClr val="A47D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43313" y="2071688"/>
            <a:ext cx="38401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hlinkClick r:id="rId5" tooltip="Економіка"/>
              </a:rPr>
              <a:t>Економі</a:t>
            </a:r>
            <a:r>
              <a:rPr lang="ru-RU" sz="2400" b="1" u="sng" dirty="0" err="1">
                <a:solidFill>
                  <a:srgbClr val="A47D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чні</a:t>
            </a: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 u="sng" dirty="0" err="1">
                <a:solidFill>
                  <a:srgbClr val="A47D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проблеми</a:t>
            </a: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sz="2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43313" y="3286125"/>
            <a:ext cx="4857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 err="1">
                <a:solidFill>
                  <a:srgbClr val="A47D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Дем</a:t>
            </a:r>
            <a:r>
              <a:rPr lang="ru-RU" sz="2400" b="1" u="sng" dirty="0" err="1">
                <a:solidFill>
                  <a:srgbClr val="A47D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ографічні</a:t>
            </a:r>
            <a:r>
              <a:rPr lang="ru-RU" sz="2400" b="1" u="sng" dirty="0">
                <a:solidFill>
                  <a:srgbClr val="A47D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solidFill>
                  <a:srgbClr val="A47D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проблеми</a:t>
            </a:r>
            <a:endParaRPr lang="ru-RU" sz="2400" b="1" u="sng" dirty="0">
              <a:solidFill>
                <a:srgbClr val="A47D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500438" y="4357688"/>
            <a:ext cx="3444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hlinkClick r:id="rId6" tooltip="Політика"/>
              </a:rPr>
              <a:t>Політи</a:t>
            </a:r>
            <a:r>
              <a:rPr lang="ru-RU" sz="2400" b="1" u="sng" dirty="0" err="1">
                <a:solidFill>
                  <a:srgbClr val="A47D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чні</a:t>
            </a:r>
            <a:r>
              <a:rPr lang="ru-RU" sz="24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 u="sng" dirty="0" err="1">
                <a:solidFill>
                  <a:srgbClr val="A47D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проблеми</a:t>
            </a:r>
            <a:r>
              <a:rPr lang="ru-RU" sz="24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sz="22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00232" y="1428736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85918" y="5286388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5984" y="4572008"/>
            <a:ext cx="311727" cy="28575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200024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5400000">
            <a:off x="-1515272" y="3372636"/>
            <a:ext cx="3244827" cy="214283"/>
            <a:chOff x="-3200400" y="3314700"/>
            <a:chExt cx="6246420" cy="228600"/>
          </a:xfrm>
          <a:solidFill>
            <a:schemeClr val="tx2">
              <a:lumMod val="75000"/>
              <a:alpha val="93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2" name="Oval 17"/>
          <p:cNvSpPr/>
          <p:nvPr/>
        </p:nvSpPr>
        <p:spPr>
          <a:xfrm>
            <a:off x="2643174" y="3357562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Oval 17"/>
          <p:cNvSpPr/>
          <p:nvPr/>
        </p:nvSpPr>
        <p:spPr>
          <a:xfrm>
            <a:off x="2428860" y="2285992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3250" y="5214938"/>
            <a:ext cx="3786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 err="1">
                <a:solidFill>
                  <a:srgbClr val="A47D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Соціальні</a:t>
            </a:r>
            <a:r>
              <a:rPr lang="ru-RU" sz="2400" b="1" u="sng" dirty="0">
                <a:solidFill>
                  <a:srgbClr val="A47D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 u="sng" dirty="0" err="1">
                <a:solidFill>
                  <a:srgbClr val="A47D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проблеми</a:t>
            </a:r>
            <a:endParaRPr lang="ru-RU" sz="2400" u="sng" dirty="0">
              <a:solidFill>
                <a:srgbClr val="A47D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50E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50E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50E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50E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50E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9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0" grpId="0"/>
      <p:bldP spid="12" grpId="0"/>
      <p:bldP spid="15" grpId="0" animBg="1"/>
      <p:bldP spid="16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Izuk\Рабочий стол\f_4c517a07e8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188"/>
            <a:ext cx="9144000" cy="773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782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47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A47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b="1" dirty="0" err="1" smtClean="0">
                <a:solidFill>
                  <a:srgbClr val="A47D00"/>
                </a:solidFill>
                <a:latin typeface="Arial" charset="0"/>
                <a:cs typeface="Arial" charset="0"/>
              </a:rPr>
              <a:t>Еколо</a:t>
            </a:r>
            <a:r>
              <a:rPr lang="ru-RU" dirty="0" err="1" smtClean="0">
                <a:solidFill>
                  <a:srgbClr val="A47D00"/>
                </a:solidFill>
                <a:latin typeface="Arial" charset="0"/>
                <a:cs typeface="Arial" charset="0"/>
              </a:rPr>
              <a:t>гі</a:t>
            </a:r>
            <a:r>
              <a:rPr lang="ru-RU" b="1" dirty="0" err="1" smtClean="0">
                <a:solidFill>
                  <a:srgbClr val="A47D00"/>
                </a:solidFill>
                <a:latin typeface="Arial" charset="0"/>
                <a:cs typeface="Arial" charset="0"/>
              </a:rPr>
              <a:t>чні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rgbClr val="A47D00"/>
                </a:solidFill>
                <a:latin typeface="Arial" charset="0"/>
                <a:cs typeface="Arial" charset="0"/>
              </a:rPr>
              <a:t>проблеми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FFCC99"/>
                </a:solidFill>
                <a:latin typeface="Corbel"/>
              </a:rPr>
              <a:t/>
            </a:r>
            <a:br>
              <a:rPr lang="ru-RU" dirty="0" smtClean="0">
                <a:solidFill>
                  <a:srgbClr val="FFCC99"/>
                </a:solidFill>
                <a:latin typeface="Corbel"/>
              </a:rPr>
            </a:b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28750"/>
            <a:ext cx="9001125" cy="4643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19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dirty="0" err="1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dirty="0" err="1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грунтів</a:t>
            </a:r>
            <a:endParaRPr lang="ru-RU" sz="2400" dirty="0" smtClean="0">
              <a:solidFill>
                <a:schemeClr val="accent5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4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dirty="0" err="1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поширені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практично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повсюдно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означає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вони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створюють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загрозу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життєдіяльності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не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окремим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людству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загалом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окремим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B8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8B8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10" descr="neb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4" name="Picture 4" descr="C:\Documents and Settings\Izuk\Рабочий стол\Новая папка (2)\59ff25a2f7_136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289323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ntiago30st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48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671514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 err="1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endParaRPr lang="ru-RU" dirty="0" smtClean="0">
              <a:solidFill>
                <a:schemeClr val="accent5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428736"/>
            <a:ext cx="635795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00" dirty="0" smtClean="0">
              <a:solidFill>
                <a:srgbClr val="002E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900" dirty="0">
              <a:solidFill>
                <a:srgbClr val="002E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900" dirty="0" smtClean="0">
              <a:solidFill>
                <a:srgbClr val="002E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dirty="0" err="1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1900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забрудненням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розуміється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внесення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900" dirty="0" err="1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ньому</a:t>
            </a:r>
            <a:r>
              <a:rPr lang="ru-RU" sz="1900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1900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несприятливо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900" dirty="0" err="1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sz="1900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життя.Головні</a:t>
            </a:r>
            <a:r>
              <a:rPr lang="ru-RU" sz="1900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sz="1900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900" b="1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</a:t>
            </a:r>
            <a:r>
              <a:rPr lang="ru-RU" sz="1900" dirty="0" err="1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1900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паливно-енергетичного</a:t>
            </a:r>
            <a:r>
              <a:rPr lang="ru-RU" sz="1900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комплексу,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обробної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транспорт</a:t>
            </a:r>
            <a:r>
              <a:rPr lang="ru-RU" sz="1900" dirty="0" smtClean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газоподібних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забруднюючих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атмосферу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надходять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десятки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мільйонів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тонн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твердих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пил,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кіптява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сажа,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дрібних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вільно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проникають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дихальні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шляхи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осідають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бронхах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легенях</a:t>
            </a:r>
            <a:r>
              <a:rPr lang="ru-RU" sz="19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900" dirty="0" smtClean="0">
              <a:solidFill>
                <a:srgbClr val="002E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71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5006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Забруднення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грунтів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00530" y="1357298"/>
            <a:ext cx="4643470" cy="292893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65176" indent="-26517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Хижацька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жахливо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грунт: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прогресуючим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скороченням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грунту,його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ерозією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засоленням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забрудненням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грунтового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покриву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неправильної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експлуатації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приводить до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посиленого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руйнування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65176" indent="-26517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4" descr="poch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4682781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Izuk\Рабочий стол\Новая папка (2)\desertific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7245"/>
            <a:ext cx="4500562" cy="240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70009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214422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токсичними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речовинами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техногенного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ускладнює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неможливим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для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питних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цілей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196" name="Picture 4" descr="C:\Documents and Settings\Izuk\Рабочий стол\geo_nafta3_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321469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85918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Розлив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нафтопродуктів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приносить шкоду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водним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екосистемам</a:t>
            </a:r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535782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Безпосереднє</a:t>
            </a:r>
            <a:r>
              <a:rPr lang="ru-RU" i="1" dirty="0"/>
              <a:t> </a:t>
            </a:r>
            <a:r>
              <a:rPr lang="ru-RU" i="1" dirty="0" err="1"/>
              <a:t>скидання</a:t>
            </a:r>
            <a:r>
              <a:rPr lang="ru-RU" i="1" dirty="0"/>
              <a:t> </a:t>
            </a:r>
            <a:r>
              <a:rPr lang="ru-RU" i="1" dirty="0" err="1"/>
              <a:t>відходів</a:t>
            </a:r>
            <a:r>
              <a:rPr lang="ru-RU" i="1" dirty="0"/>
              <a:t> та </a:t>
            </a:r>
            <a:r>
              <a:rPr lang="ru-RU" i="1" dirty="0" err="1"/>
              <a:t>сміття</a:t>
            </a:r>
            <a:r>
              <a:rPr lang="ru-RU" i="1" dirty="0"/>
              <a:t> у воду </a:t>
            </a:r>
            <a:r>
              <a:rPr lang="ru-RU" i="1" dirty="0" err="1"/>
              <a:t>погіршує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якість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руйнує</a:t>
            </a:r>
            <a:r>
              <a:rPr lang="ru-RU" i="1" dirty="0"/>
              <a:t> </a:t>
            </a:r>
            <a:r>
              <a:rPr lang="ru-RU" i="1" dirty="0" err="1"/>
              <a:t>водні</a:t>
            </a:r>
            <a:r>
              <a:rPr lang="ru-RU" i="1" dirty="0"/>
              <a:t> </a:t>
            </a:r>
            <a:r>
              <a:rPr lang="ru-RU" i="1" dirty="0" err="1"/>
              <a:t>екосистеми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8197" name="Picture 5" descr="C:\Documents and Settings\Izuk\Рабочий стол\9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3500430" cy="34243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7E66"/>
            </a:gs>
            <a:gs pos="71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C:\Documents and Settings\Izuk\Рабочий стол\722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30718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Documents and Settings\Izuk\Рабочий стол\До-продовольчої-безпеки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31432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289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214414" y="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Економічні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проблеми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99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714356"/>
            <a:ext cx="3000364" cy="6678751"/>
          </a:xfrm>
          <a:prstGeom prst="rect">
            <a:avLst/>
          </a:prstGeom>
        </p:spPr>
        <p:txBody>
          <a:bodyPr wrap="square" num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Продовольча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проблема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тісно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пов’язана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економічними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політичними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проблемами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людтства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    Для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продовольчого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забезпечення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людства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суттєве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значення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мають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біологічні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ресурси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Світового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океану.Адже</a:t>
            </a:r>
            <a:r>
              <a:rPr lang="ru-RU" sz="1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ньому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видобувається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близько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20 %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харчових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білків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тваринного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походження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 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Найбільш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надійний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напрямок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вирішення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глобальної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продовольчої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проблеми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зростання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виробництва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продуктів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харчування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голодуючих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державах -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країнах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Азії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1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Африки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Латинської</a:t>
            </a:r>
            <a:r>
              <a:rPr lang="ru-RU" sz="1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Америки. 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42918"/>
            <a:ext cx="3000364" cy="65094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собливо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загостриися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проблеми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пов'язані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негативним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впливом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енергетики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стан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навколишнього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середовища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Масове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використання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викопного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палива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—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нафти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вугілля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газу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завдає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збитків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природі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здоров'ю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людини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через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викиди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містять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важкі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метали,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інші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шкідливі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речовини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Рослини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океан уже не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встигають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поглинути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всю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кількість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вуглекислоти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яка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утворюється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внаслідок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спалювання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органічного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палива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Підвищення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ефективності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використання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енергії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зменшення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шкідливих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викидів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атмосферу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завдяки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новим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технологіям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endParaRPr lang="ru-RU" sz="1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714356"/>
            <a:ext cx="307180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проблема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виражає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рівень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забезпеченості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сировинними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ресурсами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процесу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виробництва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життєдіяльності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людей на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планеті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Найбільше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вразливими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ресурсами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людства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відновлювані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ресурси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вода,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повітря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рослинний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покрив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тваринний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планети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Нині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майже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вони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перебувають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коли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механізми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відновлення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відтворення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знаходяться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розладнання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Способи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розв'язання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сировинної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1)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зниження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матеріалоємності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продукції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2)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використання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вторинних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ресурсів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відходів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виробництва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); 3)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безвідходного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виробництва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71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b="1" cap="all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Альтеративні</a:t>
            </a:r>
            <a:r>
              <a:rPr lang="ru-RU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джерела</a:t>
            </a:r>
            <a:r>
              <a:rPr lang="ru-RU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енергії</a:t>
            </a:r>
            <a:endParaRPr lang="ru-RU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Diagram 10"/>
          <p:cNvGraphicFramePr/>
          <p:nvPr>
            <p:extLst>
              <p:ext uri="{D42A27DB-BD31-4B8C-83A1-F6EECF244321}">
                <p14:modId xmlns:p14="http://schemas.microsoft.com/office/powerpoint/2010/main" val="4290891650"/>
              </p:ext>
            </p:extLst>
          </p:nvPr>
        </p:nvGraphicFramePr>
        <p:xfrm>
          <a:off x="285720" y="857232"/>
          <a:ext cx="84582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2000"/>
                                        <p:tgtEl>
                                          <p:spTgt spid="9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9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2000"/>
                                        <p:tgtEl>
                                          <p:spTgt spid="9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Другая 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47D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6371</TotalTime>
  <Words>720</Words>
  <Application>Microsoft Office PowerPoint</Application>
  <PresentationFormat>Экран (4:3)</PresentationFormat>
  <Paragraphs>57</Paragraphs>
  <Slides>13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Глобальні проблеми людства</vt:lpstr>
      <vt:lpstr>Презентация PowerPoint</vt:lpstr>
      <vt:lpstr> Екологічні проблеми  </vt:lpstr>
      <vt:lpstr>    Забруднення повітря</vt:lpstr>
      <vt:lpstr>Забруднення грунтів</vt:lpstr>
      <vt:lpstr>Презентация PowerPoint</vt:lpstr>
      <vt:lpstr>Презентация PowerPoint</vt:lpstr>
      <vt:lpstr> Альтеративні джерела енергії</vt:lpstr>
      <vt:lpstr>Демографічні проблеми </vt:lpstr>
      <vt:lpstr>Проблема роззброєння та збереження миру на Землі</vt:lpstr>
      <vt:lpstr>Соціальні проблеми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Sasha</cp:lastModifiedBy>
  <cp:revision>844</cp:revision>
  <dcterms:created xsi:type="dcterms:W3CDTF">2010-05-23T14:28:12Z</dcterms:created>
  <dcterms:modified xsi:type="dcterms:W3CDTF">2015-04-20T17:23:12Z</dcterms:modified>
</cp:coreProperties>
</file>