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flv" ContentType="video/unknown"/>
  <Default Extension="jpg" ContentType="image/jpeg"/>
  <Default Extension="mp4" ContentType="video/m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  <p:sldId id="267" r:id="rId12"/>
    <p:sldId id="268" r:id="rId13"/>
    <p:sldId id="269" r:id="rId14"/>
    <p:sldId id="270" r:id="rId15"/>
    <p:sldId id="266" r:id="rId16"/>
    <p:sldId id="271" r:id="rId17"/>
    <p:sldId id="272" r:id="rId18"/>
    <p:sldId id="264" r:id="rId19"/>
    <p:sldId id="273" r:id="rId20"/>
    <p:sldId id="281" r:id="rId21"/>
    <p:sldId id="274" r:id="rId22"/>
    <p:sldId id="280" r:id="rId23"/>
    <p:sldId id="275" r:id="rId24"/>
    <p:sldId id="276" r:id="rId25"/>
    <p:sldId id="277" r:id="rId26"/>
    <p:sldId id="278" r:id="rId27"/>
    <p:sldId id="282" r:id="rId28"/>
    <p:sldId id="279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2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465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262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9886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fld id="{445ADB37-EDFA-4F6B-BC7F-DA730513476F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BAD526F-B5F0-4DB8-A2B7-75C3C69924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2935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50175-98E0-423C-A301-2DEB54EF0BF4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2E5D8-139E-431E-A372-CE6B931CA66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2613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81390-57C9-4FC4-8613-DABAFD05BDE2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45373C-66BE-47D1-AD83-09E8B7B6FBE3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53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AADC7-79AB-46E8-9978-6791D72C6D5B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1686C-089A-47E6-A45E-B70A5D6E1D3F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6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7097F-38C4-4AAB-AE38-62258F6AA925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2E863EC9-C534-44BF-A95D-C8D983B920D3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255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D4F0D-83BA-4BFF-8507-8315C9D96895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B0CE5-82A7-47EE-AACB-E2C9D1750878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75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DE496-AF6A-4E9E-924B-5D9D39E72FA0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C13ED-986F-4E98-AD22-BC5E0E05CF9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855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C1AD441-0DDF-400C-BF16-48A335326F6B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2AF6380-9B41-444D-A248-2F8206DCBA5C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58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4735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A7458357-D7E8-4839-80CA-009665F7DE08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4438B932-7E3F-4C4F-83CB-DE3BABDBBF48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0287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5CDF77-62D1-4DE7-996F-971519F9F9A9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BB1F0-5109-48D0-B8E5-4C4F97AF99A0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31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30111-EA52-4BF0-B285-880008336588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DEBD41-8835-4752-A0D9-77527160AA1E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3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9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23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131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55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0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615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375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04502-C1F3-49D5-9564-AD8DDDD66FC0}" type="datetimeFigureOut">
              <a:rPr lang="ru-RU" smtClean="0"/>
              <a:t>19.04.2012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FF495-29AD-4997-AFD6-ADFC05E558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434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0066CC"/>
            </a:gs>
            <a:gs pos="71001">
              <a:srgbClr val="0000CC"/>
            </a:gs>
            <a:gs pos="81000">
              <a:srgbClr val="1170FF"/>
            </a:gs>
            <a:gs pos="100000">
              <a:srgbClr val="006699"/>
            </a:gs>
          </a:gsLst>
          <a:lin ang="189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1804A3-5D39-4194-AB6C-40E69CB9183E}" type="datetimeFigureOut">
              <a:rPr lang="ru-RU">
                <a:solidFill>
                  <a:prstClr val="white"/>
                </a:solidFill>
              </a:rPr>
              <a:pPr>
                <a:defRPr/>
              </a:pPr>
              <a:t>19.04.2012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C1E6928-F56D-4F13-A6DF-8EB86968BCA1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2247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flv"/><Relationship Id="rId1" Type="http://schemas.microsoft.com/office/2007/relationships/media" Target="../media/media3.flv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flv"/><Relationship Id="rId1" Type="http://schemas.microsoft.com/office/2007/relationships/media" Target="../media/media4.flv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Документы\Реклама\cosmet3_profclipart_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05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21117681">
            <a:off x="-179340" y="355049"/>
            <a:ext cx="568863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Реклама</a:t>
            </a:r>
            <a:endParaRPr lang="ru-RU" sz="88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973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9144000" cy="1440160"/>
          </a:xfrm>
        </p:spPr>
        <p:txBody>
          <a:bodyPr/>
          <a:lstStyle/>
          <a:p>
            <a:r>
              <a:rPr lang="ru-RU" dirty="0" smtClean="0"/>
              <a:t>Рекламы в советские времена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5312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97"/>
            <a:ext cx="3004041" cy="7364594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-51394"/>
            <a:ext cx="3312368" cy="6909394"/>
          </a:xfrm>
        </p:spPr>
      </p:pic>
      <p:pic>
        <p:nvPicPr>
          <p:cNvPr id="2050" name="Picture 2" descr="D:\Документы\Реклама\gigigi_ru_1254462441_9441153_65820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0"/>
            <a:ext cx="3096344" cy="686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2999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08"/>
            <a:ext cx="4384238" cy="365353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66" y="0"/>
            <a:ext cx="4785190" cy="6858000"/>
          </a:xfrm>
        </p:spPr>
      </p:pic>
      <p:pic>
        <p:nvPicPr>
          <p:cNvPr id="3074" name="Picture 2" descr="D:\Документы\Реклама\gigigi_ru_1254462436_9960883_507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347079"/>
            <a:ext cx="2471936" cy="351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Документы\Реклама\gigigi_ru_1254462433_8773615_18893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416" y="3392136"/>
            <a:ext cx="1966941" cy="347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52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959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0"/>
            <a:ext cx="4572000" cy="6857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1001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7" y="0"/>
            <a:ext cx="4762990" cy="6858000"/>
          </a:xfrm>
        </p:spPr>
      </p:pic>
      <p:pic>
        <p:nvPicPr>
          <p:cNvPr id="4098" name="Picture 2" descr="D:\Документы\Реклама\38495986_1197959186_72733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377" y="0"/>
            <a:ext cx="43447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6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80" y="-10944"/>
            <a:ext cx="4092836" cy="6868943"/>
          </a:xfrm>
        </p:spPr>
      </p:pic>
      <p:pic>
        <p:nvPicPr>
          <p:cNvPr id="5122" name="Picture 2" descr="D:\Документы\Реклама\38496065_772c7489d2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456" y="0"/>
            <a:ext cx="508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3584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0"/>
            <a:ext cx="5496272" cy="69333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0038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тарая_советская_реклама_(MusVid.net)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0322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Документы\Реклама\Ris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92" y="-12757"/>
            <a:ext cx="9172291" cy="6870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8062912" cy="1109985"/>
          </a:xfrm>
        </p:spPr>
        <p:txBody>
          <a:bodyPr/>
          <a:lstStyle/>
          <a:p>
            <a:r>
              <a:rPr lang="ru-RU" dirty="0" smtClean="0"/>
              <a:t>Современная реклама</a:t>
            </a:r>
            <a:endParaRPr lang="ru-RU" dirty="0"/>
          </a:p>
        </p:txBody>
      </p:sp>
      <p:pic>
        <p:nvPicPr>
          <p:cNvPr id="2" name="bebe_-_siempre_me_quedar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8464" y="68423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8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39952" cy="6864238"/>
          </a:xfrm>
        </p:spPr>
      </p:pic>
      <p:pic>
        <p:nvPicPr>
          <p:cNvPr id="4098" name="Picture 2" descr="D:\Документы\Реклама\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765" y="0"/>
            <a:ext cx="52695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75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>
                <a:lumMod val="99000"/>
                <a:lumOff val="1000"/>
              </a:srgbClr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/>
              <a:t>Реклама — информация, распространенная любым способом, в любой форме и с использованием любых средств, адресованная неопределенному кругу лиц и направленная на привлечение внимания к объекту рекламирования, формирование или поддержание интереса к нему и его продвижение на рынке.</a:t>
            </a:r>
            <a:endParaRPr lang="ru-RU" sz="2400" dirty="0"/>
          </a:p>
        </p:txBody>
      </p:sp>
      <p:pic>
        <p:nvPicPr>
          <p:cNvPr id="2050" name="Picture 2" descr="C:\Documents and Settings\UserXP\Рабочий стол\Реклама\gigigi_ru_1254462439_8094217_6878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94" y="2420888"/>
            <a:ext cx="4007768" cy="45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3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C9FCB"/>
            </a:gs>
            <a:gs pos="13000">
              <a:srgbClr val="F8B049"/>
            </a:gs>
            <a:gs pos="21001">
              <a:srgbClr val="F8B049"/>
            </a:gs>
            <a:gs pos="63000">
              <a:srgbClr val="FEE7F2"/>
            </a:gs>
            <a:gs pos="67000">
              <a:srgbClr val="F952A0"/>
            </a:gs>
            <a:gs pos="69000">
              <a:srgbClr val="C50849"/>
            </a:gs>
            <a:gs pos="82001">
              <a:srgbClr val="B43E85"/>
            </a:gs>
            <a:gs pos="100000">
              <a:srgbClr val="F8B049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4" y="-12396"/>
            <a:ext cx="9144544" cy="6870396"/>
          </a:xfrm>
        </p:spPr>
      </p:pic>
    </p:spTree>
    <p:extLst>
      <p:ext uri="{BB962C8B-B14F-4D97-AF65-F5344CB8AC3E}">
        <p14:creationId xmlns:p14="http://schemas.microsoft.com/office/powerpoint/2010/main" val="193381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7670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704"/>
            <a:ext cx="9144000" cy="6065603"/>
          </a:xfrm>
        </p:spPr>
      </p:pic>
    </p:spTree>
    <p:extLst>
      <p:ext uri="{BB962C8B-B14F-4D97-AF65-F5344CB8AC3E}">
        <p14:creationId xmlns:p14="http://schemas.microsoft.com/office/powerpoint/2010/main" val="222639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44"/>
            <a:ext cx="7164288" cy="4878011"/>
          </a:xfrm>
        </p:spPr>
      </p:pic>
      <p:pic>
        <p:nvPicPr>
          <p:cNvPr id="8194" name="Picture 2" descr="D:\Документы\Реклама\1418-tehnologii-v-mo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53324"/>
            <a:ext cx="6852877" cy="617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548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97" y="-13846"/>
            <a:ext cx="9164797" cy="6871846"/>
          </a:xfrm>
        </p:spPr>
      </p:pic>
    </p:spTree>
    <p:extLst>
      <p:ext uri="{BB962C8B-B14F-4D97-AF65-F5344CB8AC3E}">
        <p14:creationId xmlns:p14="http://schemas.microsoft.com/office/powerpoint/2010/main" val="4944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Хлопушка_Любятово_(самая_гениальная_реклама_на_сегодняшний_момент)_(MusVid.net)_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0944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егодняшняя_реклама_Кальция..._(MusVid.net)_.fl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7029400"/>
          </a:xfrm>
        </p:spPr>
      </p:pic>
    </p:spTree>
    <p:extLst>
      <p:ext uri="{BB962C8B-B14F-4D97-AF65-F5344CB8AC3E}">
        <p14:creationId xmlns:p14="http://schemas.microsoft.com/office/powerpoint/2010/main" val="18209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еклама_сока__(MusVid.net)_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40763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Документы\Реклама\Ri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03488">
            <a:off x="889326" y="4572957"/>
            <a:ext cx="8229600" cy="1399032"/>
          </a:xfrm>
        </p:spPr>
        <p:txBody>
          <a:bodyPr/>
          <a:lstStyle/>
          <a:p>
            <a:r>
              <a:rPr lang="ru-RU" dirty="0" smtClean="0"/>
              <a:t>Спасибо за внимание!!!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264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rgbClr val="FF3399">
                <a:lumMod val="99000"/>
                <a:lumOff val="1000"/>
              </a:srgbClr>
            </a:gs>
            <a:gs pos="42000">
              <a:srgbClr val="FF6633"/>
            </a:gs>
            <a:gs pos="60000">
              <a:srgbClr val="FFFF00"/>
            </a:gs>
            <a:gs pos="100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UserXP\Рабочий стол\Реклама\coca_col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69" y="-3422521"/>
            <a:ext cx="9174469" cy="1051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71282" y="3212976"/>
            <a:ext cx="59987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Функции рекламы: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75656" y="4293096"/>
            <a:ext cx="659001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571500" lvl="0" indent="-571500" algn="ctr">
              <a:spcBef>
                <a:spcPct val="0"/>
              </a:spcBef>
              <a:buFont typeface="Courier New" pitchFamily="49" charset="0"/>
              <a:buChar char="o"/>
            </a:pPr>
            <a:r>
              <a:rPr lang="ru-RU" sz="4400" b="1" cap="none" spc="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ea typeface="+mj-ea"/>
                <a:cs typeface="+mj-cs"/>
              </a:rPr>
              <a:t>Увеличение продаж</a:t>
            </a:r>
          </a:p>
          <a:p>
            <a:pPr marL="571500" lvl="0" indent="-571500" algn="ctr">
              <a:spcBef>
                <a:spcPct val="0"/>
              </a:spcBef>
              <a:buFont typeface="Courier New" pitchFamily="49" charset="0"/>
              <a:buChar char="o"/>
            </a:pPr>
            <a:r>
              <a:rPr lang="ru-RU" sz="4400" b="1" cap="none" spc="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ea typeface="+mj-ea"/>
                <a:cs typeface="+mj-cs"/>
              </a:rPr>
              <a:t>Регулирование сбыта</a:t>
            </a:r>
          </a:p>
          <a:p>
            <a:pPr marL="571500" lvl="0" indent="-571500" algn="ctr">
              <a:spcBef>
                <a:spcPct val="0"/>
              </a:spcBef>
              <a:buFont typeface="Courier New" pitchFamily="49" charset="0"/>
              <a:buChar char="o"/>
            </a:pPr>
            <a:r>
              <a:rPr lang="ru-RU" sz="4400" b="1" cap="none" spc="0" dirty="0" smtClean="0">
                <a:ln>
                  <a:prstDash val="solid"/>
                </a:ln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Привлечение клиентов </a:t>
            </a:r>
            <a:endParaRPr lang="ru-RU" sz="4400" b="1" cap="none" spc="0" dirty="0">
              <a:ln>
                <a:prstDash val="solid"/>
              </a:ln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88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1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1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1" presetClass="entr" presetSubtype="0" fill="hold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8229600" cy="2943200"/>
          </a:xfrm>
        </p:spPr>
        <p:txBody>
          <a:bodyPr>
            <a:normAutofit fontScale="90000"/>
          </a:bodyPr>
          <a:lstStyle/>
          <a:p>
            <a:pPr marL="285750" indent="-285750">
              <a:buFont typeface="Courier New" pitchFamily="49" charset="0"/>
              <a:buChar char="o"/>
            </a:pP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4000" dirty="0" smtClean="0"/>
              <a:t> </a:t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 1) </a:t>
            </a:r>
            <a:r>
              <a:rPr lang="ru-RU" sz="4000" dirty="0" smtClean="0">
                <a:hlinkClick r:id="rId3" action="ppaction://hlinksldjump"/>
              </a:rPr>
              <a:t>Коммерческая (экономическая) реклама.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2) </a:t>
            </a:r>
            <a:r>
              <a:rPr lang="ru-RU" sz="4000" dirty="0" smtClean="0">
                <a:hlinkClick r:id="rId4" action="ppaction://hlinksldjump"/>
              </a:rPr>
              <a:t>Социальная реклама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3) </a:t>
            </a:r>
            <a:r>
              <a:rPr lang="ru-RU" sz="4000" dirty="0" smtClean="0">
                <a:hlinkClick r:id="rId5" action="ppaction://hlinksldjump"/>
              </a:rPr>
              <a:t>Политическая реклама (в том числе предвыборная)</a:t>
            </a:r>
            <a:r>
              <a:rPr lang="ru-RU" sz="4000" dirty="0" smtClean="0">
                <a:hlinkClick r:id="rId6" action="ppaction://hlinksldjump"/>
              </a:rPr>
              <a:t>.</a:t>
            </a:r>
            <a:r>
              <a:rPr lang="ru-RU" sz="4000" dirty="0" smtClean="0">
                <a:hlinkClick r:id="rId5" action="ppaction://hlinksldjump"/>
              </a:rPr>
              <a:t>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56342" y="15007"/>
            <a:ext cx="4956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Виды рекламы: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62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6635080" cy="5094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5">
            <a:hlinkClick r:id="rId4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150" y="1772816"/>
            <a:ext cx="3694850" cy="5282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383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hlinkClick r:id="rId3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0"/>
            <a:ext cx="5256584" cy="6957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325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" y="0"/>
            <a:ext cx="5705564" cy="4294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Объект 5">
            <a:hlinkClick r:id="rId4" action="ppaction://hlinksldjump"/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7" y="1584011"/>
            <a:ext cx="4067944" cy="529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6728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6858000"/>
          </a:xfrm>
          <a:blipFill>
            <a:blip r:embed="rId3"/>
            <a:stretch>
              <a:fillRect/>
            </a:stretch>
          </a:blipFill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accent5">
                    <a:lumMod val="75000"/>
                  </a:schemeClr>
                </a:solidFill>
              </a:rPr>
              <a:t>Роль рекламы в современном обществе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solidFill>
                  <a:srgbClr val="FF0000"/>
                </a:solidFill>
              </a:rPr>
              <a:t>Экономическая </a:t>
            </a:r>
            <a:r>
              <a:rPr lang="ru-RU" sz="2000" dirty="0">
                <a:solidFill>
                  <a:srgbClr val="FF0000"/>
                </a:solidFill>
              </a:rPr>
              <a:t>(получение прибыли);</a:t>
            </a:r>
            <a:br>
              <a:rPr lang="ru-RU" sz="2000" dirty="0">
                <a:solidFill>
                  <a:srgbClr val="FF0000"/>
                </a:solidFill>
              </a:rPr>
            </a:br>
            <a:r>
              <a:rPr lang="ru-RU" sz="2000" dirty="0" smtClean="0">
                <a:solidFill>
                  <a:srgbClr val="FFC000"/>
                </a:solidFill>
              </a:rPr>
              <a:t>Социальная </a:t>
            </a:r>
            <a:r>
              <a:rPr lang="ru-RU" sz="2000" dirty="0">
                <a:solidFill>
                  <a:srgbClr val="FFC000"/>
                </a:solidFill>
              </a:rPr>
              <a:t>(достижение общественно полезных целей);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solidFill>
                  <a:srgbClr val="00B0F0"/>
                </a:solidFill>
              </a:rPr>
              <a:t>Политическая</a:t>
            </a:r>
            <a:r>
              <a:rPr lang="ru-RU" sz="2000" dirty="0">
                <a:solidFill>
                  <a:srgbClr val="00B0F0"/>
                </a:solidFill>
              </a:rPr>
              <a:t>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solidFill>
                  <a:srgbClr val="00B050"/>
                </a:solidFill>
              </a:rPr>
              <a:t>Идеологическая </a:t>
            </a:r>
            <a:r>
              <a:rPr lang="ru-RU" sz="2000" dirty="0">
                <a:solidFill>
                  <a:srgbClr val="00B050"/>
                </a:solidFill>
              </a:rPr>
              <a:t>(фактор, влияющий на становление и формирование мировоззрения человека);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>
                <a:solidFill>
                  <a:srgbClr val="7030A0"/>
                </a:solidFill>
              </a:rPr>
              <a:t>Психологическая (воздействует на желания и мечты покупателя, не взывая к его разуму);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>
                <a:solidFill>
                  <a:srgbClr val="FF66CC"/>
                </a:solidFill>
              </a:rPr>
              <a:t>Образовательная;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>
                <a:solidFill>
                  <a:srgbClr val="0070C0"/>
                </a:solidFill>
              </a:rPr>
              <a:t>Эстетическая </a:t>
            </a:r>
            <a:r>
              <a:rPr lang="ru-RU" sz="2000" dirty="0">
                <a:solidFill>
                  <a:srgbClr val="0070C0"/>
                </a:solidFill>
              </a:rPr>
              <a:t>(культурная). </a:t>
            </a:r>
          </a:p>
        </p:txBody>
      </p:sp>
    </p:spTree>
    <p:extLst>
      <p:ext uri="{BB962C8B-B14F-4D97-AF65-F5344CB8AC3E}">
        <p14:creationId xmlns:p14="http://schemas.microsoft.com/office/powerpoint/2010/main" val="25897016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3"/>
          <p:cNvSpPr txBox="1">
            <a:spLocks noChangeArrowheads="1"/>
          </p:cNvSpPr>
          <p:nvPr/>
        </p:nvSpPr>
        <p:spPr bwMode="auto">
          <a:xfrm>
            <a:off x="4540250" y="214313"/>
            <a:ext cx="4060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600" b="1" dirty="0">
                <a:solidFill>
                  <a:srgbClr val="FF0000"/>
                </a:solidFill>
                <a:latin typeface="Arial" charset="0"/>
                <a:cs typeface="Arial" charset="0"/>
              </a:rPr>
              <a:t>Реклама сегодня</a:t>
            </a:r>
          </a:p>
        </p:txBody>
      </p:sp>
      <p:sp>
        <p:nvSpPr>
          <p:cNvPr id="38916" name="Прямоугольник 5"/>
          <p:cNvSpPr>
            <a:spLocks noChangeArrowheads="1"/>
          </p:cNvSpPr>
          <p:nvPr/>
        </p:nvSpPr>
        <p:spPr bwMode="auto">
          <a:xfrm>
            <a:off x="214313" y="5572125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Первый рекламный плакат Кока-Колы. Он датируется 1904 г. </a:t>
            </a:r>
          </a:p>
        </p:txBody>
      </p:sp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000125"/>
            <a:ext cx="42433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860425"/>
            <a:ext cx="3380824" cy="432745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15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16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83</Words>
  <Application>Microsoft Office PowerPoint</Application>
  <PresentationFormat>Экран (4:3)</PresentationFormat>
  <Paragraphs>14</Paragraphs>
  <Slides>27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Яркая</vt:lpstr>
      <vt:lpstr>Презентация PowerPoint</vt:lpstr>
      <vt:lpstr>Реклама — информация, распространенная любым способом, в любой форме и с использованием любых средств, адресованная неопределенному кругу лиц и направленная на привлечение внимания к объекту рекламирования, формирование или поддержание интереса к нему и его продвижение на рынке.</vt:lpstr>
      <vt:lpstr>Презентация PowerPoint</vt:lpstr>
      <vt:lpstr>             1) Коммерческая (экономическая) реклама.  2) Социальная реклама  3) Политическая реклама (в том числе предвыборная).           </vt:lpstr>
      <vt:lpstr>Презентация PowerPoint</vt:lpstr>
      <vt:lpstr>Презентация PowerPoint</vt:lpstr>
      <vt:lpstr>Презентация PowerPoint</vt:lpstr>
      <vt:lpstr>Роль рекламы в современном обществе  Экономическая (получение прибыли); Социальная (достижение общественно полезных целей); Политическая; Идеологическая (фактор, влияющий на становление и формирование мировоззрения человека); Психологическая (воздействует на желания и мечты покупателя, не взывая к его разуму); Образовательная; Эстетическая (культурная). </vt:lpstr>
      <vt:lpstr>Презентация PowerPoint</vt:lpstr>
      <vt:lpstr>Рекламы в советские времена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Современная реклама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внимание!!!</vt:lpstr>
    </vt:vector>
  </TitlesOfParts>
  <Company>OFFICE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FoM</dc:creator>
  <cp:lastModifiedBy>FoM</cp:lastModifiedBy>
  <cp:revision>14</cp:revision>
  <dcterms:created xsi:type="dcterms:W3CDTF">2012-04-17T18:18:53Z</dcterms:created>
  <dcterms:modified xsi:type="dcterms:W3CDTF">2012-04-19T04:51:18Z</dcterms:modified>
</cp:coreProperties>
</file>