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B955FB-0C20-49B8-8052-56056B9CDF9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CE8963-C493-465A-809A-4DDE5932FE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59" y="4941168"/>
            <a:ext cx="2880321" cy="1728191"/>
          </a:xfrm>
        </p:spPr>
        <p:txBody>
          <a:bodyPr/>
          <a:lstStyle/>
          <a:p>
            <a:r>
              <a:rPr lang="ru-RU" dirty="0" smtClean="0">
                <a:solidFill>
                  <a:srgbClr val="FFEFAB"/>
                </a:solidFill>
              </a:rPr>
              <a:t>Подготовила ученица 11-Б класса Борцова Мария</a:t>
            </a:r>
            <a:endParaRPr lang="ru-RU" dirty="0">
              <a:solidFill>
                <a:srgbClr val="FFEFAB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68" y="188640"/>
            <a:ext cx="5131295" cy="2304256"/>
          </a:xfrm>
        </p:spPr>
        <p:txBody>
          <a:bodyPr/>
          <a:lstStyle/>
          <a:p>
            <a:r>
              <a:rPr lang="ru-RU" sz="4400" dirty="0" smtClean="0">
                <a:solidFill>
                  <a:srgbClr val="FFEFAB"/>
                </a:solidFill>
                <a:latin typeface="Ariston" panose="03000400000000000000" pitchFamily="66" charset="0"/>
              </a:rPr>
              <a:t>Скульптуры Микеланджело</a:t>
            </a:r>
            <a:endParaRPr lang="ru-RU" sz="4400" dirty="0">
              <a:solidFill>
                <a:srgbClr val="FFEFAB"/>
              </a:solidFill>
              <a:latin typeface="Ariston" panose="03000400000000000000" pitchFamily="66" charset="0"/>
            </a:endParaRPr>
          </a:p>
        </p:txBody>
      </p:sp>
      <p:pic>
        <p:nvPicPr>
          <p:cNvPr id="1026" name="Picture 2" descr="C:\Documents and Settings\ADMIN\Рабочий стол\presentation\michelange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0648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Рабочий стол\presentation\a4f1b15c1fea72d5ba0a15ffd6761a97_fu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" y="2780758"/>
            <a:ext cx="3111449" cy="406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ADMIN\Рабочий стол\presentation\254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94" y="3118148"/>
            <a:ext cx="2331175" cy="373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66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23928" y="116632"/>
            <a:ext cx="5040560" cy="18722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Великий </a:t>
            </a:r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итальянский скульптор, художник, архитектор, поэт, мыслитель. Один из величайших мастеров эпохи Ренессанса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.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pic>
        <p:nvPicPr>
          <p:cNvPr id="2050" name="Picture 2" descr="C:\Documents and Settings\ADMIN\Рабочий стол\presentation\Michelangelo_portra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26" y="0"/>
            <a:ext cx="3876675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16016" y="2545740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EFAB"/>
                </a:solidFill>
                <a:latin typeface="Century" panose="02040604050505020304" pitchFamily="18" charset="0"/>
              </a:rPr>
              <a:t>Известные работы</a:t>
            </a:r>
            <a:endParaRPr lang="ru-RU" sz="2800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7207" y="3068960"/>
            <a:ext cx="54543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>
              <a:solidFill>
                <a:srgbClr val="FFEFAB"/>
              </a:solidFill>
            </a:endParaRPr>
          </a:p>
          <a:p>
            <a:r>
              <a:rPr lang="ru-RU" sz="1600" dirty="0" smtClean="0">
                <a:solidFill>
                  <a:srgbClr val="FFEFAB"/>
                </a:solidFill>
              </a:rPr>
              <a:t> -   Мадонна у лестницы. Мрамор. Ок. 1491.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  Битва кентавров. Мрамор. Ок. 1492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  </a:t>
            </a:r>
            <a:r>
              <a:rPr lang="ru-RU" sz="1600" dirty="0" err="1" smtClean="0">
                <a:solidFill>
                  <a:srgbClr val="FFEFAB"/>
                </a:solidFill>
              </a:rPr>
              <a:t>Пьета</a:t>
            </a:r>
            <a:r>
              <a:rPr lang="ru-RU" sz="1600" dirty="0" smtClean="0">
                <a:solidFill>
                  <a:srgbClr val="FFEFAB"/>
                </a:solidFill>
              </a:rPr>
              <a:t>. Мрамор. 1498—1499. 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 Мадонна с младенцем. Мрамор. Ок. 1501..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 Давид. Мрамор. 1501—1504. 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 Апостол Матфей. Мрамор. 1506. 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 Роспись свода Сикстинской капеллы. 1508—1512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       Сотворение Адама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Умирающий раб. Мрамор. Ок. 1513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Моисей. Ок. 1515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Атлант. Мрамор. Между 1519, </a:t>
            </a:r>
            <a:r>
              <a:rPr lang="ru-RU" sz="1600" dirty="0" err="1" smtClean="0">
                <a:solidFill>
                  <a:srgbClr val="FFEFAB"/>
                </a:solidFill>
              </a:rPr>
              <a:t>ок</a:t>
            </a:r>
            <a:r>
              <a:rPr lang="ru-RU" sz="1600" dirty="0" smtClean="0">
                <a:solidFill>
                  <a:srgbClr val="FFEFAB"/>
                </a:solidFill>
              </a:rPr>
              <a:t>. 1530—1534..</a:t>
            </a:r>
          </a:p>
          <a:p>
            <a:r>
              <a:rPr lang="ru-RU" sz="1600" dirty="0" smtClean="0">
                <a:solidFill>
                  <a:srgbClr val="FFEFAB"/>
                </a:solidFill>
              </a:rPr>
              <a:t> -  Скорчившийся мальчик. Мрамор. 1530—1534. </a:t>
            </a:r>
            <a:endParaRPr lang="ru-RU" sz="1600" dirty="0">
              <a:solidFill>
                <a:srgbClr val="FFEF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1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5514" y="116632"/>
            <a:ext cx="6512511" cy="1143000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FFEFAB"/>
                </a:solidFill>
                <a:latin typeface="Century" panose="02040604050505020304" pitchFamily="18" charset="0"/>
              </a:rPr>
              <a:t>Пьета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32040" y="1196752"/>
            <a:ext cx="4211960" cy="491488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FFEFAB"/>
                </a:solidFill>
                <a:latin typeface="Century" panose="02040604050505020304" pitchFamily="18" charset="0"/>
              </a:rPr>
              <a:t>«</a:t>
            </a:r>
            <a:r>
              <a:rPr lang="ru-RU" sz="1800" dirty="0" err="1">
                <a:solidFill>
                  <a:srgbClr val="FFEFAB"/>
                </a:solidFill>
                <a:latin typeface="Century" panose="02040604050505020304" pitchFamily="18" charset="0"/>
              </a:rPr>
              <a:t>Оплакивание</a:t>
            </a:r>
            <a:r>
              <a:rPr lang="ru-RU" sz="1800" dirty="0">
                <a:solidFill>
                  <a:srgbClr val="FFEFAB"/>
                </a:solidFill>
                <a:latin typeface="Century" panose="02040604050505020304" pitchFamily="18" charset="0"/>
              </a:rPr>
              <a:t> Христа» — первая и наиболее выдающаяся </a:t>
            </a:r>
            <a:r>
              <a:rPr lang="ru-RU" sz="1800" dirty="0" err="1">
                <a:solidFill>
                  <a:srgbClr val="FFEFAB"/>
                </a:solidFill>
                <a:latin typeface="Century" panose="02040604050505020304" pitchFamily="18" charset="0"/>
              </a:rPr>
              <a:t>пьета</a:t>
            </a:r>
            <a:r>
              <a:rPr lang="ru-RU" sz="1800" dirty="0">
                <a:solidFill>
                  <a:srgbClr val="FFEFAB"/>
                </a:solidFill>
                <a:latin typeface="Century" panose="02040604050505020304" pitchFamily="18" charset="0"/>
              </a:rPr>
              <a:t>, созданная </a:t>
            </a:r>
            <a:r>
              <a:rPr lang="ru-RU" sz="1800" dirty="0" smtClean="0">
                <a:solidFill>
                  <a:srgbClr val="FFEFAB"/>
                </a:solidFill>
                <a:latin typeface="Century" panose="02040604050505020304" pitchFamily="18" charset="0"/>
              </a:rPr>
              <a:t>Микеланджело </a:t>
            </a:r>
            <a:r>
              <a:rPr lang="ru-RU" sz="1800" dirty="0" err="1">
                <a:solidFill>
                  <a:srgbClr val="FFEFAB"/>
                </a:solidFill>
                <a:latin typeface="Century" panose="02040604050505020304" pitchFamily="18" charset="0"/>
              </a:rPr>
              <a:t>Буонарроти</a:t>
            </a:r>
            <a:r>
              <a:rPr lang="ru-RU" sz="1800" dirty="0">
                <a:solidFill>
                  <a:srgbClr val="FFEFAB"/>
                </a:solidFill>
                <a:latin typeface="Century" panose="02040604050505020304" pitchFamily="18" charset="0"/>
              </a:rPr>
              <a:t>. </a:t>
            </a:r>
            <a:endParaRPr lang="ru-RU" sz="1800" dirty="0" smtClean="0">
              <a:solidFill>
                <a:srgbClr val="FFEFAB"/>
              </a:solidFill>
              <a:latin typeface="Century" panose="02040604050505020304" pitchFamily="18" charset="0"/>
            </a:endParaRPr>
          </a:p>
          <a:p>
            <a:endParaRPr lang="ru-RU" sz="1800" dirty="0" smtClean="0">
              <a:solidFill>
                <a:srgbClr val="FFEFAB"/>
              </a:solidFill>
              <a:latin typeface="Century" panose="02040604050505020304" pitchFamily="18" charset="0"/>
            </a:endParaRPr>
          </a:p>
          <a:p>
            <a:r>
              <a:rPr lang="ru-RU" sz="1800" dirty="0">
                <a:solidFill>
                  <a:srgbClr val="FFEFAB"/>
                </a:solidFill>
                <a:latin typeface="Century" panose="02040604050505020304" pitchFamily="18" charset="0"/>
              </a:rPr>
              <a:t>Фигуры Девы Марии и Христа были высечены 24-летним мастером из мрамора по заказу французского кардинала Жана </a:t>
            </a:r>
            <a:r>
              <a:rPr lang="ru-RU" sz="1800" dirty="0" err="1">
                <a:solidFill>
                  <a:srgbClr val="FFEFAB"/>
                </a:solidFill>
                <a:latin typeface="Century" panose="02040604050505020304" pitchFamily="18" charset="0"/>
              </a:rPr>
              <a:t>Билэра</a:t>
            </a:r>
            <a:r>
              <a:rPr lang="ru-RU" sz="1800" dirty="0">
                <a:solidFill>
                  <a:srgbClr val="FFEFAB"/>
                </a:solidFill>
                <a:latin typeface="Century" panose="02040604050505020304" pitchFamily="18" charset="0"/>
              </a:rPr>
              <a:t> для его гробницы. В XVIII веке статуя была перенесена в одну из капелл базилики святого Петра в Ватикане. При транспортировке были повреждены пальцы левой руки Мадонны.</a:t>
            </a:r>
          </a:p>
        </p:txBody>
      </p:sp>
      <p:pic>
        <p:nvPicPr>
          <p:cNvPr id="3074" name="Picture 2" descr="C:\Documents and Settings\ADMIN\Рабочий стол\presentation\572px-Michelangelo's_Pieta_5450_cropncleaned_ed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88640"/>
            <a:ext cx="4744593" cy="496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980" y="51571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solidFill>
                  <a:srgbClr val="FFEFAB"/>
                </a:solidFill>
                <a:latin typeface="Century" panose="02040604050505020304" pitchFamily="18" charset="0"/>
              </a:rPr>
              <a:t>Ватиканская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 «</a:t>
            </a:r>
            <a:r>
              <a:rPr lang="ru-RU" dirty="0" err="1" smtClean="0">
                <a:solidFill>
                  <a:srgbClr val="FFEFAB"/>
                </a:solidFill>
                <a:latin typeface="Century" panose="02040604050505020304" pitchFamily="18" charset="0"/>
              </a:rPr>
              <a:t>Пьета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» — одно из произведений, в которых историки искусства видят водораздел между кватроченто и Высоким Возрождением. 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4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6512511" cy="11430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Моисей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24744"/>
            <a:ext cx="4968552" cy="5616624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«Моисей» — мраморная статуя ветхозаветного пророка высотой 235 см, которая занимает центральное место в скульптурной гробнице папы Юлия II в римской базилике 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Сан-</a:t>
            </a:r>
            <a:r>
              <a:rPr lang="ru-RU" dirty="0" err="1" smtClean="0">
                <a:solidFill>
                  <a:srgbClr val="FFEFAB"/>
                </a:solidFill>
                <a:latin typeface="Century" panose="02040604050505020304" pitchFamily="18" charset="0"/>
              </a:rPr>
              <a:t>Пьетро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-ин-</a:t>
            </a:r>
            <a:r>
              <a:rPr lang="ru-RU" dirty="0" err="1" smtClean="0">
                <a:solidFill>
                  <a:srgbClr val="FFEFAB"/>
                </a:solidFill>
                <a:latin typeface="Century" panose="02040604050505020304" pitchFamily="18" charset="0"/>
              </a:rPr>
              <a:t>Винколи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.</a:t>
            </a:r>
          </a:p>
          <a:p>
            <a:endParaRPr lang="ru-RU" dirty="0" smtClean="0">
              <a:solidFill>
                <a:srgbClr val="FFEFAB"/>
              </a:solidFill>
              <a:latin typeface="Century" panose="02040604050505020304" pitchFamily="18" charset="0"/>
            </a:endParaRPr>
          </a:p>
          <a:p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«Моисей» представляет собой фрагмент грандиозного замысла гробницы Юлия II, который не осуществился из-за финансовых трудностей наследников понтифика. Первоначально гробницу предполагалось установить в базилике св. Петра. </a:t>
            </a:r>
            <a:endParaRPr lang="ru-RU" dirty="0" smtClean="0">
              <a:solidFill>
                <a:srgbClr val="FFEFAB"/>
              </a:solidFill>
              <a:latin typeface="Century" panose="02040604050505020304" pitchFamily="18" charset="0"/>
            </a:endParaRPr>
          </a:p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Скульптор </a:t>
            </a:r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выполнил для неё ещё несколько фигур, в том числе «Восставшего раба» и «Умирающего раба», которые не вошли в окончательную версию гробницы из-за изменившегося масштаба.</a:t>
            </a:r>
          </a:p>
        </p:txBody>
      </p:sp>
      <p:pic>
        <p:nvPicPr>
          <p:cNvPr id="4098" name="Picture 2" descr="C:\Documents and Settings\ADMIN\Рабочий стол\presentation\400px-Moses_San_Pietro_in_Vinc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85" y="980728"/>
            <a:ext cx="381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61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8012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Статуи капеллы Медичи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949280"/>
            <a:ext cx="8640960" cy="81042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Новая сакристия (ризница) была задумана как мемориальная капелла </a:t>
            </a:r>
            <a:r>
              <a:rPr lang="ru-RU" dirty="0" err="1">
                <a:solidFill>
                  <a:srgbClr val="FFEFAB"/>
                </a:solidFill>
                <a:latin typeface="Century" panose="02040604050505020304" pitchFamily="18" charset="0"/>
              </a:rPr>
              <a:t>Джулиано</a:t>
            </a:r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 Медичи, брата римского папы Льва, и Лоренцо, его племянника, которые умерли молодыми.</a:t>
            </a:r>
          </a:p>
        </p:txBody>
      </p:sp>
      <p:pic>
        <p:nvPicPr>
          <p:cNvPr id="5122" name="Picture 2" descr="C:\Documents and Settings\ADMIN\Рабочий стол\presentation\793px-Eo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96752"/>
            <a:ext cx="333083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ADMIN\Рабочий стол\presentation\800px-Tomb_of_Giuliano_de'_Medici_(casting_in_Pushkin_museum)_by_shakko_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79062"/>
            <a:ext cx="3703960" cy="27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Documents and Settings\ADMIN\Рабочий стол\presentation\800px-Tomb_of_Lorenzo_de'_Medici_(casting_in_Pushkin_museum)_by_shakko_0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6992"/>
            <a:ext cx="32643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020271" y="3910733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Вечер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726067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Утро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73541" y="2987660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День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8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512511" cy="1143000"/>
          </a:xfrm>
        </p:spPr>
        <p:txBody>
          <a:bodyPr/>
          <a:lstStyle/>
          <a:p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Мадонна у лестницы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1340768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 Мраморный барельеф, созданный Микеланджело </a:t>
            </a:r>
            <a:r>
              <a:rPr lang="ru-RU" dirty="0" err="1" smtClean="0">
                <a:solidFill>
                  <a:srgbClr val="FFEFAB"/>
                </a:solidFill>
                <a:latin typeface="Century" panose="02040604050505020304" pitchFamily="18" charset="0"/>
              </a:rPr>
              <a:t>Буонарроти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 в </a:t>
            </a:r>
            <a:r>
              <a:rPr lang="ru-RU" dirty="0" err="1" smtClean="0">
                <a:solidFill>
                  <a:srgbClr val="FFEFAB"/>
                </a:solidFill>
                <a:latin typeface="Century" panose="02040604050505020304" pitchFamily="18" charset="0"/>
              </a:rPr>
              <a:t>ок</a:t>
            </a:r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. 1491 году. Это первое независимое, наиболее раннее из сохранившихся произведений мастера.</a:t>
            </a:r>
          </a:p>
          <a:p>
            <a:endParaRPr lang="ru-RU" dirty="0" smtClean="0">
              <a:solidFill>
                <a:srgbClr val="FFEFAB"/>
              </a:solidFill>
              <a:latin typeface="Century" panose="02040604050505020304" pitchFamily="18" charset="0"/>
            </a:endParaRPr>
          </a:p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Для создания барельефа Микеланджело использовал прием низкого рельефа характерный для произведений Донателло.</a:t>
            </a:r>
          </a:p>
          <a:p>
            <a:endParaRPr lang="ru-RU" dirty="0" smtClean="0">
              <a:solidFill>
                <a:srgbClr val="FFEFAB"/>
              </a:solidFill>
              <a:latin typeface="Century" panose="02040604050505020304" pitchFamily="18" charset="0"/>
            </a:endParaRPr>
          </a:p>
          <a:p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«Мадонна у лестницы» оставалась в семье Микеланджело до самой смерти художника в 1564 году.</a:t>
            </a:r>
          </a:p>
          <a:p>
            <a:endParaRPr lang="ru-RU" dirty="0"/>
          </a:p>
        </p:txBody>
      </p:sp>
      <p:pic>
        <p:nvPicPr>
          <p:cNvPr id="6146" name="Picture 2" descr="C:\Documents and Settings\ADMIN\Рабочий стол\presentation\Buonarotti-sc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3571875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402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EFAB"/>
                </a:solidFill>
                <a:latin typeface="Century" panose="02040604050505020304" pitchFamily="18" charset="0"/>
              </a:rPr>
              <a:t>Давид</a:t>
            </a:r>
            <a:endParaRPr lang="ru-RU" dirty="0">
              <a:solidFill>
                <a:srgbClr val="FFEFAB"/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131840" y="1412776"/>
            <a:ext cx="5608712" cy="347472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FFEFAB"/>
                </a:solidFill>
                <a:latin typeface="Century" panose="02040604050505020304" pitchFamily="18" charset="0"/>
              </a:rPr>
              <a:t>Давид — мраморная статуя работы Микеланджело, впервые представленная флорентийской публике на площади Синьории 8 сентября 1504 года. С тех пор пятиметровое изваяние стало восприниматься как символ Флорентийской республики и одна из вершин не только искусства Возрождения, но и человеческого гения в целом. В настоящее время оригинал статуи находится в Академии изящных искусств во Флоренции.</a:t>
            </a:r>
          </a:p>
        </p:txBody>
      </p:sp>
      <p:pic>
        <p:nvPicPr>
          <p:cNvPr id="7170" name="Picture 2" descr="C:\Documents and Settings\ADMIN\Рабочий стол\presentation\davi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" y="332656"/>
            <a:ext cx="3023907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3197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Другая 5">
      <a:dk1>
        <a:srgbClr val="EDEAE7"/>
      </a:dk1>
      <a:lt1>
        <a:srgbClr val="000000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197</TotalTime>
  <Words>462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Скульптуры Микеланджело</vt:lpstr>
      <vt:lpstr>Презентация PowerPoint</vt:lpstr>
      <vt:lpstr>Пьета</vt:lpstr>
      <vt:lpstr>Моисей </vt:lpstr>
      <vt:lpstr>Статуи капеллы Медичи</vt:lpstr>
      <vt:lpstr>Мадонна у лестницы </vt:lpstr>
      <vt:lpstr>Давид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Скульптуры Микеланджело</dc:title>
  <dc:creator>ADMIN</dc:creator>
  <cp:lastModifiedBy>ADMIN</cp:lastModifiedBy>
  <cp:revision>8</cp:revision>
  <dcterms:created xsi:type="dcterms:W3CDTF">2013-10-07T15:13:09Z</dcterms:created>
  <dcterms:modified xsi:type="dcterms:W3CDTF">2013-10-07T18:30:18Z</dcterms:modified>
</cp:coreProperties>
</file>