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28FE2BE-EA8B-4990-B107-2FD6A6744ACB}">
          <p14:sldIdLst>
            <p14:sldId id="256"/>
            <p14:sldId id="257"/>
            <p14:sldId id="258"/>
            <p14:sldId id="259"/>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25B1771-9AC7-4795-905D-F8C6A6F08899}" type="datetimeFigureOut">
              <a:rPr lang="ru-RU" smtClean="0"/>
              <a:t>15.02.2015</a:t>
            </a:fld>
            <a:endParaRPr lang="ru-RU"/>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ru-RU"/>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65FFDAA-1B69-45B4-8FF7-39235C86A71D}" type="slidenum">
              <a:rPr lang="ru-RU" smtClean="0"/>
              <a:t>‹#›</a:t>
            </a:fld>
            <a:endParaRPr lang="ru-RU"/>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25B1771-9AC7-4795-905D-F8C6A6F08899}" type="datetimeFigureOut">
              <a:rPr lang="ru-RU" smtClean="0"/>
              <a:t>15.02.2015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25B1771-9AC7-4795-905D-F8C6A6F08899}" type="datetimeFigureOut">
              <a:rPr lang="ru-RU" smtClean="0"/>
              <a:t>15.02.2015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25B1771-9AC7-4795-905D-F8C6A6F08899}" type="datetimeFigureOut">
              <a:rPr lang="ru-RU" smtClean="0"/>
              <a:t>15.02.2015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5B1771-9AC7-4795-905D-F8C6A6F08899}" type="datetimeFigureOut">
              <a:rPr lang="ru-RU" smtClean="0"/>
              <a:t>15.02.2015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25B1771-9AC7-4795-905D-F8C6A6F08899}" type="datetimeFigureOut">
              <a:rPr lang="ru-RU" smtClean="0"/>
              <a:t>15.02.2015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5FFDAA-1B69-45B4-8FF7-39235C86A71D}" type="slidenum">
              <a:rPr lang="ru-RU" smtClean="0"/>
              <a:t>‹#›</a:t>
            </a:fld>
            <a:endParaRPr lang="ru-RU"/>
          </a:p>
        </p:txBody>
      </p:sp>
      <p:sp>
        <p:nvSpPr>
          <p:cNvPr id="9" name="Content Placeholder 8"/>
          <p:cNvSpPr>
            <a:spLocks noGrp="1"/>
          </p:cNvSpPr>
          <p:nvPr>
            <p:ph sz="quarter" idx="13"/>
          </p:nvPr>
        </p:nvSpPr>
        <p:spPr>
          <a:xfrm>
            <a:off x="841248"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25B1771-9AC7-4795-905D-F8C6A6F08899}" type="datetimeFigureOut">
              <a:rPr lang="ru-RU" smtClean="0"/>
              <a:t>15.02.2015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5FFDAA-1B69-45B4-8FF7-39235C86A71D}" type="slidenum">
              <a:rPr lang="ru-RU" smtClean="0"/>
              <a:t>‹#›</a:t>
            </a:fld>
            <a:endParaRPr lang="ru-RU"/>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25B1771-9AC7-4795-905D-F8C6A6F08899}" type="datetimeFigureOut">
              <a:rPr lang="ru-RU" smtClean="0"/>
              <a:t>15.02.2015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B1771-9AC7-4795-905D-F8C6A6F08899}" type="datetimeFigureOut">
              <a:rPr lang="ru-RU" smtClean="0"/>
              <a:t>15.02.2015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5B1771-9AC7-4795-905D-F8C6A6F08899}" type="datetimeFigureOut">
              <a:rPr lang="ru-RU" smtClean="0"/>
              <a:t>15.02.2015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25B1771-9AC7-4795-905D-F8C6A6F08899}" type="datetimeFigureOut">
              <a:rPr lang="ru-RU" smtClean="0"/>
              <a:t>15.02.2015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5FFDAA-1B69-45B4-8FF7-39235C86A71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25B1771-9AC7-4795-905D-F8C6A6F08899}" type="datetimeFigureOut">
              <a:rPr lang="ru-RU" smtClean="0"/>
              <a:t>15.02.2015</a:t>
            </a:fld>
            <a:endParaRPr lang="ru-RU"/>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ru-RU"/>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65FFDAA-1B69-45B4-8FF7-39235C86A71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360000">
            <a:off x="3202172" y="3605937"/>
            <a:ext cx="4847038" cy="1599722"/>
          </a:xfrm>
        </p:spPr>
        <p:txBody>
          <a:bodyPr/>
          <a:lstStyle/>
          <a:p>
            <a:r>
              <a:rPr lang="uk-UA" sz="4400" dirty="0" smtClean="0"/>
              <a:t>Економічні відносини України та Іспанії</a:t>
            </a:r>
            <a:endParaRPr lang="ru-RU" sz="4400" dirty="0"/>
          </a:p>
        </p:txBody>
      </p:sp>
      <p:sp>
        <p:nvSpPr>
          <p:cNvPr id="3" name="Подзаголовок 2"/>
          <p:cNvSpPr>
            <a:spLocks noGrp="1"/>
          </p:cNvSpPr>
          <p:nvPr>
            <p:ph type="subTitle" idx="1"/>
          </p:nvPr>
        </p:nvSpPr>
        <p:spPr>
          <a:xfrm rot="19045527">
            <a:off x="-139867" y="4294164"/>
            <a:ext cx="4213326" cy="1311424"/>
          </a:xfrm>
        </p:spPr>
        <p:txBody>
          <a:bodyPr/>
          <a:lstStyle/>
          <a:p>
            <a:endParaRPr lang="ru-RU" dirty="0"/>
          </a:p>
        </p:txBody>
      </p:sp>
    </p:spTree>
    <p:extLst>
      <p:ext uri="{BB962C8B-B14F-4D97-AF65-F5344CB8AC3E}">
        <p14:creationId xmlns:p14="http://schemas.microsoft.com/office/powerpoint/2010/main" val="726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52736"/>
            <a:ext cx="8743772" cy="5328592"/>
          </a:xfrm>
        </p:spPr>
        <p:txBody>
          <a:bodyPr/>
          <a:lstStyle/>
          <a:p>
            <a:pPr algn="r"/>
            <a:r>
              <a:rPr lang="ru-RU" sz="2200" dirty="0" smtClean="0"/>
              <a:t/>
            </a:r>
            <a:br>
              <a:rPr lang="ru-RU" sz="2200" dirty="0" smtClean="0"/>
            </a:br>
            <a:r>
              <a:rPr lang="ru-RU" sz="2200" dirty="0" smtClean="0"/>
              <a:t>У </a:t>
            </a:r>
            <a:r>
              <a:rPr lang="ru-RU" sz="2200" dirty="0" err="1" smtClean="0"/>
              <a:t>квітні</a:t>
            </a:r>
            <a:r>
              <a:rPr lang="ru-RU" sz="2200" dirty="0" smtClean="0"/>
              <a:t> </a:t>
            </a:r>
            <a:r>
              <a:rPr lang="ru-RU" sz="2200" dirty="0"/>
              <a:t>2014 р. в рамках </a:t>
            </a:r>
            <a:r>
              <a:rPr lang="ru-RU" sz="2200" dirty="0" smtClean="0"/>
              <a:t/>
            </a:r>
            <a:br>
              <a:rPr lang="ru-RU" sz="2200" dirty="0" smtClean="0"/>
            </a:br>
            <a:r>
              <a:rPr lang="ru-RU" sz="2200" dirty="0" err="1" smtClean="0"/>
              <a:t>візиту</a:t>
            </a:r>
            <a:r>
              <a:rPr lang="ru-RU" sz="2200" dirty="0" smtClean="0"/>
              <a:t> </a:t>
            </a:r>
            <a:r>
              <a:rPr lang="ru-RU" sz="2200" dirty="0" err="1"/>
              <a:t>делегації</a:t>
            </a:r>
            <a:r>
              <a:rPr lang="ru-RU" sz="2200" dirty="0"/>
              <a:t> Державного </a:t>
            </a:r>
            <a:r>
              <a:rPr lang="ru-RU" sz="2200" dirty="0" smtClean="0"/>
              <a:t/>
            </a:r>
            <a:br>
              <a:rPr lang="ru-RU" sz="2200" dirty="0" smtClean="0"/>
            </a:br>
            <a:r>
              <a:rPr lang="ru-RU" sz="2200" dirty="0" err="1" smtClean="0"/>
              <a:t>космічного</a:t>
            </a:r>
            <a:r>
              <a:rPr lang="ru-RU" sz="2200" dirty="0" smtClean="0"/>
              <a:t> </a:t>
            </a:r>
            <a:r>
              <a:rPr lang="ru-RU" sz="2200" dirty="0"/>
              <a:t>агентства </a:t>
            </a:r>
            <a:r>
              <a:rPr lang="ru-RU" sz="2200" dirty="0" err="1"/>
              <a:t>України</a:t>
            </a:r>
            <a:r>
              <a:rPr lang="ru-RU" sz="2200" dirty="0"/>
              <a:t> </a:t>
            </a:r>
            <a:r>
              <a:rPr lang="ru-RU" sz="2200" dirty="0" smtClean="0"/>
              <a:t/>
            </a:r>
            <a:br>
              <a:rPr lang="ru-RU" sz="2200" dirty="0" smtClean="0"/>
            </a:br>
            <a:r>
              <a:rPr lang="ru-RU" sz="2200" dirty="0" smtClean="0"/>
              <a:t>до </a:t>
            </a:r>
            <a:r>
              <a:rPr lang="ru-RU" sz="2200" dirty="0" err="1"/>
              <a:t>Іспанії</a:t>
            </a:r>
            <a:r>
              <a:rPr lang="ru-RU" sz="2200" dirty="0"/>
              <a:t> </a:t>
            </a:r>
            <a:r>
              <a:rPr lang="ru-RU" sz="2200" dirty="0" err="1"/>
              <a:t>підписано</a:t>
            </a:r>
            <a:r>
              <a:rPr lang="ru-RU" sz="2200" dirty="0"/>
              <a:t> </a:t>
            </a:r>
            <a:r>
              <a:rPr lang="ru-RU" sz="2200" dirty="0" smtClean="0"/>
              <a:t>Угоду</a:t>
            </a:r>
            <a:r>
              <a:rPr lang="ru-RU" sz="2200" dirty="0"/>
              <a:t> </a:t>
            </a:r>
            <a:r>
              <a:rPr lang="ru-RU" sz="2200" dirty="0" smtClean="0"/>
              <a:t>про</a:t>
            </a:r>
            <a:br>
              <a:rPr lang="ru-RU" sz="2200" dirty="0" smtClean="0"/>
            </a:br>
            <a:r>
              <a:rPr lang="ru-RU" sz="2200" dirty="0" smtClean="0"/>
              <a:t> </a:t>
            </a:r>
            <a:r>
              <a:rPr lang="ru-RU" sz="2200" dirty="0" err="1" smtClean="0"/>
              <a:t>співробітництво</a:t>
            </a:r>
            <a:r>
              <a:rPr lang="ru-RU" sz="2200" dirty="0" smtClean="0"/>
              <a:t> </a:t>
            </a:r>
            <a:r>
              <a:rPr lang="ru-RU" sz="2200" dirty="0"/>
              <a:t>з </a:t>
            </a:r>
            <a:r>
              <a:rPr lang="ru-RU" sz="2200" dirty="0" smtClean="0"/>
              <a:t/>
            </a:r>
            <a:br>
              <a:rPr lang="ru-RU" sz="2200" dirty="0" smtClean="0"/>
            </a:br>
            <a:r>
              <a:rPr lang="ru-RU" sz="2200" dirty="0" err="1" smtClean="0"/>
              <a:t>Національним</a:t>
            </a:r>
            <a:r>
              <a:rPr lang="ru-RU" sz="2200" dirty="0" smtClean="0"/>
              <a:t> </a:t>
            </a:r>
            <a:r>
              <a:rPr lang="ru-RU" sz="2200" dirty="0" err="1" smtClean="0"/>
              <a:t>інститутом</a:t>
            </a:r>
            <a:r>
              <a:rPr lang="ru-RU" sz="2200" dirty="0" smtClean="0"/>
              <a:t> </a:t>
            </a:r>
            <a:br>
              <a:rPr lang="ru-RU" sz="2200" dirty="0" smtClean="0"/>
            </a:br>
            <a:r>
              <a:rPr lang="ru-RU" sz="2200" dirty="0" err="1" smtClean="0"/>
              <a:t>аерокосмічних</a:t>
            </a:r>
            <a:r>
              <a:rPr lang="ru-RU" sz="2200" dirty="0" smtClean="0"/>
              <a:t> </a:t>
            </a:r>
            <a:r>
              <a:rPr lang="ru-RU" sz="2200" dirty="0" err="1"/>
              <a:t>технологій</a:t>
            </a:r>
            <a:r>
              <a:rPr lang="ru-RU" sz="2200" dirty="0"/>
              <a:t> </a:t>
            </a:r>
            <a:r>
              <a:rPr lang="ru-RU" sz="2200" dirty="0" smtClean="0"/>
              <a:t/>
            </a:r>
            <a:br>
              <a:rPr lang="ru-RU" sz="2200" dirty="0" smtClean="0"/>
            </a:br>
            <a:r>
              <a:rPr lang="en-US" sz="2200" dirty="0" smtClean="0"/>
              <a:t>INTA</a:t>
            </a:r>
            <a:r>
              <a:rPr lang="en-US" sz="2200" dirty="0"/>
              <a:t>. </a:t>
            </a:r>
            <a:r>
              <a:rPr lang="ru-RU" sz="2200" dirty="0"/>
              <a:t>У </a:t>
            </a:r>
            <a:r>
              <a:rPr lang="ru-RU" sz="2200" dirty="0" err="1"/>
              <a:t>листопаді</a:t>
            </a:r>
            <a:r>
              <a:rPr lang="ru-RU" sz="2200" dirty="0"/>
              <a:t> 2014 р</a:t>
            </a:r>
            <a:r>
              <a:rPr lang="ru-RU" sz="2200" dirty="0" smtClean="0"/>
              <a:t>.</a:t>
            </a:r>
            <a:br>
              <a:rPr lang="ru-RU" sz="2200" dirty="0" smtClean="0"/>
            </a:br>
            <a:r>
              <a:rPr lang="ru-RU" sz="2200" dirty="0" smtClean="0"/>
              <a:t> </a:t>
            </a:r>
            <a:r>
              <a:rPr lang="ru-RU" sz="2200" dirty="0" err="1"/>
              <a:t>підписано</a:t>
            </a:r>
            <a:r>
              <a:rPr lang="ru-RU" sz="2200" dirty="0"/>
              <a:t> Меморандум </a:t>
            </a:r>
            <a:r>
              <a:rPr lang="ru-RU" sz="2200" dirty="0" smtClean="0"/>
              <a:t>про</a:t>
            </a:r>
            <a:br>
              <a:rPr lang="ru-RU" sz="2200" dirty="0" smtClean="0"/>
            </a:br>
            <a:r>
              <a:rPr lang="ru-RU" sz="2200" dirty="0" smtClean="0"/>
              <a:t> </a:t>
            </a:r>
            <a:r>
              <a:rPr lang="ru-RU" sz="2200" dirty="0" err="1"/>
              <a:t>взаєморозуміння</a:t>
            </a:r>
            <a:r>
              <a:rPr lang="ru-RU" sz="2200" dirty="0"/>
              <a:t> з </a:t>
            </a:r>
            <a:r>
              <a:rPr lang="ru-RU" sz="2200" dirty="0" err="1"/>
              <a:t>розвитку</a:t>
            </a:r>
            <a:r>
              <a:rPr lang="ru-RU" sz="2200" dirty="0"/>
              <a:t> </a:t>
            </a:r>
            <a:r>
              <a:rPr lang="ru-RU" sz="2200" dirty="0" smtClean="0"/>
              <a:t/>
            </a:r>
            <a:br>
              <a:rPr lang="ru-RU" sz="2200" dirty="0" smtClean="0"/>
            </a:br>
            <a:r>
              <a:rPr lang="ru-RU" sz="2200" dirty="0" err="1" smtClean="0"/>
              <a:t>співробітництва</a:t>
            </a:r>
            <a:r>
              <a:rPr lang="ru-RU" sz="2200" dirty="0" smtClean="0"/>
              <a:t> </a:t>
            </a:r>
            <a:r>
              <a:rPr lang="ru-RU" sz="2200" dirty="0"/>
              <a:t>в </a:t>
            </a:r>
            <a:r>
              <a:rPr lang="ru-RU" sz="2200" dirty="0" smtClean="0"/>
              <a:t/>
            </a:r>
            <a:br>
              <a:rPr lang="ru-RU" sz="2200" dirty="0" smtClean="0"/>
            </a:br>
            <a:r>
              <a:rPr lang="ru-RU" sz="2200" dirty="0" smtClean="0"/>
              <a:t>культурно-</a:t>
            </a:r>
            <a:r>
              <a:rPr lang="ru-RU" sz="2200" dirty="0" err="1" smtClean="0"/>
              <a:t>гуманітарній</a:t>
            </a:r>
            <a:r>
              <a:rPr lang="ru-RU" sz="2200" dirty="0"/>
              <a:t>, </a:t>
            </a:r>
            <a:r>
              <a:rPr lang="ru-RU" sz="2200" dirty="0" smtClean="0"/>
              <a:t/>
            </a:r>
            <a:br>
              <a:rPr lang="ru-RU" sz="2200" dirty="0" smtClean="0"/>
            </a:br>
            <a:r>
              <a:rPr lang="ru-RU" sz="2200" dirty="0" err="1" smtClean="0"/>
              <a:t>туристичній</a:t>
            </a:r>
            <a:r>
              <a:rPr lang="ru-RU" sz="2200" dirty="0" smtClean="0"/>
              <a:t> </a:t>
            </a:r>
            <a:r>
              <a:rPr lang="ru-RU" sz="2200" dirty="0"/>
              <a:t>та </a:t>
            </a:r>
            <a:r>
              <a:rPr lang="ru-RU" sz="2200" dirty="0" err="1"/>
              <a:t>економічній</a:t>
            </a:r>
            <a:r>
              <a:rPr lang="ru-RU" sz="2200" dirty="0"/>
              <a:t> </a:t>
            </a:r>
            <a:r>
              <a:rPr lang="ru-RU" sz="2200" dirty="0" smtClean="0"/>
              <a:t/>
            </a:r>
            <a:br>
              <a:rPr lang="ru-RU" sz="2200" dirty="0" smtClean="0"/>
            </a:br>
            <a:r>
              <a:rPr lang="ru-RU" sz="2200" dirty="0" smtClean="0"/>
              <a:t>сферах </a:t>
            </a:r>
            <a:r>
              <a:rPr lang="ru-RU" sz="2200" dirty="0" err="1"/>
              <a:t>між</a:t>
            </a:r>
            <a:r>
              <a:rPr lang="ru-RU" sz="2200" dirty="0"/>
              <a:t> </a:t>
            </a:r>
            <a:r>
              <a:rPr lang="ru-RU" sz="2200" dirty="0" err="1"/>
              <a:t>регіоном</a:t>
            </a:r>
            <a:r>
              <a:rPr lang="ru-RU" sz="2200" dirty="0"/>
              <a:t> </a:t>
            </a:r>
            <a:r>
              <a:rPr lang="ru-RU" sz="2200" dirty="0" err="1"/>
              <a:t>Мурсія</a:t>
            </a:r>
            <a:r>
              <a:rPr lang="ru-RU" sz="2200" dirty="0"/>
              <a:t> </a:t>
            </a:r>
            <a:r>
              <a:rPr lang="ru-RU" sz="2200" dirty="0" smtClean="0"/>
              <a:t/>
            </a:r>
            <a:br>
              <a:rPr lang="ru-RU" sz="2200" dirty="0" smtClean="0"/>
            </a:br>
            <a:r>
              <a:rPr lang="ru-RU" sz="2200" dirty="0" smtClean="0"/>
              <a:t>та </a:t>
            </a:r>
            <a:r>
              <a:rPr lang="ru-RU" sz="2200" dirty="0" err="1"/>
              <a:t>Тернопільською</a:t>
            </a:r>
            <a:r>
              <a:rPr lang="ru-RU" sz="2200" dirty="0"/>
              <a:t> </a:t>
            </a:r>
            <a:r>
              <a:rPr lang="ru-RU" sz="2200" dirty="0" err="1"/>
              <a:t>міською</a:t>
            </a:r>
            <a:r>
              <a:rPr lang="ru-RU" sz="2200" dirty="0"/>
              <a:t> радою.</a:t>
            </a:r>
            <a:br>
              <a:rPr lang="ru-RU" sz="2200" dirty="0"/>
            </a:br>
            <a:r>
              <a:rPr lang="ru-RU" sz="2200" dirty="0" err="1"/>
              <a:t>Тенденція</a:t>
            </a:r>
            <a:r>
              <a:rPr lang="ru-RU" sz="2200" dirty="0"/>
              <a:t> до </a:t>
            </a:r>
            <a:r>
              <a:rPr lang="ru-RU" sz="2200" dirty="0" err="1"/>
              <a:t>посилення</a:t>
            </a:r>
            <a:r>
              <a:rPr lang="ru-RU" sz="2200" dirty="0"/>
              <a:t> </a:t>
            </a:r>
            <a:r>
              <a:rPr lang="ru-RU" sz="2200" dirty="0" err="1"/>
              <a:t>контактів</a:t>
            </a:r>
            <a:r>
              <a:rPr lang="ru-RU" sz="2200" dirty="0"/>
              <a:t> </a:t>
            </a:r>
            <a:r>
              <a:rPr lang="ru-RU" sz="2200" dirty="0" err="1"/>
              <a:t>між</a:t>
            </a:r>
            <a:r>
              <a:rPr lang="ru-RU" sz="2200" dirty="0"/>
              <a:t> </a:t>
            </a:r>
            <a:r>
              <a:rPr lang="ru-RU" sz="2200" dirty="0" err="1"/>
              <a:t>представниками</a:t>
            </a:r>
            <a:r>
              <a:rPr lang="ru-RU" sz="2200" dirty="0"/>
              <a:t> </a:t>
            </a:r>
            <a:r>
              <a:rPr lang="ru-RU" sz="2200" dirty="0" err="1"/>
              <a:t>ділових</a:t>
            </a:r>
            <a:r>
              <a:rPr lang="ru-RU" sz="2200" dirty="0"/>
              <a:t> </a:t>
            </a:r>
            <a:r>
              <a:rPr lang="ru-RU" sz="2200" dirty="0" err="1"/>
              <a:t>кіл</a:t>
            </a:r>
            <a:r>
              <a:rPr lang="ru-RU" sz="2200" dirty="0"/>
              <a:t> </a:t>
            </a:r>
            <a:r>
              <a:rPr lang="ru-RU" sz="2200" dirty="0" err="1"/>
              <a:t>набуватиме</a:t>
            </a:r>
            <a:r>
              <a:rPr lang="ru-RU" sz="2200" dirty="0"/>
              <a:t> </a:t>
            </a:r>
            <a:r>
              <a:rPr lang="ru-RU" sz="2200" dirty="0" err="1"/>
              <a:t>подальшого</a:t>
            </a:r>
            <a:r>
              <a:rPr lang="ru-RU" sz="2200" dirty="0"/>
              <a:t> </a:t>
            </a:r>
            <a:r>
              <a:rPr lang="ru-RU" sz="2200" dirty="0" err="1"/>
              <a:t>розвитку</a:t>
            </a:r>
            <a:r>
              <a:rPr lang="ru-RU" sz="2200" dirty="0"/>
              <a:t> в </a:t>
            </a:r>
            <a:r>
              <a:rPr lang="ru-RU" sz="2200" dirty="0" err="1"/>
              <a:t>ході</a:t>
            </a:r>
            <a:r>
              <a:rPr lang="ru-RU" sz="2200" dirty="0"/>
              <a:t> </a:t>
            </a:r>
            <a:r>
              <a:rPr lang="ru-RU" sz="2200" dirty="0" err="1"/>
              <a:t>імплементації</a:t>
            </a:r>
            <a:r>
              <a:rPr lang="ru-RU" sz="2200" dirty="0"/>
              <a:t> </a:t>
            </a:r>
            <a:r>
              <a:rPr lang="ru-RU" sz="2200" dirty="0" err="1"/>
              <a:t>положень</a:t>
            </a:r>
            <a:r>
              <a:rPr lang="ru-RU" sz="2200" dirty="0"/>
              <a:t> Угоди про </a:t>
            </a:r>
            <a:r>
              <a:rPr lang="ru-RU" sz="2200" dirty="0" err="1"/>
              <a:t>асоціацію</a:t>
            </a:r>
            <a:r>
              <a:rPr lang="ru-RU" sz="2200" dirty="0"/>
              <a:t> </a:t>
            </a:r>
            <a:r>
              <a:rPr lang="ru-RU" sz="2200" dirty="0" err="1"/>
              <a:t>між</a:t>
            </a:r>
            <a:r>
              <a:rPr lang="ru-RU" sz="2200" dirty="0"/>
              <a:t> </a:t>
            </a:r>
            <a:r>
              <a:rPr lang="ru-RU" sz="2200" dirty="0" err="1"/>
              <a:t>Україною</a:t>
            </a:r>
            <a:r>
              <a:rPr lang="ru-RU" sz="2200" dirty="0"/>
              <a:t> та ЄС та з </a:t>
            </a:r>
            <a:r>
              <a:rPr lang="ru-RU" sz="2200" dirty="0" err="1"/>
              <a:t>очікуваною</a:t>
            </a:r>
            <a:r>
              <a:rPr lang="ru-RU" sz="2200" dirty="0"/>
              <a:t> </a:t>
            </a:r>
            <a:r>
              <a:rPr lang="ru-RU" sz="2200" dirty="0" err="1"/>
              <a:t>ратифікацією</a:t>
            </a:r>
            <a:r>
              <a:rPr lang="ru-RU" sz="2200" dirty="0"/>
              <a:t> </a:t>
            </a:r>
            <a:r>
              <a:rPr lang="ru-RU" sz="2200" dirty="0" err="1"/>
              <a:t>іспанською</a:t>
            </a:r>
            <a:r>
              <a:rPr lang="ru-RU" sz="2200" dirty="0"/>
              <a:t> </a:t>
            </a:r>
            <a:r>
              <a:rPr lang="ru-RU" sz="2400" dirty="0"/>
              <a:t>стороною </a:t>
            </a:r>
            <a:r>
              <a:rPr lang="ru-RU" sz="2400" dirty="0" err="1"/>
              <a:t>цього</a:t>
            </a:r>
            <a:r>
              <a:rPr lang="ru-RU" sz="2400" dirty="0"/>
              <a:t> </a:t>
            </a:r>
            <a:r>
              <a:rPr lang="ru-RU" sz="2400" dirty="0" err="1"/>
              <a:t>важливого</a:t>
            </a:r>
            <a:r>
              <a:rPr lang="ru-RU" sz="2400" dirty="0"/>
              <a:t> документу.</a:t>
            </a:r>
            <a:r>
              <a:rPr lang="ru-RU" dirty="0"/>
              <a:t/>
            </a:r>
            <a:br>
              <a:rPr lang="ru-RU" dirty="0"/>
            </a:br>
            <a:endParaRPr lang="ru-RU" dirty="0"/>
          </a:p>
        </p:txBody>
      </p:sp>
      <p:pic>
        <p:nvPicPr>
          <p:cNvPr id="8195" name="Picture 3" descr="D:\Рабочий стол\Новая папка\24742195-two-butterflies-with-flags-on-wings-as-symbol-of-relations-ukraine-and-sp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4149"/>
            <a:ext cx="5184576" cy="375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Рабочий стол\Новая папка\383656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97" y="-14002"/>
            <a:ext cx="9333972" cy="682737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84012" y="188640"/>
            <a:ext cx="8041440" cy="1442674"/>
          </a:xfrm>
        </p:spPr>
        <p:txBody>
          <a:bodyPr/>
          <a:lstStyle/>
          <a:p>
            <a:r>
              <a:rPr lang="uk-UA" sz="7200" dirty="0" smtClean="0">
                <a:solidFill>
                  <a:schemeClr val="bg1"/>
                </a:solidFill>
              </a:rPr>
              <a:t>Дякую за увагу!</a:t>
            </a:r>
            <a:endParaRPr lang="ru-RU" sz="7200" dirty="0">
              <a:solidFill>
                <a:schemeClr val="bg1"/>
              </a:solidFill>
            </a:endParaRPr>
          </a:p>
        </p:txBody>
      </p:sp>
    </p:spTree>
    <p:extLst>
      <p:ext uri="{BB962C8B-B14F-4D97-AF65-F5344CB8AC3E}">
        <p14:creationId xmlns:p14="http://schemas.microsoft.com/office/powerpoint/2010/main" val="10893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755576" y="4797152"/>
            <a:ext cx="8041440" cy="1442674"/>
          </a:xfrm>
        </p:spPr>
        <p:txBody>
          <a:bodyPr/>
          <a:lstStyle/>
          <a:p>
            <a:r>
              <a:rPr lang="ru-RU" sz="2000" dirty="0" err="1"/>
              <a:t>Нарощування</a:t>
            </a:r>
            <a:r>
              <a:rPr lang="ru-RU" sz="2000" dirty="0"/>
              <a:t> </a:t>
            </a:r>
            <a:r>
              <a:rPr lang="ru-RU" sz="2000" dirty="0" err="1"/>
              <a:t>обсягів</a:t>
            </a:r>
            <a:r>
              <a:rPr lang="ru-RU" sz="2000" dirty="0"/>
              <a:t> </a:t>
            </a:r>
            <a:r>
              <a:rPr lang="ru-RU" sz="2000" dirty="0" err="1"/>
              <a:t>двосторонньої</a:t>
            </a:r>
            <a:r>
              <a:rPr lang="ru-RU" sz="2000" dirty="0"/>
              <a:t> </a:t>
            </a:r>
            <a:r>
              <a:rPr lang="ru-RU" sz="2000" dirty="0" err="1"/>
              <a:t>торгівлі</a:t>
            </a:r>
            <a:r>
              <a:rPr lang="ru-RU" sz="2000" dirty="0"/>
              <a:t> товарами та </a:t>
            </a:r>
            <a:r>
              <a:rPr lang="ru-RU" sz="2000" dirty="0" err="1"/>
              <a:t>послугами</a:t>
            </a:r>
            <a:r>
              <a:rPr lang="ru-RU" sz="2000" dirty="0"/>
              <a:t> </a:t>
            </a:r>
            <a:r>
              <a:rPr lang="ru-RU" sz="2000" dirty="0" err="1"/>
              <a:t>між</a:t>
            </a:r>
            <a:r>
              <a:rPr lang="ru-RU" sz="2000" dirty="0"/>
              <a:t> </a:t>
            </a:r>
            <a:r>
              <a:rPr lang="ru-RU" sz="2000" dirty="0" err="1"/>
              <a:t>Україною</a:t>
            </a:r>
            <a:r>
              <a:rPr lang="ru-RU" sz="2000" dirty="0"/>
              <a:t> та </a:t>
            </a:r>
            <a:r>
              <a:rPr lang="ru-RU" sz="2000" dirty="0" err="1"/>
              <a:t>Іспанією</a:t>
            </a:r>
            <a:r>
              <a:rPr lang="ru-RU" sz="2000" dirty="0"/>
              <a:t>, </a:t>
            </a:r>
            <a:r>
              <a:rPr lang="ru-RU" sz="2000" dirty="0" err="1"/>
              <a:t>що</a:t>
            </a:r>
            <a:r>
              <a:rPr lang="ru-RU" sz="2000" dirty="0"/>
              <a:t> </a:t>
            </a:r>
            <a:r>
              <a:rPr lang="ru-RU" sz="2000" dirty="0" err="1"/>
              <a:t>спостерігалося</a:t>
            </a:r>
            <a:r>
              <a:rPr lang="ru-RU" sz="2000" dirty="0"/>
              <a:t> у 2010-2012 </a:t>
            </a:r>
            <a:r>
              <a:rPr lang="ru-RU" sz="2000" dirty="0" err="1"/>
              <a:t>рр</a:t>
            </a:r>
            <a:r>
              <a:rPr lang="ru-RU" sz="2000" dirty="0"/>
              <a:t>. (2010 р. – 0,93 млрд.;  2011 р. – 1,77 млрд.; 2012 р. – 2,38 млрд. дол. США з </a:t>
            </a:r>
            <a:r>
              <a:rPr lang="ru-RU" sz="2000" dirty="0" err="1"/>
              <a:t>додатним</a:t>
            </a:r>
            <a:r>
              <a:rPr lang="ru-RU" sz="2000" dirty="0"/>
              <a:t> для </a:t>
            </a:r>
            <a:r>
              <a:rPr lang="ru-RU" sz="2000" dirty="0" err="1"/>
              <a:t>України</a:t>
            </a:r>
            <a:r>
              <a:rPr lang="ru-RU" sz="2000" dirty="0"/>
              <a:t> сальдо </a:t>
            </a:r>
            <a:r>
              <a:rPr lang="ru-RU" sz="2000" dirty="0" err="1"/>
              <a:t>торговельних</a:t>
            </a:r>
            <a:r>
              <a:rPr lang="ru-RU" sz="2000" dirty="0"/>
              <a:t> </a:t>
            </a:r>
            <a:r>
              <a:rPr lang="ru-RU" sz="2000" dirty="0" err="1"/>
              <a:t>операцій</a:t>
            </a:r>
            <a:r>
              <a:rPr lang="ru-RU" sz="2000" dirty="0"/>
              <a:t>), </a:t>
            </a:r>
            <a:r>
              <a:rPr lang="ru-RU" sz="2000" dirty="0" err="1"/>
              <a:t>змінилося</a:t>
            </a:r>
            <a:r>
              <a:rPr lang="ru-RU" sz="2000" dirty="0"/>
              <a:t> </a:t>
            </a:r>
            <a:r>
              <a:rPr lang="ru-RU" sz="2000" dirty="0" err="1"/>
              <a:t>їхнім</a:t>
            </a:r>
            <a:r>
              <a:rPr lang="ru-RU" sz="2000" dirty="0"/>
              <a:t> </a:t>
            </a:r>
            <a:r>
              <a:rPr lang="ru-RU" sz="2000" dirty="0" err="1"/>
              <a:t>відносним</a:t>
            </a:r>
            <a:r>
              <a:rPr lang="ru-RU" sz="2000" dirty="0"/>
              <a:t> </a:t>
            </a:r>
            <a:r>
              <a:rPr lang="ru-RU" sz="2000" dirty="0" err="1"/>
              <a:t>зниженням</a:t>
            </a:r>
            <a:r>
              <a:rPr lang="ru-RU" sz="2000" dirty="0"/>
              <a:t> за </a:t>
            </a:r>
            <a:r>
              <a:rPr lang="ru-RU" sz="2000" dirty="0" err="1"/>
              <a:t>підсумками</a:t>
            </a:r>
            <a:r>
              <a:rPr lang="ru-RU" sz="2000" dirty="0"/>
              <a:t> 2013 р. – 1,91 млрд. дол. США</a:t>
            </a:r>
          </a:p>
        </p:txBody>
      </p:sp>
      <p:pic>
        <p:nvPicPr>
          <p:cNvPr id="13" name="Объект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64638"/>
            <a:ext cx="6768752" cy="4512502"/>
          </a:xfrm>
        </p:spPr>
      </p:pic>
    </p:spTree>
    <p:extLst>
      <p:ext uri="{BB962C8B-B14F-4D97-AF65-F5344CB8AC3E}">
        <p14:creationId xmlns:p14="http://schemas.microsoft.com/office/powerpoint/2010/main" val="37457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25144"/>
            <a:ext cx="8424936" cy="1944216"/>
          </a:xfrm>
        </p:spPr>
        <p:txBody>
          <a:bodyPr/>
          <a:lstStyle/>
          <a:p>
            <a:r>
              <a:rPr lang="ru-RU" sz="1600" dirty="0"/>
              <a:t>За </a:t>
            </a:r>
            <a:r>
              <a:rPr lang="ru-RU" sz="1600" dirty="0" err="1"/>
              <a:t>даними</a:t>
            </a:r>
            <a:r>
              <a:rPr lang="ru-RU" sz="1600" dirty="0"/>
              <a:t> </a:t>
            </a:r>
            <a:r>
              <a:rPr lang="ru-RU" sz="1600" dirty="0" err="1"/>
              <a:t>Держстату</a:t>
            </a:r>
            <a:r>
              <a:rPr lang="ru-RU" sz="1600" dirty="0"/>
              <a:t> </a:t>
            </a:r>
            <a:r>
              <a:rPr lang="ru-RU" sz="1600" dirty="0" err="1"/>
              <a:t>України</a:t>
            </a:r>
            <a:r>
              <a:rPr lang="ru-RU" sz="1600" dirty="0"/>
              <a:t>, </a:t>
            </a:r>
            <a:r>
              <a:rPr lang="ru-RU" sz="1600" dirty="0" err="1"/>
              <a:t>обсяг</a:t>
            </a:r>
            <a:r>
              <a:rPr lang="ru-RU" sz="1600" dirty="0"/>
              <a:t> </a:t>
            </a:r>
            <a:r>
              <a:rPr lang="ru-RU" sz="1600" dirty="0" err="1"/>
              <a:t>двосторонньої</a:t>
            </a:r>
            <a:r>
              <a:rPr lang="ru-RU" sz="1600" dirty="0"/>
              <a:t> </a:t>
            </a:r>
            <a:r>
              <a:rPr lang="ru-RU" sz="1600" dirty="0" err="1"/>
              <a:t>торгівлі</a:t>
            </a:r>
            <a:r>
              <a:rPr lang="ru-RU" sz="1600" dirty="0"/>
              <a:t> товарами за </a:t>
            </a:r>
            <a:r>
              <a:rPr lang="ru-RU" sz="1600" dirty="0" err="1"/>
              <a:t>січень-вересень</a:t>
            </a:r>
            <a:r>
              <a:rPr lang="ru-RU" sz="1600" b="1" dirty="0"/>
              <a:t> </a:t>
            </a:r>
            <a:r>
              <a:rPr lang="ru-RU" sz="1600" dirty="0"/>
              <a:t>2014 р.</a:t>
            </a:r>
            <a:r>
              <a:rPr lang="ru-RU" sz="1600" b="1" dirty="0"/>
              <a:t> </a:t>
            </a:r>
            <a:r>
              <a:rPr lang="ru-RU" sz="1600" dirty="0"/>
              <a:t>становив 1,3 млрд. дол., </a:t>
            </a:r>
            <a:r>
              <a:rPr lang="ru-RU" sz="1600" dirty="0" err="1"/>
              <a:t>тобто</a:t>
            </a:r>
            <a:r>
              <a:rPr lang="ru-RU" sz="1600" dirty="0"/>
              <a:t> </a:t>
            </a:r>
            <a:r>
              <a:rPr lang="ru-RU" sz="1600" dirty="0" err="1"/>
              <a:t>збільшився</a:t>
            </a:r>
            <a:r>
              <a:rPr lang="ru-RU" sz="1600" dirty="0"/>
              <a:t> на 5,6% у </a:t>
            </a:r>
            <a:r>
              <a:rPr lang="ru-RU" sz="1600" dirty="0" err="1"/>
              <a:t>порівнянні</a:t>
            </a:r>
            <a:r>
              <a:rPr lang="ru-RU" sz="1600" dirty="0"/>
              <a:t> з </a:t>
            </a:r>
            <a:r>
              <a:rPr lang="ru-RU" sz="1600" dirty="0" err="1"/>
              <a:t>аналогічним</a:t>
            </a:r>
            <a:r>
              <a:rPr lang="ru-RU" sz="1600" dirty="0"/>
              <a:t> </a:t>
            </a:r>
            <a:r>
              <a:rPr lang="ru-RU" sz="1600" dirty="0" err="1"/>
              <a:t>періодом</a:t>
            </a:r>
            <a:r>
              <a:rPr lang="ru-RU" sz="1600" dirty="0"/>
              <a:t> 2013 р.; </a:t>
            </a:r>
            <a:r>
              <a:rPr lang="ru-RU" sz="1600" dirty="0" err="1"/>
              <a:t>зокрема</a:t>
            </a:r>
            <a:r>
              <a:rPr lang="ru-RU" sz="1600" dirty="0"/>
              <a:t>, </a:t>
            </a:r>
            <a:r>
              <a:rPr lang="ru-RU" sz="1600" dirty="0" err="1"/>
              <a:t>експорт</a:t>
            </a:r>
            <a:r>
              <a:rPr lang="ru-RU" sz="1600" dirty="0"/>
              <a:t> </a:t>
            </a:r>
            <a:r>
              <a:rPr lang="ru-RU" sz="1600" dirty="0" err="1"/>
              <a:t>зріс</a:t>
            </a:r>
            <a:r>
              <a:rPr lang="ru-RU" sz="1600" dirty="0"/>
              <a:t> на 35,4%, до 845,9 млн. дол., </a:t>
            </a:r>
            <a:r>
              <a:rPr lang="ru-RU" sz="1600" dirty="0" err="1"/>
              <a:t>імпорт</a:t>
            </a:r>
            <a:r>
              <a:rPr lang="ru-RU" sz="1600" dirty="0"/>
              <a:t> </a:t>
            </a:r>
            <a:r>
              <a:rPr lang="ru-RU" sz="1600" dirty="0" err="1"/>
              <a:t>зменшився</a:t>
            </a:r>
            <a:r>
              <a:rPr lang="ru-RU" sz="1600" dirty="0"/>
              <a:t> на 23,8%, </a:t>
            </a:r>
            <a:r>
              <a:rPr lang="ru-RU" sz="1600" dirty="0" err="1"/>
              <a:t>склавши</a:t>
            </a:r>
            <a:r>
              <a:rPr lang="ru-RU" sz="1600" dirty="0"/>
              <a:t> </a:t>
            </a:r>
            <a:r>
              <a:rPr lang="ru-RU" sz="1600" dirty="0" err="1"/>
              <a:t>лише</a:t>
            </a:r>
            <a:r>
              <a:rPr lang="ru-RU" sz="1600" dirty="0"/>
              <a:t> 465,3 млн. дол. </a:t>
            </a:r>
            <a:r>
              <a:rPr lang="ru-RU" sz="1600" dirty="0" err="1"/>
              <a:t>Позитивне</a:t>
            </a:r>
            <a:r>
              <a:rPr lang="ru-RU" sz="1600" dirty="0"/>
              <a:t> для </a:t>
            </a:r>
            <a:r>
              <a:rPr lang="ru-RU" sz="1600" dirty="0" err="1"/>
              <a:t>України</a:t>
            </a:r>
            <a:r>
              <a:rPr lang="ru-RU" sz="1600" dirty="0"/>
              <a:t> сальдо </a:t>
            </a:r>
            <a:r>
              <a:rPr lang="ru-RU" sz="1600" dirty="0" err="1"/>
              <a:t>зросло</a:t>
            </a:r>
            <a:r>
              <a:rPr lang="ru-RU" sz="1600" dirty="0"/>
              <a:t> до 380,6 млн. дол. США.</a:t>
            </a:r>
            <a:br>
              <a:rPr lang="ru-RU" sz="1600" dirty="0"/>
            </a:br>
            <a:r>
              <a:rPr lang="ru-RU" sz="1600" dirty="0"/>
              <a:t>За </a:t>
            </a:r>
            <a:r>
              <a:rPr lang="ru-RU" sz="1600" dirty="0" err="1"/>
              <a:t>січень‑вересень</a:t>
            </a:r>
            <a:r>
              <a:rPr lang="ru-RU" sz="1600" dirty="0"/>
              <a:t> 2014 р. </a:t>
            </a:r>
            <a:r>
              <a:rPr lang="ru-RU" sz="1600" dirty="0" err="1"/>
              <a:t>обсяг</a:t>
            </a:r>
            <a:r>
              <a:rPr lang="ru-RU" sz="1600" dirty="0"/>
              <a:t> </a:t>
            </a:r>
            <a:r>
              <a:rPr lang="ru-RU" sz="1600" dirty="0" err="1"/>
              <a:t>взаємної</a:t>
            </a:r>
            <a:r>
              <a:rPr lang="ru-RU" sz="1600" dirty="0"/>
              <a:t> </a:t>
            </a:r>
            <a:r>
              <a:rPr lang="ru-RU" sz="1600" dirty="0" err="1"/>
              <a:t>торгівлі</a:t>
            </a:r>
            <a:r>
              <a:rPr lang="ru-RU" sz="1600" dirty="0"/>
              <a:t> </a:t>
            </a:r>
            <a:r>
              <a:rPr lang="ru-RU" sz="1600" dirty="0" err="1"/>
              <a:t>послугами</a:t>
            </a:r>
            <a:r>
              <a:rPr lang="ru-RU" sz="1600" dirty="0"/>
              <a:t> </a:t>
            </a:r>
            <a:r>
              <a:rPr lang="ru-RU" sz="1600" dirty="0" err="1"/>
              <a:t>склав</a:t>
            </a:r>
            <a:r>
              <a:rPr lang="ru-RU" sz="1600" dirty="0"/>
              <a:t> 49,7 млн. дол. США та </a:t>
            </a:r>
            <a:r>
              <a:rPr lang="ru-RU" sz="1600" dirty="0" err="1"/>
              <a:t>зменшився</a:t>
            </a:r>
            <a:r>
              <a:rPr lang="ru-RU" sz="1600" dirty="0"/>
              <a:t> на 11,7% у </a:t>
            </a:r>
            <a:r>
              <a:rPr lang="ru-RU" sz="1600" dirty="0" err="1"/>
              <a:t>порівнянні</a:t>
            </a:r>
            <a:r>
              <a:rPr lang="ru-RU" sz="1600" dirty="0"/>
              <a:t> з </a:t>
            </a:r>
            <a:r>
              <a:rPr lang="ru-RU" sz="1600" dirty="0" err="1"/>
              <a:t>аналогічним</a:t>
            </a:r>
            <a:r>
              <a:rPr lang="ru-RU" sz="1600" dirty="0"/>
              <a:t> </a:t>
            </a:r>
            <a:r>
              <a:rPr lang="ru-RU" sz="1600" dirty="0" err="1"/>
              <a:t>періодом</a:t>
            </a:r>
            <a:r>
              <a:rPr lang="ru-RU" sz="1600" dirty="0"/>
              <a:t> 2013 р. </a:t>
            </a:r>
            <a:r>
              <a:rPr lang="ru-RU" sz="1600" dirty="0" err="1"/>
              <a:t>Експорт</a:t>
            </a:r>
            <a:r>
              <a:rPr lang="ru-RU" sz="1600" dirty="0"/>
              <a:t> </a:t>
            </a:r>
            <a:r>
              <a:rPr lang="ru-RU" sz="1600" dirty="0" err="1"/>
              <a:t>скоротився</a:t>
            </a:r>
            <a:r>
              <a:rPr lang="ru-RU" sz="1600" dirty="0"/>
              <a:t> на 5,4%, до 28,8 млн. дол., </a:t>
            </a:r>
            <a:r>
              <a:rPr lang="ru-RU" sz="1600" dirty="0" err="1"/>
              <a:t>імпорт</a:t>
            </a:r>
            <a:r>
              <a:rPr lang="ru-RU" sz="1600" dirty="0"/>
              <a:t> </a:t>
            </a:r>
            <a:r>
              <a:rPr lang="ru-RU" sz="1600" dirty="0" err="1"/>
              <a:t>зменшився</a:t>
            </a:r>
            <a:r>
              <a:rPr lang="ru-RU" sz="1600" dirty="0"/>
              <a:t> на 17,4%, до 20,9 млн. дол. </a:t>
            </a:r>
            <a:r>
              <a:rPr lang="ru-RU" sz="1600" dirty="0" err="1"/>
              <a:t>Позитивне</a:t>
            </a:r>
            <a:r>
              <a:rPr lang="ru-RU" sz="1600" dirty="0"/>
              <a:t> для </a:t>
            </a:r>
            <a:r>
              <a:rPr lang="ru-RU" sz="1600" dirty="0" err="1"/>
              <a:t>України</a:t>
            </a:r>
            <a:r>
              <a:rPr lang="ru-RU" sz="1600" dirty="0"/>
              <a:t> сальдо становило 7,9 млн. дол. США.</a:t>
            </a:r>
            <a:r>
              <a:rPr lang="ru-RU" sz="1200" dirty="0"/>
              <a:t/>
            </a:r>
            <a:br>
              <a:rPr lang="ru-RU" sz="1200" dirty="0"/>
            </a:br>
            <a:endParaRPr lang="ru-RU" sz="1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8640"/>
            <a:ext cx="7811399" cy="4317573"/>
          </a:xfrm>
        </p:spPr>
      </p:pic>
    </p:spTree>
    <p:extLst>
      <p:ext uri="{BB962C8B-B14F-4D97-AF65-F5344CB8AC3E}">
        <p14:creationId xmlns:p14="http://schemas.microsoft.com/office/powerpoint/2010/main" val="226077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72816"/>
            <a:ext cx="8640960" cy="3242874"/>
          </a:xfrm>
        </p:spPr>
        <p:txBody>
          <a:bodyPr/>
          <a:lstStyle/>
          <a:p>
            <a:r>
              <a:rPr lang="ru-RU" sz="2000" dirty="0"/>
              <a:t/>
            </a:r>
            <a:br>
              <a:rPr lang="ru-RU" sz="2000" dirty="0"/>
            </a:br>
            <a:r>
              <a:rPr lang="ru-RU" sz="2000" dirty="0" err="1"/>
              <a:t>Основні</a:t>
            </a:r>
            <a:r>
              <a:rPr lang="ru-RU" sz="2000" dirty="0"/>
              <a:t> </a:t>
            </a:r>
            <a:r>
              <a:rPr lang="ru-RU" sz="2000" dirty="0" err="1"/>
              <a:t>товарні</a:t>
            </a:r>
            <a:r>
              <a:rPr lang="ru-RU" sz="2000" dirty="0"/>
              <a:t> </a:t>
            </a:r>
            <a:r>
              <a:rPr lang="ru-RU" sz="2000" dirty="0" err="1"/>
              <a:t>позиції</a:t>
            </a:r>
            <a:r>
              <a:rPr lang="ru-RU" sz="2000" dirty="0"/>
              <a:t> </a:t>
            </a:r>
            <a:r>
              <a:rPr lang="ru-RU" sz="2000" dirty="0" err="1"/>
              <a:t>імпорту</a:t>
            </a:r>
            <a:r>
              <a:rPr lang="ru-RU" sz="2000" dirty="0"/>
              <a:t> в </a:t>
            </a:r>
            <a:r>
              <a:rPr lang="ru-RU" sz="2000" dirty="0" err="1"/>
              <a:t>Україну</a:t>
            </a:r>
            <a:r>
              <a:rPr lang="ru-RU" sz="2000" dirty="0"/>
              <a:t> </a:t>
            </a:r>
            <a:r>
              <a:rPr lang="ru-RU" sz="2000" dirty="0" err="1"/>
              <a:t>формували</a:t>
            </a:r>
            <a:r>
              <a:rPr lang="ru-RU" sz="2000" dirty="0"/>
              <a:t>: </a:t>
            </a:r>
            <a:r>
              <a:rPr lang="ru-RU" sz="2000" dirty="0" err="1"/>
              <a:t>їстівні</a:t>
            </a:r>
            <a:r>
              <a:rPr lang="ru-RU" sz="2000" dirty="0"/>
              <a:t> плоди та </a:t>
            </a:r>
            <a:r>
              <a:rPr lang="ru-RU" sz="2000" dirty="0" err="1"/>
              <a:t>горіхи</a:t>
            </a:r>
            <a:r>
              <a:rPr lang="ru-RU" sz="2000" dirty="0"/>
              <a:t> (12,5% </a:t>
            </a:r>
            <a:r>
              <a:rPr lang="ru-RU" sz="2000" dirty="0" err="1"/>
              <a:t>від</a:t>
            </a:r>
            <a:r>
              <a:rPr lang="ru-RU" sz="2000" dirty="0"/>
              <a:t> </a:t>
            </a:r>
            <a:r>
              <a:rPr lang="ru-RU" sz="2000" dirty="0" err="1"/>
              <a:t>загального</a:t>
            </a:r>
            <a:r>
              <a:rPr lang="ru-RU" sz="2000" dirty="0"/>
              <a:t> </a:t>
            </a:r>
            <a:r>
              <a:rPr lang="ru-RU" sz="2000" dirty="0" err="1"/>
              <a:t>обсягу</a:t>
            </a:r>
            <a:r>
              <a:rPr lang="ru-RU" sz="2000" dirty="0"/>
              <a:t>), </a:t>
            </a:r>
            <a:r>
              <a:rPr lang="ru-RU" sz="2000" dirty="0" err="1"/>
              <a:t>засоби</a:t>
            </a:r>
            <a:r>
              <a:rPr lang="ru-RU" sz="2000" dirty="0"/>
              <a:t> наземного транспорту, </a:t>
            </a:r>
            <a:r>
              <a:rPr lang="ru-RU" sz="2000" dirty="0" err="1"/>
              <a:t>крім</a:t>
            </a:r>
            <a:r>
              <a:rPr lang="ru-RU" sz="2000" dirty="0"/>
              <a:t> </a:t>
            </a:r>
            <a:r>
              <a:rPr lang="ru-RU" sz="2000" dirty="0" err="1"/>
              <a:t>залізничного</a:t>
            </a:r>
            <a:r>
              <a:rPr lang="ru-RU" sz="2000" dirty="0"/>
              <a:t> (9,6%), </a:t>
            </a:r>
            <a:r>
              <a:rPr lang="ru-RU" sz="2000" dirty="0" err="1"/>
              <a:t>фармацевтична</a:t>
            </a:r>
            <a:r>
              <a:rPr lang="ru-RU" sz="2000" dirty="0"/>
              <a:t> </a:t>
            </a:r>
            <a:r>
              <a:rPr lang="ru-RU" sz="2000" dirty="0" err="1"/>
              <a:t>продукція</a:t>
            </a:r>
            <a:r>
              <a:rPr lang="ru-RU" sz="2000" dirty="0"/>
              <a:t> (8,3%), </a:t>
            </a:r>
            <a:r>
              <a:rPr lang="ru-RU" sz="2000" dirty="0" err="1"/>
              <a:t>різноманітна</a:t>
            </a:r>
            <a:r>
              <a:rPr lang="ru-RU" sz="2000" dirty="0"/>
              <a:t> </a:t>
            </a:r>
            <a:r>
              <a:rPr lang="ru-RU" sz="2000" dirty="0" err="1"/>
              <a:t>хімічна</a:t>
            </a:r>
            <a:r>
              <a:rPr lang="ru-RU" sz="2000" dirty="0"/>
              <a:t> </a:t>
            </a:r>
            <a:r>
              <a:rPr lang="ru-RU" sz="2000" dirty="0" err="1"/>
              <a:t>продукція</a:t>
            </a:r>
            <a:r>
              <a:rPr lang="ru-RU" sz="2000" dirty="0"/>
              <a:t> (4,7%), </a:t>
            </a:r>
            <a:r>
              <a:rPr lang="ru-RU" sz="2000" dirty="0" err="1"/>
              <a:t>керамічні</a:t>
            </a:r>
            <a:r>
              <a:rPr lang="ru-RU" sz="2000" dirty="0"/>
              <a:t> </a:t>
            </a:r>
            <a:r>
              <a:rPr lang="ru-RU" sz="2000" dirty="0" err="1"/>
              <a:t>вироби</a:t>
            </a:r>
            <a:r>
              <a:rPr lang="ru-RU" sz="2000" dirty="0"/>
              <a:t> (4,1%). </a:t>
            </a:r>
            <a:br>
              <a:rPr lang="ru-RU" sz="2000" dirty="0"/>
            </a:br>
            <a:endParaRPr lang="ru-RU" sz="2000" dirty="0"/>
          </a:p>
        </p:txBody>
      </p:sp>
      <p:pic>
        <p:nvPicPr>
          <p:cNvPr id="2050" name="Picture 2" descr="D:\Рабочий стол\Новая папка\news_detail_480_800_3b14b60a5917219ac6e6f17bab65f1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60648"/>
            <a:ext cx="3456384" cy="23042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Рабочий стол\Новая папка\381701_imag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2" y="260648"/>
            <a:ext cx="3461891" cy="2307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Рабочий стол\Новая папка\chemic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251994"/>
            <a:ext cx="3528391" cy="231599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Рабочий стол\Новая папка\gorsh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5" y="4193983"/>
            <a:ext cx="3601105" cy="240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3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32856"/>
            <a:ext cx="8352928" cy="2376264"/>
          </a:xfrm>
        </p:spPr>
        <p:txBody>
          <a:bodyPr/>
          <a:lstStyle/>
          <a:p>
            <a:r>
              <a:rPr lang="ru-RU" sz="2400" dirty="0" err="1"/>
              <a:t>Основними</a:t>
            </a:r>
            <a:r>
              <a:rPr lang="ru-RU" sz="2400" dirty="0"/>
              <a:t> </a:t>
            </a:r>
            <a:r>
              <a:rPr lang="ru-RU" sz="2400" dirty="0" err="1"/>
              <a:t>товарними</a:t>
            </a:r>
            <a:r>
              <a:rPr lang="ru-RU" sz="2400" dirty="0"/>
              <a:t> </a:t>
            </a:r>
            <a:r>
              <a:rPr lang="ru-RU" sz="2400" dirty="0" err="1"/>
              <a:t>позиціями</a:t>
            </a:r>
            <a:r>
              <a:rPr lang="ru-RU" sz="2400" dirty="0"/>
              <a:t> в </a:t>
            </a:r>
            <a:r>
              <a:rPr lang="ru-RU" sz="2400" dirty="0" err="1"/>
              <a:t>експорті</a:t>
            </a:r>
            <a:r>
              <a:rPr lang="ru-RU" sz="2400" dirty="0"/>
              <a:t> з </a:t>
            </a:r>
            <a:r>
              <a:rPr lang="ru-RU" sz="2400" dirty="0" err="1"/>
              <a:t>України</a:t>
            </a:r>
            <a:r>
              <a:rPr lang="ru-RU" sz="2400" dirty="0"/>
              <a:t> до </a:t>
            </a:r>
            <a:r>
              <a:rPr lang="ru-RU" sz="2400" dirty="0" err="1"/>
              <a:t>Іспанії</a:t>
            </a:r>
            <a:r>
              <a:rPr lang="ru-RU" sz="2400" dirty="0"/>
              <a:t> </a:t>
            </a:r>
            <a:r>
              <a:rPr lang="ru-RU" sz="2400" dirty="0" err="1"/>
              <a:t>були</a:t>
            </a:r>
            <a:r>
              <a:rPr lang="ru-RU" sz="2400" dirty="0"/>
              <a:t>: </a:t>
            </a:r>
            <a:r>
              <a:rPr lang="ru-RU" sz="2400" dirty="0" err="1"/>
              <a:t>зернові</a:t>
            </a:r>
            <a:r>
              <a:rPr lang="ru-RU" sz="2400" dirty="0"/>
              <a:t> </a:t>
            </a:r>
            <a:r>
              <a:rPr lang="ru-RU" sz="2400" dirty="0" err="1"/>
              <a:t>культури</a:t>
            </a:r>
            <a:r>
              <a:rPr lang="ru-RU" sz="2400" dirty="0"/>
              <a:t> (52,5% </a:t>
            </a:r>
            <a:r>
              <a:rPr lang="ru-RU" sz="2400" dirty="0" err="1"/>
              <a:t>від</a:t>
            </a:r>
            <a:r>
              <a:rPr lang="ru-RU" sz="2400" dirty="0"/>
              <a:t> </a:t>
            </a:r>
            <a:r>
              <a:rPr lang="ru-RU" sz="2400" dirty="0" err="1"/>
              <a:t>загального</a:t>
            </a:r>
            <a:r>
              <a:rPr lang="ru-RU" sz="2400" dirty="0"/>
              <a:t> </a:t>
            </a:r>
            <a:r>
              <a:rPr lang="ru-RU" sz="2400" dirty="0" err="1"/>
              <a:t>обсягу</a:t>
            </a:r>
            <a:r>
              <a:rPr lang="ru-RU" sz="2400" dirty="0"/>
              <a:t>), </a:t>
            </a:r>
            <a:r>
              <a:rPr lang="ru-RU" sz="2400" dirty="0" err="1"/>
              <a:t>жири</a:t>
            </a:r>
            <a:r>
              <a:rPr lang="ru-RU" sz="2400" dirty="0"/>
              <a:t> та </a:t>
            </a:r>
            <a:r>
              <a:rPr lang="ru-RU" sz="2400" dirty="0" err="1"/>
              <a:t>олії</a:t>
            </a:r>
            <a:r>
              <a:rPr lang="ru-RU" sz="2400" dirty="0"/>
              <a:t> </a:t>
            </a:r>
            <a:r>
              <a:rPr lang="ru-RU" sz="2400" dirty="0" err="1"/>
              <a:t>тваринного</a:t>
            </a:r>
            <a:r>
              <a:rPr lang="ru-RU" sz="2400" dirty="0"/>
              <a:t> </a:t>
            </a:r>
            <a:r>
              <a:rPr lang="ru-RU" sz="2400" dirty="0" err="1"/>
              <a:t>або</a:t>
            </a:r>
            <a:r>
              <a:rPr lang="ru-RU" sz="2400" dirty="0"/>
              <a:t> </a:t>
            </a:r>
            <a:r>
              <a:rPr lang="ru-RU" sz="2400" dirty="0" err="1"/>
              <a:t>рослинного</a:t>
            </a:r>
            <a:r>
              <a:rPr lang="ru-RU" sz="2400" dirty="0"/>
              <a:t> </a:t>
            </a:r>
            <a:r>
              <a:rPr lang="ru-RU" sz="2400" dirty="0" err="1"/>
              <a:t>походження</a:t>
            </a:r>
            <a:r>
              <a:rPr lang="ru-RU" sz="2400" dirty="0"/>
              <a:t> (16,8%), </a:t>
            </a:r>
            <a:r>
              <a:rPr lang="ru-RU" sz="2400" dirty="0" err="1"/>
              <a:t>чорні</a:t>
            </a:r>
            <a:r>
              <a:rPr lang="ru-RU" sz="2400" dirty="0"/>
              <a:t> метали (5,6%), </a:t>
            </a:r>
            <a:r>
              <a:rPr lang="ru-RU" sz="2400" dirty="0" err="1"/>
              <a:t>залишки</a:t>
            </a:r>
            <a:r>
              <a:rPr lang="ru-RU" sz="2400" dirty="0"/>
              <a:t> і </a:t>
            </a:r>
            <a:r>
              <a:rPr lang="ru-RU" sz="2400" dirty="0" err="1"/>
              <a:t>відходи</a:t>
            </a:r>
            <a:r>
              <a:rPr lang="ru-RU" sz="2400" dirty="0"/>
              <a:t> </a:t>
            </a:r>
            <a:r>
              <a:rPr lang="ru-RU" sz="2400" dirty="0" err="1"/>
              <a:t>харчової</a:t>
            </a:r>
            <a:r>
              <a:rPr lang="ru-RU" sz="2400" dirty="0"/>
              <a:t> </a:t>
            </a:r>
            <a:r>
              <a:rPr lang="ru-RU" sz="2400" dirty="0" err="1"/>
              <a:t>промисловості</a:t>
            </a:r>
            <a:r>
              <a:rPr lang="ru-RU" sz="2400" dirty="0"/>
              <a:t> (5,4%), </a:t>
            </a:r>
            <a:r>
              <a:rPr lang="ru-RU" sz="2400" dirty="0" err="1"/>
              <a:t>палива</a:t>
            </a:r>
            <a:r>
              <a:rPr lang="ru-RU" sz="2400" dirty="0"/>
              <a:t> </a:t>
            </a:r>
            <a:r>
              <a:rPr lang="ru-RU" sz="2400" dirty="0" err="1"/>
              <a:t>мінеральні</a:t>
            </a:r>
            <a:r>
              <a:rPr lang="ru-RU" sz="2400" dirty="0"/>
              <a:t> та </a:t>
            </a:r>
            <a:r>
              <a:rPr lang="ru-RU" sz="2400" dirty="0" err="1"/>
              <a:t>продукти</a:t>
            </a:r>
            <a:r>
              <a:rPr lang="ru-RU" sz="2400" dirty="0"/>
              <a:t> перегонки </a:t>
            </a:r>
            <a:r>
              <a:rPr lang="ru-RU" sz="2400" dirty="0" err="1"/>
              <a:t>нафти</a:t>
            </a:r>
            <a:r>
              <a:rPr lang="ru-RU" sz="2400" dirty="0"/>
              <a:t> (3,4%).</a:t>
            </a:r>
          </a:p>
        </p:txBody>
      </p:sp>
      <p:pic>
        <p:nvPicPr>
          <p:cNvPr id="3074" name="Picture 2" descr="D:\Рабочий стол\Новая папка\zerno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854" y="4581128"/>
            <a:ext cx="3449960" cy="202891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Рабочий стол\Новая папка\zashchitit-ot-pereedan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633"/>
            <a:ext cx="3168352" cy="20702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Рабочий стол\Новая папка\206423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34633"/>
            <a:ext cx="2880306" cy="199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4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90088937"/>
              </p:ext>
            </p:extLst>
          </p:nvPr>
        </p:nvGraphicFramePr>
        <p:xfrm>
          <a:off x="179508" y="2564904"/>
          <a:ext cx="8640964" cy="3330624"/>
        </p:xfrm>
        <a:graphic>
          <a:graphicData uri="http://schemas.openxmlformats.org/drawingml/2006/table">
            <a:tbl>
              <a:tblPr/>
              <a:tblGrid>
                <a:gridCol w="576068"/>
                <a:gridCol w="792088"/>
                <a:gridCol w="648072"/>
                <a:gridCol w="864096"/>
                <a:gridCol w="576064"/>
                <a:gridCol w="720080"/>
                <a:gridCol w="576064"/>
                <a:gridCol w="792088"/>
                <a:gridCol w="648072"/>
                <a:gridCol w="792088"/>
                <a:gridCol w="700126"/>
                <a:gridCol w="956058"/>
              </a:tblGrid>
              <a:tr h="1656184">
                <a:tc>
                  <a:txBody>
                    <a:bodyPr/>
                    <a:lstStyle/>
                    <a:p>
                      <a:r>
                        <a:rPr lang="ru-RU" sz="1100" b="1" dirty="0"/>
                        <a:t> 2009</a:t>
                      </a:r>
                      <a:endParaRPr lang="ru-RU" sz="1100" dirty="0"/>
                    </a:p>
                  </a:txBody>
                  <a:tcPr anchor="ctr">
                    <a:lnL>
                      <a:noFill/>
                    </a:lnL>
                    <a:lnR>
                      <a:noFill/>
                    </a:lnR>
                    <a:lnT>
                      <a:noFill/>
                    </a:lnT>
                    <a:lnB>
                      <a:noFill/>
                    </a:lnB>
                  </a:tcPr>
                </a:tc>
                <a:tc>
                  <a:txBody>
                    <a:bodyPr/>
                    <a:lstStyle/>
                    <a:p>
                      <a:r>
                        <a:rPr lang="ru-RU" sz="1100" b="1" dirty="0"/>
                        <a:t>+/-, %</a:t>
                      </a:r>
                      <a:endParaRPr lang="ru-RU" sz="1100" dirty="0"/>
                    </a:p>
                    <a:p>
                      <a:r>
                        <a:rPr lang="ru-RU" sz="1100" dirty="0"/>
                        <a:t>до 2008 року</a:t>
                      </a:r>
                    </a:p>
                  </a:txBody>
                  <a:tcPr anchor="ctr">
                    <a:lnL>
                      <a:noFill/>
                    </a:lnL>
                    <a:lnR>
                      <a:noFill/>
                    </a:lnR>
                    <a:lnT>
                      <a:noFill/>
                    </a:lnT>
                    <a:lnB>
                      <a:noFill/>
                    </a:lnB>
                  </a:tcPr>
                </a:tc>
                <a:tc>
                  <a:txBody>
                    <a:bodyPr/>
                    <a:lstStyle/>
                    <a:p>
                      <a:r>
                        <a:rPr lang="ru-RU" sz="1100" b="1" dirty="0"/>
                        <a:t> 2010</a:t>
                      </a:r>
                      <a:endParaRPr lang="ru-RU" sz="1100" dirty="0"/>
                    </a:p>
                  </a:txBody>
                  <a:tcPr anchor="ctr">
                    <a:lnL>
                      <a:noFill/>
                    </a:lnL>
                    <a:lnR>
                      <a:noFill/>
                    </a:lnR>
                    <a:lnT>
                      <a:noFill/>
                    </a:lnT>
                    <a:lnB>
                      <a:noFill/>
                    </a:lnB>
                  </a:tcPr>
                </a:tc>
                <a:tc>
                  <a:txBody>
                    <a:bodyPr/>
                    <a:lstStyle/>
                    <a:p>
                      <a:r>
                        <a:rPr lang="ru-RU" sz="1100" b="1" dirty="0"/>
                        <a:t>+/-, %</a:t>
                      </a:r>
                      <a:endParaRPr lang="ru-RU" sz="1100" dirty="0"/>
                    </a:p>
                    <a:p>
                      <a:r>
                        <a:rPr lang="ru-RU" sz="1100" dirty="0"/>
                        <a:t>до     2009  року</a:t>
                      </a:r>
                    </a:p>
                  </a:txBody>
                  <a:tcPr anchor="ctr">
                    <a:lnL>
                      <a:noFill/>
                    </a:lnL>
                    <a:lnR>
                      <a:noFill/>
                    </a:lnR>
                    <a:lnT>
                      <a:noFill/>
                    </a:lnT>
                    <a:lnB>
                      <a:noFill/>
                    </a:lnB>
                  </a:tcPr>
                </a:tc>
                <a:tc>
                  <a:txBody>
                    <a:bodyPr/>
                    <a:lstStyle/>
                    <a:p>
                      <a:r>
                        <a:rPr lang="ru-RU" sz="1100" b="1" dirty="0"/>
                        <a:t>  2011</a:t>
                      </a:r>
                      <a:endParaRPr lang="ru-RU" sz="1100" dirty="0"/>
                    </a:p>
                  </a:txBody>
                  <a:tcPr anchor="ctr">
                    <a:lnL>
                      <a:noFill/>
                    </a:lnL>
                    <a:lnR>
                      <a:noFill/>
                    </a:lnR>
                    <a:lnT>
                      <a:noFill/>
                    </a:lnT>
                    <a:lnB>
                      <a:noFill/>
                    </a:lnB>
                  </a:tcPr>
                </a:tc>
                <a:tc>
                  <a:txBody>
                    <a:bodyPr/>
                    <a:lstStyle/>
                    <a:p>
                      <a:r>
                        <a:rPr lang="ru-RU" sz="1100" b="1" dirty="0"/>
                        <a:t>+/-, %</a:t>
                      </a:r>
                      <a:endParaRPr lang="ru-RU" sz="1100" dirty="0"/>
                    </a:p>
                    <a:p>
                      <a:r>
                        <a:rPr lang="ru-RU" sz="1100" dirty="0"/>
                        <a:t>до 2010 року</a:t>
                      </a:r>
                    </a:p>
                  </a:txBody>
                  <a:tcPr anchor="ctr">
                    <a:lnL>
                      <a:noFill/>
                    </a:lnL>
                    <a:lnR>
                      <a:noFill/>
                    </a:lnR>
                    <a:lnT>
                      <a:noFill/>
                    </a:lnT>
                    <a:lnB>
                      <a:noFill/>
                    </a:lnB>
                  </a:tcPr>
                </a:tc>
                <a:tc>
                  <a:txBody>
                    <a:bodyPr/>
                    <a:lstStyle/>
                    <a:p>
                      <a:r>
                        <a:rPr lang="ru-RU" sz="1100" b="1" dirty="0"/>
                        <a:t>  2012</a:t>
                      </a:r>
                      <a:endParaRPr lang="ru-RU" sz="1100" dirty="0"/>
                    </a:p>
                  </a:txBody>
                  <a:tcPr anchor="ctr">
                    <a:lnL>
                      <a:noFill/>
                    </a:lnL>
                    <a:lnR>
                      <a:noFill/>
                    </a:lnR>
                    <a:lnT>
                      <a:noFill/>
                    </a:lnT>
                    <a:lnB>
                      <a:noFill/>
                    </a:lnB>
                  </a:tcPr>
                </a:tc>
                <a:tc>
                  <a:txBody>
                    <a:bodyPr/>
                    <a:lstStyle/>
                    <a:p>
                      <a:r>
                        <a:rPr lang="ru-RU" sz="1100" b="1" dirty="0"/>
                        <a:t>+/-, %</a:t>
                      </a:r>
                      <a:endParaRPr lang="ru-RU" sz="1100" dirty="0"/>
                    </a:p>
                    <a:p>
                      <a:r>
                        <a:rPr lang="ru-RU" sz="1100" dirty="0"/>
                        <a:t>до 2011 року</a:t>
                      </a:r>
                    </a:p>
                  </a:txBody>
                  <a:tcPr anchor="ctr">
                    <a:lnL>
                      <a:noFill/>
                    </a:lnL>
                    <a:lnR>
                      <a:noFill/>
                    </a:lnR>
                    <a:lnT>
                      <a:noFill/>
                    </a:lnT>
                    <a:lnB>
                      <a:noFill/>
                    </a:lnB>
                  </a:tcPr>
                </a:tc>
                <a:tc>
                  <a:txBody>
                    <a:bodyPr/>
                    <a:lstStyle/>
                    <a:p>
                      <a:r>
                        <a:rPr lang="ru-RU" sz="1100" b="1"/>
                        <a:t>   2013</a:t>
                      </a:r>
                      <a:endParaRPr lang="ru-RU" sz="1100"/>
                    </a:p>
                    <a:p>
                      <a:r>
                        <a:rPr lang="ru-RU" sz="1100"/>
                        <a:t> </a:t>
                      </a:r>
                    </a:p>
                  </a:txBody>
                  <a:tcPr anchor="ctr">
                    <a:lnL>
                      <a:noFill/>
                    </a:lnL>
                    <a:lnR>
                      <a:noFill/>
                    </a:lnR>
                    <a:lnT>
                      <a:noFill/>
                    </a:lnT>
                    <a:lnB>
                      <a:noFill/>
                    </a:lnB>
                  </a:tcPr>
                </a:tc>
                <a:tc>
                  <a:txBody>
                    <a:bodyPr/>
                    <a:lstStyle/>
                    <a:p>
                      <a:r>
                        <a:rPr lang="ru-RU" sz="1100" b="1"/>
                        <a:t>+/-, %</a:t>
                      </a:r>
                      <a:endParaRPr lang="ru-RU" sz="1100"/>
                    </a:p>
                    <a:p>
                      <a:r>
                        <a:rPr lang="ru-RU" sz="1100"/>
                        <a:t>до   2012 року</a:t>
                      </a:r>
                    </a:p>
                    <a:p>
                      <a:r>
                        <a:rPr lang="ru-RU" sz="1100"/>
                        <a:t> </a:t>
                      </a:r>
                    </a:p>
                  </a:txBody>
                  <a:tcPr anchor="ctr">
                    <a:lnL>
                      <a:noFill/>
                    </a:lnL>
                    <a:lnR>
                      <a:noFill/>
                    </a:lnR>
                    <a:lnT>
                      <a:noFill/>
                    </a:lnT>
                    <a:lnB>
                      <a:noFill/>
                    </a:lnB>
                  </a:tcPr>
                </a:tc>
                <a:tc>
                  <a:txBody>
                    <a:bodyPr/>
                    <a:lstStyle/>
                    <a:p>
                      <a:r>
                        <a:rPr lang="ru-RU" sz="1100" b="1"/>
                        <a:t> 2014</a:t>
                      </a:r>
                      <a:endParaRPr lang="ru-RU" sz="1100"/>
                    </a:p>
                    <a:p>
                      <a:r>
                        <a:rPr lang="ru-RU" sz="1100"/>
                        <a:t>9 місяців</a:t>
                      </a:r>
                    </a:p>
                  </a:txBody>
                  <a:tcPr anchor="ctr">
                    <a:lnL>
                      <a:noFill/>
                    </a:lnL>
                    <a:lnR>
                      <a:noFill/>
                    </a:lnR>
                    <a:lnT>
                      <a:noFill/>
                    </a:lnT>
                    <a:lnB>
                      <a:noFill/>
                    </a:lnB>
                  </a:tcPr>
                </a:tc>
                <a:tc>
                  <a:txBody>
                    <a:bodyPr/>
                    <a:lstStyle/>
                    <a:p>
                      <a:r>
                        <a:rPr lang="ru-RU" sz="1100" b="1"/>
                        <a:t>+/-, %</a:t>
                      </a:r>
                      <a:endParaRPr lang="ru-RU" sz="1100"/>
                    </a:p>
                    <a:p>
                      <a:r>
                        <a:rPr lang="ru-RU" sz="1100"/>
                        <a:t>до 9 місяців 2013 р.</a:t>
                      </a:r>
                    </a:p>
                  </a:txBody>
                  <a:tcPr anchor="ctr">
                    <a:lnL>
                      <a:noFill/>
                    </a:lnL>
                    <a:lnR>
                      <a:noFill/>
                    </a:lnR>
                    <a:lnT>
                      <a:noFill/>
                    </a:lnT>
                    <a:lnB>
                      <a:noFill/>
                    </a:lnB>
                  </a:tcPr>
                </a:tc>
              </a:tr>
              <a:tr h="1674440">
                <a:tc>
                  <a:txBody>
                    <a:bodyPr/>
                    <a:lstStyle/>
                    <a:p>
                      <a:r>
                        <a:rPr lang="ru-RU" sz="1100"/>
                        <a:t>942,6</a:t>
                      </a:r>
                    </a:p>
                  </a:txBody>
                  <a:tcPr anchor="ctr">
                    <a:lnL>
                      <a:noFill/>
                    </a:lnL>
                    <a:lnR>
                      <a:noFill/>
                    </a:lnR>
                    <a:lnT>
                      <a:noFill/>
                    </a:lnT>
                    <a:lnB>
                      <a:noFill/>
                    </a:lnB>
                  </a:tcPr>
                </a:tc>
                <a:tc>
                  <a:txBody>
                    <a:bodyPr/>
                    <a:lstStyle/>
                    <a:p>
                      <a:r>
                        <a:rPr lang="ru-RU" sz="1100" dirty="0"/>
                        <a:t>-38,4</a:t>
                      </a:r>
                    </a:p>
                  </a:txBody>
                  <a:tcPr anchor="ctr">
                    <a:lnL>
                      <a:noFill/>
                    </a:lnL>
                    <a:lnR>
                      <a:noFill/>
                    </a:lnR>
                    <a:lnT>
                      <a:noFill/>
                    </a:lnT>
                    <a:lnB>
                      <a:noFill/>
                    </a:lnB>
                  </a:tcPr>
                </a:tc>
                <a:tc>
                  <a:txBody>
                    <a:bodyPr/>
                    <a:lstStyle/>
                    <a:p>
                      <a:r>
                        <a:rPr lang="ru-RU" sz="1100" dirty="0"/>
                        <a:t>949,1</a:t>
                      </a:r>
                    </a:p>
                  </a:txBody>
                  <a:tcPr anchor="ctr">
                    <a:lnL>
                      <a:noFill/>
                    </a:lnL>
                    <a:lnR>
                      <a:noFill/>
                    </a:lnR>
                    <a:lnT>
                      <a:noFill/>
                    </a:lnT>
                    <a:lnB>
                      <a:noFill/>
                    </a:lnB>
                  </a:tcPr>
                </a:tc>
                <a:tc>
                  <a:txBody>
                    <a:bodyPr/>
                    <a:lstStyle/>
                    <a:p>
                      <a:r>
                        <a:rPr lang="ru-RU" sz="1100" dirty="0"/>
                        <a:t>+0,7</a:t>
                      </a:r>
                    </a:p>
                  </a:txBody>
                  <a:tcPr anchor="ctr">
                    <a:lnL>
                      <a:noFill/>
                    </a:lnL>
                    <a:lnR>
                      <a:noFill/>
                    </a:lnR>
                    <a:lnT>
                      <a:noFill/>
                    </a:lnT>
                    <a:lnB>
                      <a:noFill/>
                    </a:lnB>
                  </a:tcPr>
                </a:tc>
                <a:tc>
                  <a:txBody>
                    <a:bodyPr/>
                    <a:lstStyle/>
                    <a:p>
                      <a:r>
                        <a:rPr lang="ru-RU" sz="1100" dirty="0"/>
                        <a:t>1655,9</a:t>
                      </a:r>
                    </a:p>
                  </a:txBody>
                  <a:tcPr anchor="ctr">
                    <a:lnL>
                      <a:noFill/>
                    </a:lnL>
                    <a:lnR>
                      <a:noFill/>
                    </a:lnR>
                    <a:lnT>
                      <a:noFill/>
                    </a:lnT>
                    <a:lnB>
                      <a:noFill/>
                    </a:lnB>
                  </a:tcPr>
                </a:tc>
                <a:tc>
                  <a:txBody>
                    <a:bodyPr/>
                    <a:lstStyle/>
                    <a:p>
                      <a:r>
                        <a:rPr lang="ru-RU" sz="1100" dirty="0"/>
                        <a:t>+74,5</a:t>
                      </a:r>
                    </a:p>
                  </a:txBody>
                  <a:tcPr anchor="ctr">
                    <a:lnL>
                      <a:noFill/>
                    </a:lnL>
                    <a:lnR>
                      <a:noFill/>
                    </a:lnR>
                    <a:lnT>
                      <a:noFill/>
                    </a:lnT>
                    <a:lnB>
                      <a:noFill/>
                    </a:lnB>
                  </a:tcPr>
                </a:tc>
                <a:tc>
                  <a:txBody>
                    <a:bodyPr/>
                    <a:lstStyle/>
                    <a:p>
                      <a:r>
                        <a:rPr lang="ru-RU" sz="1100" dirty="0"/>
                        <a:t>2285,8</a:t>
                      </a:r>
                    </a:p>
                  </a:txBody>
                  <a:tcPr anchor="ctr">
                    <a:lnL>
                      <a:noFill/>
                    </a:lnL>
                    <a:lnR>
                      <a:noFill/>
                    </a:lnR>
                    <a:lnT>
                      <a:noFill/>
                    </a:lnT>
                    <a:lnB>
                      <a:noFill/>
                    </a:lnB>
                  </a:tcPr>
                </a:tc>
                <a:tc>
                  <a:txBody>
                    <a:bodyPr/>
                    <a:lstStyle/>
                    <a:p>
                      <a:r>
                        <a:rPr lang="ru-RU" sz="1100" dirty="0"/>
                        <a:t>+38,0</a:t>
                      </a:r>
                    </a:p>
                  </a:txBody>
                  <a:tcPr anchor="ctr">
                    <a:lnL>
                      <a:noFill/>
                    </a:lnL>
                    <a:lnR>
                      <a:noFill/>
                    </a:lnR>
                    <a:lnT>
                      <a:noFill/>
                    </a:lnT>
                    <a:lnB>
                      <a:noFill/>
                    </a:lnB>
                  </a:tcPr>
                </a:tc>
                <a:tc>
                  <a:txBody>
                    <a:bodyPr/>
                    <a:lstStyle/>
                    <a:p>
                      <a:r>
                        <a:rPr lang="ru-RU" sz="1100" dirty="0"/>
                        <a:t>1851,2</a:t>
                      </a:r>
                    </a:p>
                  </a:txBody>
                  <a:tcPr anchor="ctr">
                    <a:lnL>
                      <a:noFill/>
                    </a:lnL>
                    <a:lnR>
                      <a:noFill/>
                    </a:lnR>
                    <a:lnT>
                      <a:noFill/>
                    </a:lnT>
                    <a:lnB>
                      <a:noFill/>
                    </a:lnB>
                  </a:tcPr>
                </a:tc>
                <a:tc>
                  <a:txBody>
                    <a:bodyPr/>
                    <a:lstStyle/>
                    <a:p>
                      <a:r>
                        <a:rPr lang="ru-RU" sz="1100" dirty="0"/>
                        <a:t>-19,0</a:t>
                      </a:r>
                    </a:p>
                  </a:txBody>
                  <a:tcPr anchor="ctr">
                    <a:lnL>
                      <a:noFill/>
                    </a:lnL>
                    <a:lnR>
                      <a:noFill/>
                    </a:lnR>
                    <a:lnT>
                      <a:noFill/>
                    </a:lnT>
                    <a:lnB>
                      <a:noFill/>
                    </a:lnB>
                  </a:tcPr>
                </a:tc>
                <a:tc>
                  <a:txBody>
                    <a:bodyPr/>
                    <a:lstStyle/>
                    <a:p>
                      <a:r>
                        <a:rPr lang="ru-RU" sz="1100" dirty="0"/>
                        <a:t>1311,2</a:t>
                      </a:r>
                    </a:p>
                  </a:txBody>
                  <a:tcPr anchor="ctr">
                    <a:lnL>
                      <a:noFill/>
                    </a:lnL>
                    <a:lnR>
                      <a:noFill/>
                    </a:lnR>
                    <a:lnT>
                      <a:noFill/>
                    </a:lnT>
                    <a:lnB>
                      <a:noFill/>
                    </a:lnB>
                  </a:tcPr>
                </a:tc>
                <a:tc>
                  <a:txBody>
                    <a:bodyPr/>
                    <a:lstStyle/>
                    <a:p>
                      <a:r>
                        <a:rPr lang="ru-RU" sz="1100" dirty="0"/>
                        <a:t>+5,6</a:t>
                      </a:r>
                    </a:p>
                  </a:txBody>
                  <a:tcPr anchor="ctr">
                    <a:lnL>
                      <a:noFill/>
                    </a:lnL>
                    <a:lnR>
                      <a:noFill/>
                    </a:lnR>
                    <a:lnT>
                      <a:noFill/>
                    </a:lnT>
                    <a:lnB>
                      <a:noFill/>
                    </a:lnB>
                  </a:tcPr>
                </a:tc>
              </a:tr>
            </a:tbl>
          </a:graphicData>
        </a:graphic>
      </p:graphicFrame>
      <p:sp>
        <p:nvSpPr>
          <p:cNvPr id="5" name="Rectangle 1"/>
          <p:cNvSpPr>
            <a:spLocks noGrp="1" noChangeArrowheads="1"/>
          </p:cNvSpPr>
          <p:nvPr>
            <p:ph type="title"/>
          </p:nvPr>
        </p:nvSpPr>
        <p:spPr bwMode="auto">
          <a:xfrm>
            <a:off x="251520" y="174121"/>
            <a:ext cx="842493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err="1" smtClean="0">
                <a:ln>
                  <a:noFill/>
                </a:ln>
                <a:solidFill>
                  <a:schemeClr val="tx1"/>
                </a:solidFill>
                <a:effectLst/>
                <a:latin typeface="Arial" charset="0"/>
              </a:rPr>
              <a:t>Динаміка</a:t>
            </a:r>
            <a:r>
              <a:rPr kumimoji="0" lang="ru-RU" sz="3600" b="1" i="0" u="none" strike="noStrike" cap="none" normalizeH="0" baseline="0" dirty="0" smtClean="0">
                <a:ln>
                  <a:noFill/>
                </a:ln>
                <a:solidFill>
                  <a:schemeClr val="tx1"/>
                </a:solidFill>
                <a:effectLst/>
                <a:latin typeface="Arial" charset="0"/>
              </a:rPr>
              <a:t> </a:t>
            </a:r>
            <a:r>
              <a:rPr kumimoji="0" lang="ru-RU" sz="3600" b="1" i="0" u="none" strike="noStrike" cap="none" normalizeH="0" baseline="0" dirty="0" err="1" smtClean="0">
                <a:ln>
                  <a:noFill/>
                </a:ln>
                <a:solidFill>
                  <a:schemeClr val="tx1"/>
                </a:solidFill>
                <a:effectLst/>
                <a:latin typeface="Arial" charset="0"/>
              </a:rPr>
              <a:t>зовнішньої</a:t>
            </a:r>
            <a:r>
              <a:rPr kumimoji="0" lang="ru-RU" sz="3600" b="1" i="0" u="none" strike="noStrike" cap="none" normalizeH="0" baseline="0" dirty="0" smtClean="0">
                <a:ln>
                  <a:noFill/>
                </a:ln>
                <a:solidFill>
                  <a:schemeClr val="tx1"/>
                </a:solidFill>
                <a:effectLst/>
                <a:latin typeface="Arial" charset="0"/>
              </a:rPr>
              <a:t> </a:t>
            </a:r>
            <a:r>
              <a:rPr kumimoji="0" lang="ru-RU" sz="3600" b="1" i="0" u="none" strike="noStrike" cap="none" normalizeH="0" baseline="0" dirty="0" err="1" smtClean="0">
                <a:ln>
                  <a:noFill/>
                </a:ln>
                <a:solidFill>
                  <a:schemeClr val="tx1"/>
                </a:solidFill>
                <a:effectLst/>
                <a:latin typeface="Arial" charset="0"/>
              </a:rPr>
              <a:t>торгівлі</a:t>
            </a:r>
            <a:r>
              <a:rPr kumimoji="0" lang="ru-RU" sz="3600" b="1" i="0" u="none" strike="noStrike" cap="none" normalizeH="0" baseline="0" dirty="0" smtClean="0">
                <a:ln>
                  <a:noFill/>
                </a:ln>
                <a:solidFill>
                  <a:schemeClr val="tx1"/>
                </a:solidFill>
                <a:effectLst/>
                <a:latin typeface="Arial" charset="0"/>
              </a:rPr>
              <a:t> товарами </a:t>
            </a:r>
            <a:br>
              <a:rPr kumimoji="0" lang="ru-RU" sz="3600" b="1" i="0" u="none" strike="noStrike" cap="none" normalizeH="0" baseline="0" dirty="0" smtClean="0">
                <a:ln>
                  <a:noFill/>
                </a:ln>
                <a:solidFill>
                  <a:schemeClr val="tx1"/>
                </a:solidFill>
                <a:effectLst/>
                <a:latin typeface="Arial" charset="0"/>
              </a:rPr>
            </a:br>
            <a:r>
              <a:rPr kumimoji="0" lang="ru-RU" sz="3600" b="1" i="0" u="none" strike="noStrike" cap="none" normalizeH="0" baseline="0" dirty="0" err="1" smtClean="0">
                <a:ln>
                  <a:noFill/>
                </a:ln>
                <a:solidFill>
                  <a:schemeClr val="tx1"/>
                </a:solidFill>
                <a:effectLst/>
                <a:latin typeface="Arial" charset="0"/>
              </a:rPr>
              <a:t>між</a:t>
            </a:r>
            <a:r>
              <a:rPr kumimoji="0" lang="ru-RU" sz="3600" b="1" i="0" u="none" strike="noStrike" cap="none" normalizeH="0" baseline="0" dirty="0" smtClean="0">
                <a:ln>
                  <a:noFill/>
                </a:ln>
                <a:solidFill>
                  <a:schemeClr val="tx1"/>
                </a:solidFill>
                <a:effectLst/>
                <a:latin typeface="Arial" charset="0"/>
              </a:rPr>
              <a:t> </a:t>
            </a:r>
            <a:r>
              <a:rPr kumimoji="0" lang="ru-RU" sz="3600" b="1" i="0" u="none" strike="noStrike" cap="none" normalizeH="0" baseline="0" dirty="0" err="1" smtClean="0">
                <a:ln>
                  <a:noFill/>
                </a:ln>
                <a:solidFill>
                  <a:schemeClr val="tx1"/>
                </a:solidFill>
                <a:effectLst/>
                <a:latin typeface="Arial" charset="0"/>
              </a:rPr>
              <a:t>Україною</a:t>
            </a:r>
            <a:r>
              <a:rPr kumimoji="0" lang="ru-RU" sz="3600" b="1" i="0" u="none" strike="noStrike" cap="none" normalizeH="0" baseline="0" dirty="0" smtClean="0">
                <a:ln>
                  <a:noFill/>
                </a:ln>
                <a:solidFill>
                  <a:schemeClr val="tx1"/>
                </a:solidFill>
                <a:effectLst/>
                <a:latin typeface="Arial" charset="0"/>
              </a:rPr>
              <a:t> та </a:t>
            </a:r>
            <a:r>
              <a:rPr kumimoji="0" lang="ru-RU" sz="3600" b="1" i="0" u="none" strike="noStrike" cap="none" normalizeH="0" baseline="0" dirty="0" err="1" smtClean="0">
                <a:ln>
                  <a:noFill/>
                </a:ln>
                <a:solidFill>
                  <a:schemeClr val="tx1"/>
                </a:solidFill>
                <a:effectLst/>
                <a:latin typeface="Arial" charset="0"/>
              </a:rPr>
              <a:t>Іспанією</a:t>
            </a:r>
            <a:r>
              <a:rPr kumimoji="0" lang="ru-RU" sz="3600" b="1" i="0" u="none" strike="noStrike" cap="none" normalizeH="0" baseline="0" dirty="0" smtClean="0">
                <a:ln>
                  <a:noFill/>
                </a:ln>
                <a:solidFill>
                  <a:schemeClr val="tx1"/>
                </a:solidFill>
                <a:effectLst/>
                <a:latin typeface="Arial" charset="0"/>
              </a:rPr>
              <a:t> </a:t>
            </a:r>
            <a:r>
              <a:rPr kumimoji="0" lang="ru-RU" sz="3600" b="0" i="1" u="none" strike="noStrike" cap="none" normalizeH="0" baseline="0" dirty="0" smtClean="0">
                <a:ln>
                  <a:noFill/>
                </a:ln>
                <a:solidFill>
                  <a:schemeClr val="tx1"/>
                </a:solidFill>
                <a:effectLst/>
                <a:latin typeface="Arial" charset="0"/>
              </a:rPr>
              <a:t>(млн. дол. США)</a:t>
            </a:r>
            <a:endParaRPr kumimoji="0" lang="ru-RU" sz="3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p>
        </p:txBody>
      </p:sp>
    </p:spTree>
    <p:extLst>
      <p:ext uri="{BB962C8B-B14F-4D97-AF65-F5344CB8AC3E}">
        <p14:creationId xmlns:p14="http://schemas.microsoft.com/office/powerpoint/2010/main" val="268153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005" y="97871"/>
            <a:ext cx="8424936" cy="3416320"/>
          </a:xfrm>
          <a:prstGeom prst="rect">
            <a:avLst/>
          </a:prstGeom>
        </p:spPr>
        <p:txBody>
          <a:bodyPr wrap="square">
            <a:spAutoFit/>
          </a:bodyPr>
          <a:lstStyle/>
          <a:p>
            <a:pPr algn="ctr"/>
            <a:r>
              <a:rPr lang="ru-RU" sz="2400" dirty="0" smtClean="0"/>
              <a:t>Станом на 31 </a:t>
            </a:r>
            <a:r>
              <a:rPr lang="ru-RU" sz="2400" dirty="0" err="1" smtClean="0"/>
              <a:t>грудня</a:t>
            </a:r>
            <a:r>
              <a:rPr lang="ru-RU" sz="2400" dirty="0" smtClean="0"/>
              <a:t> 2013 р., </a:t>
            </a:r>
            <a:r>
              <a:rPr lang="ru-RU" sz="2400" dirty="0" err="1" smtClean="0"/>
              <a:t>згідно</a:t>
            </a:r>
            <a:r>
              <a:rPr lang="ru-RU" sz="2400" dirty="0" smtClean="0"/>
              <a:t> з </a:t>
            </a:r>
            <a:r>
              <a:rPr lang="ru-RU" sz="2400" dirty="0" err="1" smtClean="0"/>
              <a:t>даними</a:t>
            </a:r>
            <a:r>
              <a:rPr lang="ru-RU" sz="2400" dirty="0" smtClean="0"/>
              <a:t> </a:t>
            </a:r>
            <a:r>
              <a:rPr lang="ru-RU" sz="2400" dirty="0" err="1" smtClean="0"/>
              <a:t>Держстату</a:t>
            </a:r>
            <a:r>
              <a:rPr lang="ru-RU" sz="2400" dirty="0" smtClean="0"/>
              <a:t> </a:t>
            </a:r>
            <a:r>
              <a:rPr lang="ru-RU" sz="2400" dirty="0" err="1" smtClean="0"/>
              <a:t>України</a:t>
            </a:r>
            <a:r>
              <a:rPr lang="ru-RU" sz="2400" dirty="0" smtClean="0"/>
              <a:t>, </a:t>
            </a:r>
            <a:r>
              <a:rPr lang="ru-RU" sz="2400" dirty="0" err="1" smtClean="0"/>
              <a:t>обсяг</a:t>
            </a:r>
            <a:r>
              <a:rPr lang="ru-RU" sz="2400" dirty="0" smtClean="0"/>
              <a:t> </a:t>
            </a:r>
            <a:r>
              <a:rPr lang="ru-RU" sz="2400" dirty="0" err="1" smtClean="0"/>
              <a:t>прямих</a:t>
            </a:r>
            <a:r>
              <a:rPr lang="ru-RU" sz="2400" dirty="0" smtClean="0"/>
              <a:t> </a:t>
            </a:r>
            <a:r>
              <a:rPr lang="ru-RU" sz="2400" dirty="0" err="1" smtClean="0"/>
              <a:t>інвестицій</a:t>
            </a:r>
            <a:r>
              <a:rPr lang="ru-RU" sz="2400" dirty="0" smtClean="0"/>
              <a:t> з </a:t>
            </a:r>
            <a:r>
              <a:rPr lang="ru-RU" sz="2400" dirty="0" err="1" smtClean="0"/>
              <a:t>Іспанії</a:t>
            </a:r>
            <a:r>
              <a:rPr lang="ru-RU" sz="2400" dirty="0" smtClean="0"/>
              <a:t> в </a:t>
            </a:r>
            <a:r>
              <a:rPr lang="ru-RU" sz="2400" dirty="0" err="1" smtClean="0"/>
              <a:t>економіку</a:t>
            </a:r>
            <a:r>
              <a:rPr lang="ru-RU" sz="2400" dirty="0" smtClean="0"/>
              <a:t> </a:t>
            </a:r>
            <a:r>
              <a:rPr lang="ru-RU" sz="2400" dirty="0" err="1" smtClean="0"/>
              <a:t>України</a:t>
            </a:r>
            <a:r>
              <a:rPr lang="ru-RU" sz="2400" dirty="0" smtClean="0"/>
              <a:t> </a:t>
            </a:r>
            <a:r>
              <a:rPr lang="ru-RU" sz="2400" dirty="0" err="1" smtClean="0"/>
              <a:t>склав</a:t>
            </a:r>
            <a:r>
              <a:rPr lang="ru-RU" sz="2400" dirty="0" smtClean="0"/>
              <a:t> 68,2 млн. дол. США та у </a:t>
            </a:r>
            <a:r>
              <a:rPr lang="ru-RU" sz="2400" dirty="0" err="1" smtClean="0"/>
              <a:t>порівнянні</a:t>
            </a:r>
            <a:r>
              <a:rPr lang="ru-RU" sz="2400" dirty="0" smtClean="0"/>
              <a:t> з 01.01.2013 р. </a:t>
            </a:r>
            <a:r>
              <a:rPr lang="ru-RU" sz="2400" dirty="0" err="1" smtClean="0"/>
              <a:t>зменшився</a:t>
            </a:r>
            <a:r>
              <a:rPr lang="ru-RU" sz="2400" dirty="0" smtClean="0"/>
              <a:t> на 3,5% (на 2,5 млн. дол.). </a:t>
            </a:r>
            <a:r>
              <a:rPr lang="ru-RU" sz="2400" dirty="0" err="1" smtClean="0"/>
              <a:t>Іспанія</a:t>
            </a:r>
            <a:r>
              <a:rPr lang="ru-RU" sz="2400" dirty="0" smtClean="0"/>
              <a:t>  </a:t>
            </a:r>
            <a:r>
              <a:rPr lang="ru-RU" sz="2400" dirty="0" err="1" smtClean="0"/>
              <a:t>посідає</a:t>
            </a:r>
            <a:r>
              <a:rPr lang="ru-RU" sz="2400" dirty="0" smtClean="0"/>
              <a:t> </a:t>
            </a:r>
            <a:r>
              <a:rPr lang="ru-RU" sz="2400" dirty="0" err="1" smtClean="0"/>
              <a:t>лише</a:t>
            </a:r>
            <a:r>
              <a:rPr lang="ru-RU" sz="2400" dirty="0" smtClean="0"/>
              <a:t> 34 </a:t>
            </a:r>
            <a:r>
              <a:rPr lang="ru-RU" sz="2400" dirty="0" err="1" smtClean="0"/>
              <a:t>місце</a:t>
            </a:r>
            <a:r>
              <a:rPr lang="ru-RU" sz="2400" dirty="0" smtClean="0"/>
              <a:t> </a:t>
            </a:r>
            <a:r>
              <a:rPr lang="ru-RU" sz="2400" dirty="0" err="1" smtClean="0"/>
              <a:t>серед</a:t>
            </a:r>
            <a:r>
              <a:rPr lang="ru-RU" sz="2400" dirty="0" smtClean="0"/>
              <a:t> </a:t>
            </a:r>
            <a:r>
              <a:rPr lang="ru-RU" sz="2400" dirty="0" err="1" smtClean="0"/>
              <a:t>іноземних</a:t>
            </a:r>
            <a:r>
              <a:rPr lang="ru-RU" sz="2400" dirty="0" smtClean="0"/>
              <a:t> </a:t>
            </a:r>
            <a:r>
              <a:rPr lang="ru-RU" sz="2400" dirty="0" err="1" smtClean="0"/>
              <a:t>країн-інвесторів</a:t>
            </a:r>
            <a:r>
              <a:rPr lang="ru-RU" sz="2400" dirty="0" smtClean="0"/>
              <a:t> в </a:t>
            </a:r>
            <a:r>
              <a:rPr lang="ru-RU" sz="2400" dirty="0" err="1" smtClean="0"/>
              <a:t>Україні</a:t>
            </a:r>
            <a:r>
              <a:rPr lang="ru-RU" sz="2400" dirty="0" smtClean="0"/>
              <a:t> </a:t>
            </a:r>
            <a:r>
              <a:rPr lang="ru-RU" sz="2400" dirty="0" err="1" smtClean="0"/>
              <a:t>із</a:t>
            </a:r>
            <a:r>
              <a:rPr lang="ru-RU" sz="2400" dirty="0" smtClean="0"/>
              <a:t> </a:t>
            </a:r>
            <a:r>
              <a:rPr lang="ru-RU" sz="2400" dirty="0" err="1" smtClean="0"/>
              <a:t>часткою</a:t>
            </a:r>
            <a:r>
              <a:rPr lang="ru-RU" sz="2400" dirty="0" smtClean="0"/>
              <a:t> в 0,1% </a:t>
            </a:r>
            <a:r>
              <a:rPr lang="ru-RU" sz="2400" dirty="0" err="1" smtClean="0"/>
              <a:t>від</a:t>
            </a:r>
            <a:r>
              <a:rPr lang="ru-RU" sz="2400" dirty="0" smtClean="0"/>
              <a:t> </a:t>
            </a:r>
            <a:r>
              <a:rPr lang="ru-RU" sz="2400" dirty="0" err="1" smtClean="0"/>
              <a:t>загального</a:t>
            </a:r>
            <a:r>
              <a:rPr lang="ru-RU" sz="2400" dirty="0" smtClean="0"/>
              <a:t> </a:t>
            </a:r>
            <a:r>
              <a:rPr lang="ru-RU" sz="2400" dirty="0" err="1" smtClean="0"/>
              <a:t>обсягу</a:t>
            </a:r>
            <a:r>
              <a:rPr lang="ru-RU" sz="2400" dirty="0" smtClean="0"/>
              <a:t> </a:t>
            </a:r>
            <a:r>
              <a:rPr lang="ru-RU" sz="2400" dirty="0" err="1" smtClean="0"/>
              <a:t>залучених</a:t>
            </a:r>
            <a:r>
              <a:rPr lang="ru-RU" sz="2400" dirty="0" smtClean="0"/>
              <a:t> </a:t>
            </a:r>
            <a:r>
              <a:rPr lang="ru-RU" sz="2400" dirty="0" err="1" smtClean="0"/>
              <a:t>прямих</a:t>
            </a:r>
            <a:r>
              <a:rPr lang="ru-RU" sz="2400" dirty="0" smtClean="0"/>
              <a:t> </a:t>
            </a:r>
            <a:r>
              <a:rPr lang="ru-RU" sz="2400" dirty="0" err="1" smtClean="0"/>
              <a:t>іноземних</a:t>
            </a:r>
            <a:r>
              <a:rPr lang="ru-RU" sz="2400" dirty="0" smtClean="0"/>
              <a:t> </a:t>
            </a:r>
            <a:r>
              <a:rPr lang="ru-RU" sz="2400" dirty="0" err="1" smtClean="0"/>
              <a:t>капіталовкладень</a:t>
            </a:r>
            <a:r>
              <a:rPr lang="ru-RU" sz="2400" dirty="0" smtClean="0"/>
              <a:t> (без </a:t>
            </a:r>
            <a:r>
              <a:rPr lang="ru-RU" sz="2400" dirty="0" err="1" smtClean="0"/>
              <a:t>урахування</a:t>
            </a:r>
            <a:r>
              <a:rPr lang="ru-RU" sz="2400" dirty="0" smtClean="0"/>
              <a:t> </a:t>
            </a:r>
            <a:r>
              <a:rPr lang="ru-RU" sz="2400" dirty="0" err="1" smtClean="0"/>
              <a:t>тимчасово</a:t>
            </a:r>
            <a:r>
              <a:rPr lang="ru-RU" sz="2400" dirty="0" smtClean="0"/>
              <a:t> </a:t>
            </a:r>
            <a:r>
              <a:rPr lang="ru-RU" sz="2400" dirty="0" err="1" smtClean="0"/>
              <a:t>окупованої</a:t>
            </a:r>
            <a:r>
              <a:rPr lang="ru-RU" sz="2400" dirty="0" smtClean="0"/>
              <a:t> </a:t>
            </a:r>
            <a:r>
              <a:rPr lang="ru-RU" sz="2400" dirty="0" err="1" smtClean="0"/>
              <a:t>території</a:t>
            </a:r>
            <a:r>
              <a:rPr lang="ru-RU" sz="2400" dirty="0" smtClean="0"/>
              <a:t> АР </a:t>
            </a:r>
            <a:r>
              <a:rPr lang="ru-RU" sz="2400" dirty="0" err="1" smtClean="0"/>
              <a:t>Крим</a:t>
            </a:r>
            <a:r>
              <a:rPr lang="ru-RU" sz="2400" dirty="0" smtClean="0"/>
              <a:t> та м. Севастополь).</a:t>
            </a:r>
            <a:endParaRPr lang="ru-RU" sz="2400" dirty="0"/>
          </a:p>
        </p:txBody>
      </p:sp>
      <p:pic>
        <p:nvPicPr>
          <p:cNvPr id="7170" name="Picture 2" descr="D:\Рабочий стол\Новая папка\исп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14191"/>
            <a:ext cx="6984776"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949909228"/>
              </p:ext>
            </p:extLst>
          </p:nvPr>
        </p:nvGraphicFramePr>
        <p:xfrm>
          <a:off x="323528" y="2276873"/>
          <a:ext cx="8640960" cy="3816424"/>
        </p:xfrm>
        <a:graphic>
          <a:graphicData uri="http://schemas.openxmlformats.org/drawingml/2006/table">
            <a:tbl>
              <a:tblPr/>
              <a:tblGrid>
                <a:gridCol w="622300"/>
                <a:gridCol w="745852"/>
                <a:gridCol w="648072"/>
                <a:gridCol w="792088"/>
                <a:gridCol w="648072"/>
                <a:gridCol w="720080"/>
                <a:gridCol w="648072"/>
                <a:gridCol w="720080"/>
                <a:gridCol w="720080"/>
                <a:gridCol w="720080"/>
                <a:gridCol w="648072"/>
                <a:gridCol w="1008112"/>
              </a:tblGrid>
              <a:tr h="1590288">
                <a:tc>
                  <a:txBody>
                    <a:bodyPr/>
                    <a:lstStyle/>
                    <a:p>
                      <a:r>
                        <a:rPr lang="ru-RU" sz="1400" b="1" dirty="0"/>
                        <a:t>2008</a:t>
                      </a:r>
                      <a:endParaRPr lang="ru-RU" sz="1400" dirty="0"/>
                    </a:p>
                  </a:txBody>
                  <a:tcPr anchor="ctr">
                    <a:lnL>
                      <a:noFill/>
                    </a:lnL>
                    <a:lnR>
                      <a:noFill/>
                    </a:lnR>
                    <a:lnT>
                      <a:noFill/>
                    </a:lnT>
                    <a:lnB>
                      <a:noFill/>
                    </a:lnB>
                  </a:tcPr>
                </a:tc>
                <a:tc>
                  <a:txBody>
                    <a:bodyPr/>
                    <a:lstStyle/>
                    <a:p>
                      <a:r>
                        <a:rPr lang="ru-RU" sz="1400" b="1" dirty="0"/>
                        <a:t>+/-, %</a:t>
                      </a:r>
                      <a:endParaRPr lang="ru-RU" sz="1400" dirty="0"/>
                    </a:p>
                    <a:p>
                      <a:r>
                        <a:rPr lang="ru-RU" sz="1400" dirty="0"/>
                        <a:t>до попер. року</a:t>
                      </a:r>
                    </a:p>
                  </a:txBody>
                  <a:tcPr anchor="ctr">
                    <a:lnL>
                      <a:noFill/>
                    </a:lnL>
                    <a:lnR>
                      <a:noFill/>
                    </a:lnR>
                    <a:lnT>
                      <a:noFill/>
                    </a:lnT>
                    <a:lnB>
                      <a:noFill/>
                    </a:lnB>
                  </a:tcPr>
                </a:tc>
                <a:tc>
                  <a:txBody>
                    <a:bodyPr/>
                    <a:lstStyle/>
                    <a:p>
                      <a:r>
                        <a:rPr lang="ru-RU" sz="1400" b="1" dirty="0"/>
                        <a:t>2009</a:t>
                      </a:r>
                      <a:endParaRPr lang="ru-RU" sz="1400" dirty="0"/>
                    </a:p>
                  </a:txBody>
                  <a:tcPr anchor="ctr">
                    <a:lnL>
                      <a:noFill/>
                    </a:lnL>
                    <a:lnR>
                      <a:noFill/>
                    </a:lnR>
                    <a:lnT>
                      <a:noFill/>
                    </a:lnT>
                    <a:lnB>
                      <a:noFill/>
                    </a:lnB>
                  </a:tcPr>
                </a:tc>
                <a:tc>
                  <a:txBody>
                    <a:bodyPr/>
                    <a:lstStyle/>
                    <a:p>
                      <a:r>
                        <a:rPr lang="ru-RU" sz="1400" b="1"/>
                        <a:t>+/-, %</a:t>
                      </a:r>
                      <a:endParaRPr lang="ru-RU" sz="1400"/>
                    </a:p>
                    <a:p>
                      <a:r>
                        <a:rPr lang="ru-RU" sz="1400"/>
                        <a:t>до попер. року</a:t>
                      </a:r>
                    </a:p>
                  </a:txBody>
                  <a:tcPr anchor="ctr">
                    <a:lnL>
                      <a:noFill/>
                    </a:lnL>
                    <a:lnR>
                      <a:noFill/>
                    </a:lnR>
                    <a:lnT>
                      <a:noFill/>
                    </a:lnT>
                    <a:lnB>
                      <a:noFill/>
                    </a:lnB>
                  </a:tcPr>
                </a:tc>
                <a:tc>
                  <a:txBody>
                    <a:bodyPr/>
                    <a:lstStyle/>
                    <a:p>
                      <a:r>
                        <a:rPr lang="ru-RU" sz="1400" b="1"/>
                        <a:t>2010</a:t>
                      </a:r>
                      <a:endParaRPr lang="ru-RU" sz="1400"/>
                    </a:p>
                  </a:txBody>
                  <a:tcPr anchor="ctr">
                    <a:lnL>
                      <a:noFill/>
                    </a:lnL>
                    <a:lnR>
                      <a:noFill/>
                    </a:lnR>
                    <a:lnT>
                      <a:noFill/>
                    </a:lnT>
                    <a:lnB>
                      <a:noFill/>
                    </a:lnB>
                  </a:tcPr>
                </a:tc>
                <a:tc>
                  <a:txBody>
                    <a:bodyPr/>
                    <a:lstStyle/>
                    <a:p>
                      <a:r>
                        <a:rPr lang="ru-RU" sz="1400" b="1" dirty="0"/>
                        <a:t>+/-, %</a:t>
                      </a:r>
                      <a:endParaRPr lang="ru-RU" sz="1400" dirty="0"/>
                    </a:p>
                    <a:p>
                      <a:r>
                        <a:rPr lang="ru-RU" sz="1400" dirty="0"/>
                        <a:t>до попер. року</a:t>
                      </a:r>
                    </a:p>
                  </a:txBody>
                  <a:tcPr anchor="ctr">
                    <a:lnL>
                      <a:noFill/>
                    </a:lnL>
                    <a:lnR>
                      <a:noFill/>
                    </a:lnR>
                    <a:lnT>
                      <a:noFill/>
                    </a:lnT>
                    <a:lnB>
                      <a:noFill/>
                    </a:lnB>
                  </a:tcPr>
                </a:tc>
                <a:tc>
                  <a:txBody>
                    <a:bodyPr/>
                    <a:lstStyle/>
                    <a:p>
                      <a:r>
                        <a:rPr lang="ru-RU" sz="1400" b="1" dirty="0"/>
                        <a:t>2011</a:t>
                      </a:r>
                      <a:endParaRPr lang="ru-RU" sz="1400" dirty="0"/>
                    </a:p>
                  </a:txBody>
                  <a:tcPr anchor="ctr">
                    <a:lnL>
                      <a:noFill/>
                    </a:lnL>
                    <a:lnR>
                      <a:noFill/>
                    </a:lnR>
                    <a:lnT>
                      <a:noFill/>
                    </a:lnT>
                    <a:lnB>
                      <a:noFill/>
                    </a:lnB>
                  </a:tcPr>
                </a:tc>
                <a:tc>
                  <a:txBody>
                    <a:bodyPr/>
                    <a:lstStyle/>
                    <a:p>
                      <a:r>
                        <a:rPr lang="ru-RU" sz="1400" b="1" dirty="0"/>
                        <a:t>+/-, %</a:t>
                      </a:r>
                      <a:endParaRPr lang="ru-RU" sz="1400" dirty="0"/>
                    </a:p>
                    <a:p>
                      <a:r>
                        <a:rPr lang="ru-RU" sz="1400" dirty="0"/>
                        <a:t>до попер. року</a:t>
                      </a:r>
                    </a:p>
                  </a:txBody>
                  <a:tcPr anchor="ctr">
                    <a:lnL>
                      <a:noFill/>
                    </a:lnL>
                    <a:lnR>
                      <a:noFill/>
                    </a:lnR>
                    <a:lnT>
                      <a:noFill/>
                    </a:lnT>
                    <a:lnB>
                      <a:noFill/>
                    </a:lnB>
                  </a:tcPr>
                </a:tc>
                <a:tc>
                  <a:txBody>
                    <a:bodyPr/>
                    <a:lstStyle/>
                    <a:p>
                      <a:r>
                        <a:rPr lang="ru-RU" sz="1400" b="1"/>
                        <a:t>2012</a:t>
                      </a:r>
                      <a:endParaRPr lang="ru-RU" sz="1400"/>
                    </a:p>
                    <a:p>
                      <a:r>
                        <a:rPr lang="ru-RU" sz="1400"/>
                        <a:t> </a:t>
                      </a:r>
                    </a:p>
                  </a:txBody>
                  <a:tcPr anchor="ctr">
                    <a:lnL>
                      <a:noFill/>
                    </a:lnL>
                    <a:lnR>
                      <a:noFill/>
                    </a:lnR>
                    <a:lnT>
                      <a:noFill/>
                    </a:lnT>
                    <a:lnB>
                      <a:noFill/>
                    </a:lnB>
                  </a:tcPr>
                </a:tc>
                <a:tc>
                  <a:txBody>
                    <a:bodyPr/>
                    <a:lstStyle/>
                    <a:p>
                      <a:r>
                        <a:rPr lang="ru-RU" sz="1400" b="1"/>
                        <a:t>+/-, %</a:t>
                      </a:r>
                      <a:endParaRPr lang="ru-RU" sz="1400"/>
                    </a:p>
                    <a:p>
                      <a:r>
                        <a:rPr lang="ru-RU" sz="1400"/>
                        <a:t>до попер. року</a:t>
                      </a:r>
                    </a:p>
                    <a:p>
                      <a:r>
                        <a:rPr lang="ru-RU" sz="1400"/>
                        <a:t> </a:t>
                      </a:r>
                    </a:p>
                  </a:txBody>
                  <a:tcPr anchor="ctr">
                    <a:lnL>
                      <a:noFill/>
                    </a:lnL>
                    <a:lnR>
                      <a:noFill/>
                    </a:lnR>
                    <a:lnT>
                      <a:noFill/>
                    </a:lnT>
                    <a:lnB>
                      <a:noFill/>
                    </a:lnB>
                  </a:tcPr>
                </a:tc>
                <a:tc>
                  <a:txBody>
                    <a:bodyPr/>
                    <a:lstStyle/>
                    <a:p>
                      <a:r>
                        <a:rPr lang="ru-RU" sz="1400" b="1" dirty="0"/>
                        <a:t>2013</a:t>
                      </a:r>
                      <a:endParaRPr lang="ru-RU" sz="1400" dirty="0"/>
                    </a:p>
                    <a:p>
                      <a:r>
                        <a:rPr lang="ru-RU" sz="1400" dirty="0"/>
                        <a:t>(31.12.13)</a:t>
                      </a:r>
                    </a:p>
                  </a:txBody>
                  <a:tcPr anchor="ctr">
                    <a:lnL>
                      <a:noFill/>
                    </a:lnL>
                    <a:lnR>
                      <a:noFill/>
                    </a:lnR>
                    <a:lnT>
                      <a:noFill/>
                    </a:lnT>
                    <a:lnB>
                      <a:noFill/>
                    </a:lnB>
                  </a:tcPr>
                </a:tc>
                <a:tc>
                  <a:txBody>
                    <a:bodyPr/>
                    <a:lstStyle/>
                    <a:p>
                      <a:r>
                        <a:rPr lang="ru-RU" sz="1400" b="1" dirty="0"/>
                        <a:t>+/-, %</a:t>
                      </a:r>
                      <a:endParaRPr lang="ru-RU" sz="1400" dirty="0"/>
                    </a:p>
                    <a:p>
                      <a:r>
                        <a:rPr lang="ru-RU" sz="1400" dirty="0"/>
                        <a:t>(</a:t>
                      </a:r>
                      <a:r>
                        <a:rPr lang="ru-RU" sz="1400" dirty="0" err="1"/>
                        <a:t>від</a:t>
                      </a:r>
                      <a:r>
                        <a:rPr lang="ru-RU" sz="1400" dirty="0"/>
                        <a:t> початку 2013 р.)</a:t>
                      </a:r>
                    </a:p>
                  </a:txBody>
                  <a:tcPr anchor="ctr">
                    <a:lnL>
                      <a:noFill/>
                    </a:lnL>
                    <a:lnR>
                      <a:noFill/>
                    </a:lnR>
                    <a:lnT>
                      <a:noFill/>
                    </a:lnT>
                    <a:lnB>
                      <a:noFill/>
                    </a:lnB>
                  </a:tcPr>
                </a:tc>
              </a:tr>
              <a:tr h="2226136">
                <a:tc>
                  <a:txBody>
                    <a:bodyPr/>
                    <a:lstStyle/>
                    <a:p>
                      <a:r>
                        <a:rPr lang="ru-RU" sz="1400"/>
                        <a:t>63,4</a:t>
                      </a:r>
                    </a:p>
                  </a:txBody>
                  <a:tcPr anchor="ctr">
                    <a:lnL>
                      <a:noFill/>
                    </a:lnL>
                    <a:lnR>
                      <a:noFill/>
                    </a:lnR>
                    <a:lnT>
                      <a:noFill/>
                    </a:lnT>
                    <a:lnB>
                      <a:noFill/>
                    </a:lnB>
                  </a:tcPr>
                </a:tc>
                <a:tc>
                  <a:txBody>
                    <a:bodyPr/>
                    <a:lstStyle/>
                    <a:p>
                      <a:r>
                        <a:rPr lang="ru-RU" sz="1400" dirty="0"/>
                        <a:t>+32,6</a:t>
                      </a:r>
                    </a:p>
                  </a:txBody>
                  <a:tcPr anchor="ctr">
                    <a:lnL>
                      <a:noFill/>
                    </a:lnL>
                    <a:lnR>
                      <a:noFill/>
                    </a:lnR>
                    <a:lnT>
                      <a:noFill/>
                    </a:lnT>
                    <a:lnB>
                      <a:noFill/>
                    </a:lnB>
                  </a:tcPr>
                </a:tc>
                <a:tc>
                  <a:txBody>
                    <a:bodyPr/>
                    <a:lstStyle/>
                    <a:p>
                      <a:r>
                        <a:rPr lang="ru-RU" sz="1400" dirty="0"/>
                        <a:t>58,9</a:t>
                      </a:r>
                    </a:p>
                  </a:txBody>
                  <a:tcPr anchor="ctr">
                    <a:lnL>
                      <a:noFill/>
                    </a:lnL>
                    <a:lnR>
                      <a:noFill/>
                    </a:lnR>
                    <a:lnT>
                      <a:noFill/>
                    </a:lnT>
                    <a:lnB>
                      <a:noFill/>
                    </a:lnB>
                  </a:tcPr>
                </a:tc>
                <a:tc>
                  <a:txBody>
                    <a:bodyPr/>
                    <a:lstStyle/>
                    <a:p>
                      <a:r>
                        <a:rPr lang="ru-RU" sz="1400" dirty="0"/>
                        <a:t>-7,1</a:t>
                      </a:r>
                    </a:p>
                  </a:txBody>
                  <a:tcPr anchor="ctr">
                    <a:lnL>
                      <a:noFill/>
                    </a:lnL>
                    <a:lnR>
                      <a:noFill/>
                    </a:lnR>
                    <a:lnT>
                      <a:noFill/>
                    </a:lnT>
                    <a:lnB>
                      <a:noFill/>
                    </a:lnB>
                  </a:tcPr>
                </a:tc>
                <a:tc>
                  <a:txBody>
                    <a:bodyPr/>
                    <a:lstStyle/>
                    <a:p>
                      <a:r>
                        <a:rPr lang="ru-RU" sz="1400" dirty="0"/>
                        <a:t>70,6</a:t>
                      </a:r>
                    </a:p>
                  </a:txBody>
                  <a:tcPr anchor="ctr">
                    <a:lnL>
                      <a:noFill/>
                    </a:lnL>
                    <a:lnR>
                      <a:noFill/>
                    </a:lnR>
                    <a:lnT>
                      <a:noFill/>
                    </a:lnT>
                    <a:lnB>
                      <a:noFill/>
                    </a:lnB>
                  </a:tcPr>
                </a:tc>
                <a:tc>
                  <a:txBody>
                    <a:bodyPr/>
                    <a:lstStyle/>
                    <a:p>
                      <a:r>
                        <a:rPr lang="ru-RU" sz="1400" dirty="0"/>
                        <a:t>+19,9</a:t>
                      </a:r>
                    </a:p>
                  </a:txBody>
                  <a:tcPr anchor="ctr">
                    <a:lnL>
                      <a:noFill/>
                    </a:lnL>
                    <a:lnR>
                      <a:noFill/>
                    </a:lnR>
                    <a:lnT>
                      <a:noFill/>
                    </a:lnT>
                    <a:lnB>
                      <a:noFill/>
                    </a:lnB>
                  </a:tcPr>
                </a:tc>
                <a:tc>
                  <a:txBody>
                    <a:bodyPr/>
                    <a:lstStyle/>
                    <a:p>
                      <a:r>
                        <a:rPr lang="ru-RU" sz="1400" dirty="0"/>
                        <a:t>72,6</a:t>
                      </a:r>
                    </a:p>
                  </a:txBody>
                  <a:tcPr anchor="ctr">
                    <a:lnL>
                      <a:noFill/>
                    </a:lnL>
                    <a:lnR>
                      <a:noFill/>
                    </a:lnR>
                    <a:lnT>
                      <a:noFill/>
                    </a:lnT>
                    <a:lnB>
                      <a:noFill/>
                    </a:lnB>
                  </a:tcPr>
                </a:tc>
                <a:tc>
                  <a:txBody>
                    <a:bodyPr/>
                    <a:lstStyle/>
                    <a:p>
                      <a:r>
                        <a:rPr lang="ru-RU" sz="1400"/>
                        <a:t>+2,8</a:t>
                      </a:r>
                    </a:p>
                  </a:txBody>
                  <a:tcPr anchor="ctr">
                    <a:lnL>
                      <a:noFill/>
                    </a:lnL>
                    <a:lnR>
                      <a:noFill/>
                    </a:lnR>
                    <a:lnT>
                      <a:noFill/>
                    </a:lnT>
                    <a:lnB>
                      <a:noFill/>
                    </a:lnB>
                  </a:tcPr>
                </a:tc>
                <a:tc>
                  <a:txBody>
                    <a:bodyPr/>
                    <a:lstStyle/>
                    <a:p>
                      <a:r>
                        <a:rPr lang="ru-RU" sz="1400" dirty="0"/>
                        <a:t>71,0</a:t>
                      </a:r>
                    </a:p>
                  </a:txBody>
                  <a:tcPr anchor="ctr">
                    <a:lnL>
                      <a:noFill/>
                    </a:lnL>
                    <a:lnR>
                      <a:noFill/>
                    </a:lnR>
                    <a:lnT>
                      <a:noFill/>
                    </a:lnT>
                    <a:lnB>
                      <a:noFill/>
                    </a:lnB>
                  </a:tcPr>
                </a:tc>
                <a:tc>
                  <a:txBody>
                    <a:bodyPr/>
                    <a:lstStyle/>
                    <a:p>
                      <a:r>
                        <a:rPr lang="ru-RU" sz="1400" dirty="0"/>
                        <a:t>-2,2</a:t>
                      </a:r>
                    </a:p>
                  </a:txBody>
                  <a:tcPr anchor="ctr">
                    <a:lnL>
                      <a:noFill/>
                    </a:lnL>
                    <a:lnR>
                      <a:noFill/>
                    </a:lnR>
                    <a:lnT>
                      <a:noFill/>
                    </a:lnT>
                    <a:lnB>
                      <a:noFill/>
                    </a:lnB>
                  </a:tcPr>
                </a:tc>
                <a:tc>
                  <a:txBody>
                    <a:bodyPr/>
                    <a:lstStyle/>
                    <a:p>
                      <a:r>
                        <a:rPr lang="ru-RU" sz="1400" dirty="0"/>
                        <a:t>68,2</a:t>
                      </a:r>
                    </a:p>
                  </a:txBody>
                  <a:tcPr anchor="ctr">
                    <a:lnL>
                      <a:noFill/>
                    </a:lnL>
                    <a:lnR>
                      <a:noFill/>
                    </a:lnR>
                    <a:lnT>
                      <a:noFill/>
                    </a:lnT>
                    <a:lnB>
                      <a:noFill/>
                    </a:lnB>
                  </a:tcPr>
                </a:tc>
                <a:tc>
                  <a:txBody>
                    <a:bodyPr/>
                    <a:lstStyle/>
                    <a:p>
                      <a:r>
                        <a:rPr lang="ru-RU" sz="1400" dirty="0"/>
                        <a:t>-3,5</a:t>
                      </a:r>
                    </a:p>
                  </a:txBody>
                  <a:tcPr anchor="ctr">
                    <a:lnL>
                      <a:noFill/>
                    </a:lnL>
                    <a:lnR>
                      <a:noFill/>
                    </a:lnR>
                    <a:lnT>
                      <a:noFill/>
                    </a:lnT>
                    <a:lnB>
                      <a:noFill/>
                    </a:lnB>
                  </a:tcPr>
                </a:tc>
              </a:tr>
            </a:tbl>
          </a:graphicData>
        </a:graphic>
      </p:graphicFrame>
      <p:sp>
        <p:nvSpPr>
          <p:cNvPr id="6" name="Rectangle 1"/>
          <p:cNvSpPr>
            <a:spLocks noChangeArrowheads="1"/>
          </p:cNvSpPr>
          <p:nvPr/>
        </p:nvSpPr>
        <p:spPr bwMode="auto">
          <a:xfrm>
            <a:off x="636306" y="476672"/>
            <a:ext cx="751834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Arial" charset="0"/>
              </a:rPr>
              <a:t>Динаміка</a:t>
            </a:r>
            <a:r>
              <a:rPr kumimoji="0" lang="ru-RU" sz="2400" b="0" i="0" u="none" strike="noStrike" cap="none" normalizeH="0" baseline="0" dirty="0" smtClean="0">
                <a:ln>
                  <a:noFill/>
                </a:ln>
                <a:solidFill>
                  <a:schemeClr val="tx1"/>
                </a:solidFill>
                <a:effectLst/>
                <a:latin typeface="Arial" charset="0"/>
              </a:rPr>
              <a:t> </a:t>
            </a:r>
            <a:r>
              <a:rPr kumimoji="0" lang="ru-RU" sz="2400" b="1" i="0" u="none" strike="noStrike" cap="none" normalizeH="0" baseline="0" dirty="0" err="1" smtClean="0">
                <a:ln>
                  <a:noFill/>
                </a:ln>
                <a:solidFill>
                  <a:schemeClr val="tx1"/>
                </a:solidFill>
                <a:effectLst/>
                <a:latin typeface="Arial" charset="0"/>
              </a:rPr>
              <a:t>іспанських</a:t>
            </a:r>
            <a:r>
              <a:rPr kumimoji="0" lang="ru-RU" sz="2400" b="1" i="0" u="none" strike="noStrike" cap="none" normalizeH="0" baseline="0" dirty="0" smtClean="0">
                <a:ln>
                  <a:noFill/>
                </a:ln>
                <a:solidFill>
                  <a:schemeClr val="tx1"/>
                </a:solidFill>
                <a:effectLst/>
                <a:latin typeface="Arial" charset="0"/>
              </a:rPr>
              <a:t> </a:t>
            </a:r>
            <a:r>
              <a:rPr kumimoji="0" lang="ru-RU" sz="2400" b="1" i="0" u="none" strike="noStrike" cap="none" normalizeH="0" baseline="0" dirty="0" err="1" smtClean="0">
                <a:ln>
                  <a:noFill/>
                </a:ln>
                <a:solidFill>
                  <a:schemeClr val="tx1"/>
                </a:solidFill>
                <a:effectLst/>
                <a:latin typeface="Arial" charset="0"/>
              </a:rPr>
              <a:t>інвестицій</a:t>
            </a:r>
            <a:r>
              <a:rPr kumimoji="0" lang="ru-RU" sz="2400" b="1" i="0" u="none" strike="noStrike" cap="none" normalizeH="0" baseline="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Arial" charset="0"/>
              </a:rPr>
              <a:t>залучених</a:t>
            </a:r>
            <a:r>
              <a:rPr kumimoji="0" lang="ru-RU" sz="2400" b="1" i="0" u="none" strike="noStrike" cap="none" normalizeH="0" baseline="0" dirty="0" smtClean="0">
                <a:ln>
                  <a:noFill/>
                </a:ln>
                <a:solidFill>
                  <a:schemeClr val="tx1"/>
                </a:solidFill>
                <a:effectLst/>
                <a:latin typeface="Arial" charset="0"/>
              </a:rPr>
              <a:t> в </a:t>
            </a:r>
            <a:r>
              <a:rPr kumimoji="0" lang="ru-RU" sz="2400" b="1" i="0" u="none" strike="noStrike" cap="none" normalizeH="0" baseline="0" dirty="0" err="1" smtClean="0">
                <a:ln>
                  <a:noFill/>
                </a:ln>
                <a:solidFill>
                  <a:schemeClr val="tx1"/>
                </a:solidFill>
                <a:effectLst/>
                <a:latin typeface="Arial" charset="0"/>
              </a:rPr>
              <a:t>економіу</a:t>
            </a:r>
            <a:r>
              <a:rPr kumimoji="0" lang="ru-RU" sz="2400" b="1" i="0" u="none" strike="noStrike" cap="none" normalizeH="0" baseline="0" dirty="0" smtClean="0">
                <a:ln>
                  <a:noFill/>
                </a:ln>
                <a:solidFill>
                  <a:schemeClr val="tx1"/>
                </a:solidFill>
                <a:effectLst/>
                <a:latin typeface="Arial" charset="0"/>
              </a:rPr>
              <a:t> </a:t>
            </a:r>
            <a:r>
              <a:rPr kumimoji="0" lang="ru-RU" sz="2400" b="1" i="0" u="none" strike="noStrike" cap="none" normalizeH="0" baseline="0" dirty="0" err="1" smtClean="0">
                <a:ln>
                  <a:noFill/>
                </a:ln>
                <a:solidFill>
                  <a:schemeClr val="tx1"/>
                </a:solidFill>
                <a:effectLst/>
                <a:latin typeface="Arial" charset="0"/>
              </a:rPr>
              <a:t>України</a:t>
            </a:r>
            <a:endParaRPr kumimoji="0" lang="ru-RU" sz="2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Arial" charset="0"/>
              </a:rPr>
              <a:t>(млн. дол.</a:t>
            </a:r>
            <a:r>
              <a:rPr kumimoji="0" lang="ru-RU" sz="2400" b="0" i="0" u="none" strike="noStrike" cap="none" normalizeH="0" baseline="0" dirty="0" smtClean="0">
                <a:ln>
                  <a:noFill/>
                </a:ln>
                <a:solidFill>
                  <a:schemeClr val="tx1"/>
                </a:solidFill>
                <a:effectLst/>
                <a:latin typeface="Arial" charset="0"/>
              </a:rPr>
              <a:t> </a:t>
            </a:r>
            <a:r>
              <a:rPr kumimoji="0" lang="ru-RU" sz="2400" b="0" i="1" u="none" strike="noStrike" cap="none" normalizeH="0" baseline="0" dirty="0" smtClean="0">
                <a:ln>
                  <a:noFill/>
                </a:ln>
                <a:solidFill>
                  <a:schemeClr val="tx1"/>
                </a:solidFill>
                <a:effectLst/>
                <a:latin typeface="Arial" charset="0"/>
              </a:rPr>
              <a:t>США)</a:t>
            </a:r>
            <a:endParaRPr kumimoji="0" lang="ru-RU" sz="2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4199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04864"/>
            <a:ext cx="8185456" cy="3960440"/>
          </a:xfrm>
        </p:spPr>
        <p:txBody>
          <a:bodyPr/>
          <a:lstStyle/>
          <a:p>
            <a:r>
              <a:rPr lang="ru-RU" sz="2000" dirty="0"/>
              <a:t/>
            </a:r>
            <a:br>
              <a:rPr lang="ru-RU" sz="2000" dirty="0"/>
            </a:br>
            <a:r>
              <a:rPr lang="ru-RU" sz="2000" dirty="0" err="1"/>
              <a:t>Продовжується</a:t>
            </a:r>
            <a:r>
              <a:rPr lang="ru-RU" sz="2000" dirty="0"/>
              <a:t> </a:t>
            </a:r>
            <a:r>
              <a:rPr lang="ru-RU" sz="2000" dirty="0" err="1"/>
              <a:t>виконання</a:t>
            </a:r>
            <a:r>
              <a:rPr lang="ru-RU" sz="2000" dirty="0"/>
              <a:t> контракту </a:t>
            </a:r>
            <a:r>
              <a:rPr lang="ru-RU" sz="2000" dirty="0" err="1"/>
              <a:t>між</a:t>
            </a:r>
            <a:r>
              <a:rPr lang="ru-RU" sz="2000" dirty="0"/>
              <a:t> НЕК "</a:t>
            </a:r>
            <a:r>
              <a:rPr lang="ru-RU" sz="2000" dirty="0" err="1"/>
              <a:t>Укренерго</a:t>
            </a:r>
            <a:r>
              <a:rPr lang="ru-RU" sz="2000" dirty="0"/>
              <a:t>" та </a:t>
            </a:r>
            <a:r>
              <a:rPr lang="ru-RU" sz="2000" dirty="0" err="1"/>
              <a:t>компанією</a:t>
            </a:r>
            <a:r>
              <a:rPr lang="ru-RU" sz="2000" dirty="0"/>
              <a:t> "</a:t>
            </a:r>
            <a:r>
              <a:rPr lang="en-US" sz="2000" dirty="0" err="1"/>
              <a:t>Instalaciones</a:t>
            </a:r>
            <a:r>
              <a:rPr lang="en-US" sz="2000" dirty="0"/>
              <a:t> </a:t>
            </a:r>
            <a:r>
              <a:rPr lang="en-US" sz="2000" dirty="0" err="1"/>
              <a:t>Inabensa</a:t>
            </a:r>
            <a:r>
              <a:rPr lang="en-US" sz="2000" dirty="0"/>
              <a:t> S.A." </a:t>
            </a:r>
            <a:r>
              <a:rPr lang="ru-RU" sz="2000" dirty="0"/>
              <a:t>на </a:t>
            </a:r>
            <a:r>
              <a:rPr lang="ru-RU" sz="2000" dirty="0" err="1"/>
              <a:t>будівництво</a:t>
            </a:r>
            <a:r>
              <a:rPr lang="ru-RU" sz="2000" dirty="0"/>
              <a:t> </a:t>
            </a:r>
            <a:r>
              <a:rPr lang="ru-RU" sz="2000" dirty="0" err="1"/>
              <a:t>повітряної</a:t>
            </a:r>
            <a:r>
              <a:rPr lang="ru-RU" sz="2000" dirty="0"/>
              <a:t> </a:t>
            </a:r>
            <a:r>
              <a:rPr lang="ru-RU" sz="2000" dirty="0" err="1"/>
              <a:t>лінії</a:t>
            </a:r>
            <a:r>
              <a:rPr lang="ru-RU" sz="2000" dirty="0"/>
              <a:t> 750 </a:t>
            </a:r>
            <a:r>
              <a:rPr lang="ru-RU" sz="2000" dirty="0" err="1"/>
              <a:t>кВ</a:t>
            </a:r>
            <a:r>
              <a:rPr lang="ru-RU" sz="2000" dirty="0"/>
              <a:t> </a:t>
            </a:r>
            <a:r>
              <a:rPr lang="ru-RU" sz="2000" dirty="0" err="1"/>
              <a:t>Запорізька</a:t>
            </a:r>
            <a:r>
              <a:rPr lang="ru-RU" sz="2000" dirty="0"/>
              <a:t> АЕС – </a:t>
            </a:r>
            <a:r>
              <a:rPr lang="ru-RU" sz="2000" dirty="0" err="1"/>
              <a:t>Каховська</a:t>
            </a:r>
            <a:r>
              <a:rPr lang="ru-RU" sz="2000" dirty="0"/>
              <a:t>,  </a:t>
            </a:r>
            <a:r>
              <a:rPr lang="ru-RU" sz="2000" dirty="0" err="1"/>
              <a:t>підписаного</a:t>
            </a:r>
            <a:r>
              <a:rPr lang="ru-RU" sz="2000" dirty="0"/>
              <a:t> у </a:t>
            </a:r>
            <a:r>
              <a:rPr lang="ru-RU" sz="2000" dirty="0" err="1"/>
              <a:t>серпні</a:t>
            </a:r>
            <a:r>
              <a:rPr lang="ru-RU" sz="2000" dirty="0"/>
              <a:t> 2013 р. </a:t>
            </a:r>
            <a:r>
              <a:rPr lang="ru-RU" sz="2000" dirty="0" err="1"/>
              <a:t>Його</a:t>
            </a:r>
            <a:r>
              <a:rPr lang="ru-RU" sz="2000" dirty="0"/>
              <a:t> </a:t>
            </a:r>
            <a:r>
              <a:rPr lang="ru-RU" sz="2000" dirty="0" err="1"/>
              <a:t>вартість</a:t>
            </a:r>
            <a:r>
              <a:rPr lang="ru-RU" sz="2000" dirty="0"/>
              <a:t> - 55,5 млн. </a:t>
            </a:r>
            <a:r>
              <a:rPr lang="ru-RU" sz="2000" dirty="0" err="1"/>
              <a:t>євро</a:t>
            </a:r>
            <a:r>
              <a:rPr lang="ru-RU" sz="2000" dirty="0"/>
              <a:t> (</a:t>
            </a:r>
            <a:r>
              <a:rPr lang="ru-RU" sz="2000" dirty="0" err="1"/>
              <a:t>також</a:t>
            </a:r>
            <a:r>
              <a:rPr lang="ru-RU" sz="2000" dirty="0"/>
              <a:t> </a:t>
            </a:r>
            <a:r>
              <a:rPr lang="ru-RU" sz="2000" dirty="0" err="1"/>
              <a:t>залучаються</a:t>
            </a:r>
            <a:r>
              <a:rPr lang="ru-RU" sz="2000" dirty="0"/>
              <a:t> </a:t>
            </a:r>
            <a:r>
              <a:rPr lang="ru-RU" sz="2000" dirty="0" err="1"/>
              <a:t>кошти</a:t>
            </a:r>
            <a:r>
              <a:rPr lang="ru-RU" sz="2000" dirty="0"/>
              <a:t> ЄБРР та ЄІБ). У </a:t>
            </a:r>
            <a:r>
              <a:rPr lang="ru-RU" sz="2000" dirty="0" err="1"/>
              <a:t>травні</a:t>
            </a:r>
            <a:r>
              <a:rPr lang="ru-RU" sz="2000" dirty="0"/>
              <a:t> 2014 р. </a:t>
            </a:r>
            <a:r>
              <a:rPr lang="ru-RU" sz="2000" dirty="0" err="1"/>
              <a:t>укладено</a:t>
            </a:r>
            <a:r>
              <a:rPr lang="ru-RU" sz="2000" dirty="0"/>
              <a:t> угоду на суму </a:t>
            </a:r>
            <a:r>
              <a:rPr lang="ru-RU" sz="2000" dirty="0" err="1"/>
              <a:t>майже</a:t>
            </a:r>
            <a:r>
              <a:rPr lang="ru-RU" sz="2000" dirty="0"/>
              <a:t> 0,9 млн. </a:t>
            </a:r>
            <a:r>
              <a:rPr lang="ru-RU" sz="2000" dirty="0" err="1"/>
              <a:t>євро</a:t>
            </a:r>
            <a:r>
              <a:rPr lang="ru-RU" sz="2000" dirty="0"/>
              <a:t> </a:t>
            </a:r>
            <a:r>
              <a:rPr lang="ru-RU" sz="2000" dirty="0" err="1"/>
              <a:t>між</a:t>
            </a:r>
            <a:r>
              <a:rPr lang="ru-RU" sz="2000" dirty="0"/>
              <a:t> "</a:t>
            </a:r>
            <a:r>
              <a:rPr lang="ru-RU" sz="2000" dirty="0" err="1"/>
              <a:t>Украерорухом</a:t>
            </a:r>
            <a:r>
              <a:rPr lang="ru-RU" sz="2000" dirty="0"/>
              <a:t>" та </a:t>
            </a:r>
            <a:r>
              <a:rPr lang="ru-RU" sz="2000" dirty="0" err="1"/>
              <a:t>іспанською</a:t>
            </a:r>
            <a:r>
              <a:rPr lang="ru-RU" sz="2000" dirty="0"/>
              <a:t> </a:t>
            </a:r>
            <a:r>
              <a:rPr lang="ru-RU" sz="2000" dirty="0" err="1"/>
              <a:t>компанією</a:t>
            </a:r>
            <a:r>
              <a:rPr lang="ru-RU" sz="2000" dirty="0"/>
              <a:t> "</a:t>
            </a:r>
            <a:r>
              <a:rPr lang="en-US" sz="2000" dirty="0"/>
              <a:t>INDRA </a:t>
            </a:r>
            <a:r>
              <a:rPr lang="en-US" sz="2000" dirty="0" err="1"/>
              <a:t>Sistemas</a:t>
            </a:r>
            <a:r>
              <a:rPr lang="en-US" sz="2000" dirty="0"/>
              <a:t>, S.A." </a:t>
            </a:r>
            <a:r>
              <a:rPr lang="ru-RU" sz="2000" dirty="0"/>
              <a:t>на </a:t>
            </a:r>
            <a:r>
              <a:rPr lang="ru-RU" sz="2000" dirty="0" err="1"/>
              <a:t>послуги</a:t>
            </a:r>
            <a:r>
              <a:rPr lang="ru-RU" sz="2000" dirty="0"/>
              <a:t> з </a:t>
            </a:r>
            <a:r>
              <a:rPr lang="ru-RU" sz="2000" dirty="0" err="1"/>
              <a:t>модернізації</a:t>
            </a:r>
            <a:r>
              <a:rPr lang="ru-RU" sz="2000" dirty="0"/>
              <a:t> та </a:t>
            </a:r>
            <a:r>
              <a:rPr lang="ru-RU" sz="2000" dirty="0" err="1"/>
              <a:t>встановлення</a:t>
            </a:r>
            <a:r>
              <a:rPr lang="ru-RU" sz="2000" dirty="0"/>
              <a:t> </a:t>
            </a:r>
            <a:r>
              <a:rPr lang="ru-RU" sz="2000" dirty="0" err="1"/>
              <a:t>обладнання</a:t>
            </a:r>
            <a:r>
              <a:rPr lang="ru-RU" sz="2000" dirty="0"/>
              <a:t> для систем </a:t>
            </a:r>
            <a:r>
              <a:rPr lang="ru-RU" sz="2000" dirty="0" err="1"/>
              <a:t>управління</a:t>
            </a:r>
            <a:r>
              <a:rPr lang="ru-RU" sz="2000" dirty="0"/>
              <a:t> </a:t>
            </a:r>
            <a:r>
              <a:rPr lang="ru-RU" sz="2000" dirty="0" err="1"/>
              <a:t>повітряним</a:t>
            </a:r>
            <a:r>
              <a:rPr lang="ru-RU" sz="2000" dirty="0"/>
              <a:t> </a:t>
            </a:r>
            <a:r>
              <a:rPr lang="ru-RU" sz="2000" dirty="0" err="1"/>
              <a:t>рухом</a:t>
            </a:r>
            <a:r>
              <a:rPr lang="ru-RU" sz="2000" dirty="0"/>
              <a:t> в </a:t>
            </a:r>
            <a:r>
              <a:rPr lang="ru-RU" sz="2000" dirty="0" err="1"/>
              <a:t>аеропортах</a:t>
            </a:r>
            <a:r>
              <a:rPr lang="ru-RU" sz="2000" dirty="0"/>
              <a:t> </a:t>
            </a:r>
            <a:r>
              <a:rPr lang="ru-RU" sz="2000" dirty="0" err="1"/>
              <a:t>Донецька</a:t>
            </a:r>
            <a:r>
              <a:rPr lang="ru-RU" sz="2000" dirty="0"/>
              <a:t>, </a:t>
            </a:r>
            <a:r>
              <a:rPr lang="ru-RU" sz="2000" dirty="0" err="1"/>
              <a:t>Дніпропетровська</a:t>
            </a:r>
            <a:r>
              <a:rPr lang="ru-RU" sz="2000" dirty="0"/>
              <a:t> та </a:t>
            </a:r>
            <a:r>
              <a:rPr lang="ru-RU" sz="2000" dirty="0" err="1"/>
              <a:t>Харкова</a:t>
            </a:r>
            <a:r>
              <a:rPr lang="ru-RU" sz="2000" dirty="0"/>
              <a:t>.</a:t>
            </a:r>
            <a:br>
              <a:rPr lang="ru-RU" sz="2000" dirty="0"/>
            </a:br>
            <a:r>
              <a:rPr lang="ru-RU" sz="2000" dirty="0" err="1"/>
              <a:t>Триває</a:t>
            </a:r>
            <a:r>
              <a:rPr lang="ru-RU" sz="2000" dirty="0"/>
              <a:t>  </a:t>
            </a:r>
            <a:r>
              <a:rPr lang="ru-RU" sz="2000" dirty="0" err="1"/>
              <a:t>опрацювання</a:t>
            </a:r>
            <a:r>
              <a:rPr lang="ru-RU" sz="2000" dirty="0"/>
              <a:t> </a:t>
            </a:r>
            <a:r>
              <a:rPr lang="ru-RU" sz="2000" dirty="0" err="1"/>
              <a:t>шляхів</a:t>
            </a:r>
            <a:r>
              <a:rPr lang="ru-RU" sz="2000" dirty="0"/>
              <a:t> </a:t>
            </a:r>
            <a:r>
              <a:rPr lang="ru-RU" sz="2000" dirty="0" err="1"/>
              <a:t>реалізації</a:t>
            </a:r>
            <a:r>
              <a:rPr lang="ru-RU" sz="2000" dirty="0"/>
              <a:t> </a:t>
            </a:r>
            <a:r>
              <a:rPr lang="ru-RU" sz="2000" dirty="0" err="1"/>
              <a:t>раніше</a:t>
            </a:r>
            <a:r>
              <a:rPr lang="ru-RU" sz="2000" dirty="0"/>
              <a:t> </a:t>
            </a:r>
            <a:r>
              <a:rPr lang="ru-RU" sz="2000" dirty="0" err="1"/>
              <a:t>погоджених</a:t>
            </a:r>
            <a:r>
              <a:rPr lang="ru-RU" sz="2000" dirty="0"/>
              <a:t> </a:t>
            </a:r>
            <a:r>
              <a:rPr lang="ru-RU" sz="2000" dirty="0" err="1"/>
              <a:t>спільних</a:t>
            </a:r>
            <a:r>
              <a:rPr lang="ru-RU" sz="2000" dirty="0"/>
              <a:t> </a:t>
            </a:r>
            <a:r>
              <a:rPr lang="ru-RU" sz="2000" dirty="0" err="1"/>
              <a:t>двосторонніх</a:t>
            </a:r>
            <a:r>
              <a:rPr lang="ru-RU" sz="2000" dirty="0"/>
              <a:t> </a:t>
            </a:r>
            <a:r>
              <a:rPr lang="ru-RU" sz="2000" dirty="0" err="1"/>
              <a:t>проектів</a:t>
            </a:r>
            <a:r>
              <a:rPr lang="ru-RU" sz="2000" b="1" i="1" dirty="0"/>
              <a:t> </a:t>
            </a:r>
            <a:r>
              <a:rPr lang="ru-RU" sz="2000" dirty="0"/>
              <a:t>у сферах АПК, </a:t>
            </a:r>
            <a:r>
              <a:rPr lang="ru-RU" sz="2000" dirty="0" err="1"/>
              <a:t>відновлювальної</a:t>
            </a:r>
            <a:r>
              <a:rPr lang="ru-RU" sz="2000" dirty="0"/>
              <a:t> </a:t>
            </a:r>
            <a:r>
              <a:rPr lang="ru-RU" sz="2000" dirty="0" err="1"/>
              <a:t>енергетики</a:t>
            </a:r>
            <a:r>
              <a:rPr lang="ru-RU" sz="2000" dirty="0"/>
              <a:t>, </a:t>
            </a:r>
            <a:r>
              <a:rPr lang="ru-RU" sz="2000" dirty="0" err="1"/>
              <a:t>харчової</a:t>
            </a:r>
            <a:r>
              <a:rPr lang="ru-RU" sz="2000" dirty="0"/>
              <a:t> </a:t>
            </a:r>
            <a:r>
              <a:rPr lang="ru-RU" sz="2000" dirty="0" err="1"/>
              <a:t>промисловості</a:t>
            </a:r>
            <a:r>
              <a:rPr lang="ru-RU" sz="2000" dirty="0"/>
              <a:t> та </a:t>
            </a:r>
            <a:r>
              <a:rPr lang="ru-RU" sz="2000" dirty="0" err="1"/>
              <a:t>транспортної</a:t>
            </a:r>
            <a:r>
              <a:rPr lang="ru-RU" sz="2000" dirty="0"/>
              <a:t> </a:t>
            </a:r>
            <a:r>
              <a:rPr lang="ru-RU" sz="2000" dirty="0" err="1"/>
              <a:t>інфраструктури</a:t>
            </a:r>
            <a:r>
              <a:rPr lang="ru-RU" sz="2000" dirty="0"/>
              <a:t>.</a:t>
            </a:r>
            <a:br>
              <a:rPr lang="ru-RU" sz="2000" dirty="0"/>
            </a:br>
            <a:endParaRPr lang="ru-RU" sz="2000" dirty="0"/>
          </a:p>
        </p:txBody>
      </p:sp>
      <p:pic>
        <p:nvPicPr>
          <p:cNvPr id="6146" name="Picture 2" descr="D:\Рабочий стол\Новая папка\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8640"/>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5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288</Words>
  <Application>Microsoft Office PowerPoint</Application>
  <PresentationFormat>Экран (4:3)</PresentationFormat>
  <Paragraphs>80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Sketchbook</vt:lpstr>
      <vt:lpstr>Економічні відносини України та Іспанії</vt:lpstr>
      <vt:lpstr>Нарощування обсягів двосторонньої торгівлі товарами та послугами між Україною та Іспанією, що спостерігалося у 2010-2012 рр. (2010 р. – 0,93 млрд.;  2011 р. – 1,77 млрд.; 2012 р. – 2,38 млрд. дол. США з додатним для України сальдо торговельних операцій), змінилося їхнім відносним зниженням за підсумками 2013 р. – 1,91 млрд. дол. США</vt:lpstr>
      <vt:lpstr>За даними Держстату України, обсяг двосторонньої торгівлі товарами за січень-вересень 2014 р. становив 1,3 млрд. дол., тобто збільшився на 5,6% у порівнянні з аналогічним періодом 2013 р.; зокрема, експорт зріс на 35,4%, до 845,9 млн. дол., імпорт зменшився на 23,8%, склавши лише 465,3 млн. дол. Позитивне для України сальдо зросло до 380,6 млн. дол. США. За січень‑вересень 2014 р. обсяг взаємної торгівлі послугами склав 49,7 млн. дол. США та зменшився на 11,7% у порівнянні з аналогічним періодом 2013 р. Експорт скоротився на 5,4%, до 28,8 млн. дол., імпорт зменшився на 17,4%, до 20,9 млн. дол. Позитивне для України сальдо становило 7,9 млн. дол. США. </vt:lpstr>
      <vt:lpstr> Основні товарні позиції імпорту в Україну формували: їстівні плоди та горіхи (12,5% від загального обсягу), засоби наземного транспорту, крім залізничного (9,6%), фармацевтична продукція (8,3%), різноманітна хімічна продукція (4,7%), керамічні вироби (4,1%).  </vt:lpstr>
      <vt:lpstr>Основними товарними позиціями в експорті з України до Іспанії були: зернові культури (52,5% від загального обсягу), жири та олії тваринного або рослинного походження (16,8%), чорні метали (5,6%), залишки і відходи харчової промисловості (5,4%), палива мінеральні та продукти перегонки нафти (3,4%).</vt:lpstr>
      <vt:lpstr>Динаміка зовнішньої торгівлі товарами  між Україною та Іспанією (млн. дол. США)  </vt:lpstr>
      <vt:lpstr>Презентация PowerPoint</vt:lpstr>
      <vt:lpstr>Презентация PowerPoint</vt:lpstr>
      <vt:lpstr> Продовжується виконання контракту між НЕК "Укренерго" та компанією "Instalaciones Inabensa S.A." на будівництво повітряної лінії 750 кВ Запорізька АЕС – Каховська,  підписаного у серпні 2013 р. Його вартість - 55,5 млн. євро (також залучаються кошти ЄБРР та ЄІБ). У травні 2014 р. укладено угоду на суму майже 0,9 млн. євро між "Украерорухом" та іспанською компанією "INDRA Sistemas, S.A." на послуги з модернізації та встановлення обладнання для систем управління повітряним рухом в аеропортах Донецька, Дніпропетровська та Харкова. Триває  опрацювання шляхів реалізації раніше погоджених спільних двосторонніх проектів у сферах АПК, відновлювальної енергетики, харчової промисловості та транспортної інфраструктури. </vt:lpstr>
      <vt:lpstr> У квітні 2014 р. в рамках  візиту делегації Державного  космічного агентства України  до Іспанії підписано Угоду про  співробітництво з  Національним інститутом  аерокосмічних технологій  INTA. У листопаді 2014 р.  підписано Меморандум про  взаєморозуміння з розвитку  співробітництва в  культурно-гуманітарній,  туристичній та економічній  сферах між регіоном Мурсія  та Тернопільською міською радою. Тенденція до посилення контактів між представниками ділових кіл набуватиме подальшого розвитку в ході імплементації положень Угоди про асоціацію між Україною та ЄС та з очікуваною ратифікацією іспанською стороною цього важливого документу. </vt:lpstr>
      <vt:lpstr>Дякую за увагу!</vt:lpstr>
    </vt:vector>
  </TitlesOfParts>
  <Company>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Економічні відносини України та Іспанії</dc:title>
  <dc:creator>1</dc:creator>
  <cp:lastModifiedBy>1</cp:lastModifiedBy>
  <cp:revision>7</cp:revision>
  <dcterms:created xsi:type="dcterms:W3CDTF">2015-01-25T18:19:33Z</dcterms:created>
  <dcterms:modified xsi:type="dcterms:W3CDTF">2015-02-15T16:41:31Z</dcterms:modified>
</cp:coreProperties>
</file>