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165647"/>
            <a:ext cx="6779110" cy="923330"/>
            <a:chOff x="1172584" y="1381459"/>
            <a:chExt cx="6779110" cy="1231106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040803"/>
            <a:ext cx="6777318" cy="1298987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5897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044163"/>
            <a:ext cx="6779110" cy="923330"/>
            <a:chOff x="1172584" y="1381459"/>
            <a:chExt cx="6779110" cy="1231106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1" y="419549"/>
            <a:ext cx="1678193" cy="417507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9" y="637391"/>
            <a:ext cx="5507917" cy="37678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4594069" y="2045201"/>
            <a:ext cx="4110116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000879" y="1381459"/>
              <a:ext cx="116955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044163"/>
            <a:ext cx="6779110" cy="923330"/>
            <a:chOff x="1172584" y="1381459"/>
            <a:chExt cx="6779110" cy="1231106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165684"/>
            <a:ext cx="6779110" cy="923330"/>
            <a:chOff x="1172584" y="1381459"/>
            <a:chExt cx="6779110" cy="1231106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1" y="903643"/>
            <a:ext cx="7754713" cy="1433037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9" y="2825488"/>
            <a:ext cx="7734747" cy="112514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044163"/>
            <a:ext cx="6779110" cy="923330"/>
            <a:chOff x="1172584" y="1381459"/>
            <a:chExt cx="6779110" cy="1231106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1680210"/>
            <a:ext cx="3803904" cy="29077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1680210"/>
            <a:ext cx="3803904" cy="29077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1680210"/>
            <a:ext cx="3442446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210696"/>
            <a:ext cx="3803904" cy="23797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1680210"/>
            <a:ext cx="3447288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08276"/>
            <a:ext cx="3799728" cy="23797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044163"/>
            <a:ext cx="6779110" cy="923330"/>
            <a:chOff x="1172584" y="1381459"/>
            <a:chExt cx="6779110" cy="1231106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044163"/>
            <a:ext cx="6779110" cy="923330"/>
            <a:chOff x="1172584" y="1381459"/>
            <a:chExt cx="6779110" cy="1231106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80" y="1258647"/>
            <a:ext cx="3422483" cy="141519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2" y="419549"/>
            <a:ext cx="4116667" cy="4175074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80" y="2702859"/>
            <a:ext cx="3411725" cy="1887967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2" y="3501614"/>
            <a:ext cx="7767021" cy="483547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500224"/>
            <a:ext cx="4772156" cy="2698512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3993229"/>
            <a:ext cx="7756264" cy="603647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1" y="427617"/>
            <a:ext cx="7756263" cy="79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1686261"/>
            <a:ext cx="7745505" cy="2908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462108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918C36F-678E-4FD6-8075-D2011A90FDD0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621082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462108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1BB1F1D-E5C0-4A87-90D0-16C341F0D2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371600" y="2343150"/>
            <a:ext cx="8077200" cy="1939739"/>
          </a:xfrm>
        </p:spPr>
        <p:txBody>
          <a:bodyPr/>
          <a:lstStyle/>
          <a:p>
            <a:r>
              <a:rPr lang="ru-RU" sz="8000" dirty="0" err="1" smtClean="0"/>
              <a:t>Шевельов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err="1" smtClean="0"/>
              <a:t>Юрій</a:t>
            </a:r>
            <a:r>
              <a:rPr lang="ru-RU" sz="6600" dirty="0"/>
              <a:t/>
            </a:r>
            <a:br>
              <a:rPr lang="ru-RU" sz="6600" dirty="0"/>
            </a:br>
            <a:r>
              <a:rPr lang="ru-RU" sz="4800" dirty="0" err="1" smtClean="0"/>
              <a:t>Володимирович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" y="4525518"/>
            <a:ext cx="4876800" cy="381000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підготував учень 11-В класу </a:t>
            </a:r>
            <a:r>
              <a:rPr lang="uk-UA" sz="1800" dirty="0" err="1" smtClean="0"/>
              <a:t>Котенко</a:t>
            </a:r>
            <a:r>
              <a:rPr lang="uk-UA" sz="1800" dirty="0" smtClean="0"/>
              <a:t> Роман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696" y="285750"/>
            <a:ext cx="3690360" cy="462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71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/>
              <a:t>	</a:t>
            </a:r>
            <a:r>
              <a:rPr lang="vi-VN" dirty="0" smtClean="0"/>
              <a:t>Ю́рій </a:t>
            </a:r>
            <a:r>
              <a:rPr lang="vi-VN" dirty="0"/>
              <a:t>Володи́мирович Шевельо́в (прізвище при народженні — Шнейдер; псевдоніми: Юрій Шерех, Гр. Шевчук; </a:t>
            </a:r>
            <a:r>
              <a:rPr lang="vi-VN" dirty="0" smtClean="0"/>
              <a:t>17 </a:t>
            </a:r>
            <a:r>
              <a:rPr lang="vi-VN" dirty="0"/>
              <a:t>грудня 1908, Харків — </a:t>
            </a:r>
            <a:r>
              <a:rPr lang="vi-VN" dirty="0" smtClean="0"/>
              <a:t>12 </a:t>
            </a:r>
            <a:r>
              <a:rPr lang="vi-VN" dirty="0"/>
              <a:t>квітня 2002, Нью-Йорк, США) — славіст-мовознавець, історик української літератури, літературний і театральний критик, активний учасник наукового та культурного життя української еміґрації.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9233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Професор Гарвардського, Колумбійського університетів.</a:t>
            </a:r>
          </a:p>
          <a:p>
            <a:r>
              <a:rPr lang="uk-UA" dirty="0" smtClean="0"/>
              <a:t>Іноземний член НАН України (1991).</a:t>
            </a:r>
          </a:p>
          <a:p>
            <a:r>
              <a:rPr lang="uk-UA" dirty="0" smtClean="0"/>
              <a:t>Президент УВАН у 1959 —1961 та 1981 —1986 роках.</a:t>
            </a:r>
          </a:p>
          <a:p>
            <a:r>
              <a:rPr lang="uk-UA" dirty="0" smtClean="0"/>
              <a:t>Член Американського лінгвістичного товариства, Польського інституту мистецтв і науки в США.</a:t>
            </a:r>
          </a:p>
          <a:p>
            <a:r>
              <a:rPr lang="uk-UA" dirty="0" smtClean="0"/>
              <a:t>Почесний доктор </a:t>
            </a:r>
            <a:r>
              <a:rPr lang="uk-UA" dirty="0" err="1" smtClean="0"/>
              <a:t>Альбертського</a:t>
            </a:r>
            <a:r>
              <a:rPr lang="uk-UA" dirty="0" smtClean="0"/>
              <a:t>, </a:t>
            </a:r>
            <a:r>
              <a:rPr lang="uk-UA" dirty="0" err="1" smtClean="0"/>
              <a:t>Лундського</a:t>
            </a:r>
            <a:r>
              <a:rPr lang="uk-UA" dirty="0" smtClean="0"/>
              <a:t>, Харківського університетів та Києво-Могилянської академії.</a:t>
            </a:r>
          </a:p>
          <a:p>
            <a:r>
              <a:rPr lang="uk-UA" dirty="0" smtClean="0"/>
              <a:t>Головний редактор журналу «Сучасність».</a:t>
            </a:r>
          </a:p>
          <a:p>
            <a:r>
              <a:rPr lang="uk-UA" dirty="0" smtClean="0"/>
              <a:t>Автор 17 книг, фундаментальних наукових праць: «Передісторія слов'янської мови: історична фонологія загальнослов'янської мови» (1965), «Історична фонологія української мови» (1979), «Нарис сучасної української мови» (1951).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Інформація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1457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04800" y="1809750"/>
            <a:ext cx="8534400" cy="31242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Народився </a:t>
            </a:r>
            <a:r>
              <a:rPr lang="ru-RU" dirty="0"/>
              <a:t>в Харкові. Батько і матір походили з шляхетних московських родин етнічних німців. Батько Шевельова, Володимир Шнайдер, монархіст і генарал-майор російської імператорської армії, у зв'язку з початком Першої світової війни вирішив змінити своє прізвище з Шнайдер (у російському правописі — Шнейдер) на </a:t>
            </a:r>
            <a:r>
              <a:rPr lang="ru-RU" dirty="0" err="1"/>
              <a:t>Шевельов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у 1916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звернувся</a:t>
            </a:r>
            <a:r>
              <a:rPr lang="ru-RU" dirty="0"/>
              <a:t> за </a:t>
            </a:r>
            <a:r>
              <a:rPr lang="ru-RU" dirty="0" err="1"/>
              <a:t>дозволом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до царя </a:t>
            </a:r>
            <a:r>
              <a:rPr lang="ru-RU" dirty="0" err="1"/>
              <a:t>Миколи</a:t>
            </a:r>
            <a:r>
              <a:rPr lang="ru-RU" dirty="0"/>
              <a:t> </a:t>
            </a:r>
            <a:r>
              <a:rPr lang="en-US" dirty="0"/>
              <a:t>II. </a:t>
            </a:r>
            <a:r>
              <a:rPr lang="ru-RU" dirty="0"/>
              <a:t>Як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/>
              <a:t>родинна</a:t>
            </a:r>
            <a:r>
              <a:rPr lang="ru-RU" dirty="0"/>
              <a:t> легенда,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вибрав</a:t>
            </a:r>
            <a:r>
              <a:rPr lang="ru-RU" dirty="0"/>
              <a:t> </a:t>
            </a:r>
            <a:r>
              <a:rPr lang="ru-RU" dirty="0" err="1"/>
              <a:t>початкове</a:t>
            </a:r>
            <a:r>
              <a:rPr lang="ru-RU" dirty="0"/>
              <a:t> Ш, «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міняти</a:t>
            </a:r>
            <a:r>
              <a:rPr lang="ru-RU" dirty="0"/>
              <a:t> </a:t>
            </a:r>
            <a:r>
              <a:rPr lang="ru-RU" dirty="0" err="1"/>
              <a:t>міток</a:t>
            </a:r>
            <a:r>
              <a:rPr lang="ru-RU" dirty="0"/>
              <a:t> на </a:t>
            </a:r>
            <a:r>
              <a:rPr lang="ru-RU" dirty="0" err="1"/>
              <a:t>серветках</a:t>
            </a:r>
            <a:r>
              <a:rPr lang="ru-RU" dirty="0"/>
              <a:t>». </a:t>
            </a:r>
            <a:r>
              <a:rPr lang="ru-RU" dirty="0" err="1"/>
              <a:t>Мати</a:t>
            </a:r>
            <a:r>
              <a:rPr lang="ru-RU" dirty="0"/>
              <a:t> Шевельова, Варвара </a:t>
            </a:r>
            <a:r>
              <a:rPr lang="ru-RU" dirty="0" err="1"/>
              <a:t>Медер</a:t>
            </a:r>
            <a:r>
              <a:rPr lang="ru-RU" dirty="0"/>
              <a:t>,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змінила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у документах на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Ломжу</a:t>
            </a:r>
            <a:r>
              <a:rPr lang="ru-RU" dirty="0"/>
              <a:t> (</a:t>
            </a:r>
            <a:r>
              <a:rPr lang="ru-RU" dirty="0" err="1"/>
              <a:t>Польща</a:t>
            </a:r>
            <a:r>
              <a:rPr lang="ru-RU" dirty="0"/>
              <a:t>), </a:t>
            </a:r>
            <a:r>
              <a:rPr lang="ru-RU" dirty="0" err="1"/>
              <a:t>щоби</a:t>
            </a:r>
            <a:r>
              <a:rPr lang="ru-RU" dirty="0"/>
              <a:t> </a:t>
            </a:r>
            <a:r>
              <a:rPr lang="ru-RU" dirty="0" err="1"/>
              <a:t>унеможливити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органами </a:t>
            </a:r>
            <a:r>
              <a:rPr lang="ru-RU" dirty="0" err="1"/>
              <a:t>більшовицької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Рання біографія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37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2400" y="1657350"/>
            <a:ext cx="8825345" cy="3323889"/>
          </a:xfrm>
        </p:spPr>
        <p:txBody>
          <a:bodyPr>
            <a:noAutofit/>
          </a:bodyPr>
          <a:lstStyle/>
          <a:p>
            <a:pPr algn="just"/>
            <a:r>
              <a:rPr lang="ru-RU" sz="1400" dirty="0" err="1" smtClean="0"/>
              <a:t>Харківський</a:t>
            </a:r>
            <a:r>
              <a:rPr lang="ru-RU" sz="1400" dirty="0" smtClean="0"/>
              <a:t> </a:t>
            </a:r>
            <a:r>
              <a:rPr lang="ru-RU" sz="1400" dirty="0" err="1"/>
              <a:t>університет</a:t>
            </a:r>
            <a:r>
              <a:rPr lang="ru-RU" sz="1400" dirty="0"/>
              <a:t> (</a:t>
            </a:r>
            <a:r>
              <a:rPr lang="ru-RU" sz="1400" dirty="0" err="1"/>
              <a:t>тоді</a:t>
            </a:r>
            <a:r>
              <a:rPr lang="ru-RU" sz="1400" dirty="0"/>
              <a:t> </a:t>
            </a:r>
            <a:r>
              <a:rPr lang="ru-RU" sz="1400" dirty="0" err="1"/>
              <a:t>Педагогічний</a:t>
            </a:r>
            <a:r>
              <a:rPr lang="ru-RU" sz="1400" dirty="0"/>
              <a:t> </a:t>
            </a:r>
            <a:r>
              <a:rPr lang="ru-RU" sz="1400" dirty="0" err="1"/>
              <a:t>інститут</a:t>
            </a:r>
            <a:r>
              <a:rPr lang="ru-RU" sz="1400" dirty="0"/>
              <a:t> </a:t>
            </a:r>
            <a:r>
              <a:rPr lang="ru-RU" sz="1400" dirty="0" err="1"/>
              <a:t>професійної</a:t>
            </a:r>
            <a:r>
              <a:rPr lang="ru-RU" sz="1400" dirty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)</a:t>
            </a:r>
          </a:p>
          <a:p>
            <a:pPr algn="just"/>
            <a:r>
              <a:rPr lang="ru-RU" sz="1400" dirty="0" err="1" smtClean="0"/>
              <a:t>Кандидатська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дисертація</a:t>
            </a:r>
            <a:r>
              <a:rPr lang="ru-RU" sz="1400" dirty="0" smtClean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керівництвом</a:t>
            </a:r>
            <a:r>
              <a:rPr lang="ru-RU" sz="1400" dirty="0"/>
              <a:t> </a:t>
            </a:r>
            <a:r>
              <a:rPr lang="ru-RU" sz="1400" dirty="0" err="1"/>
              <a:t>Леоніда</a:t>
            </a:r>
            <a:r>
              <a:rPr lang="ru-RU" sz="1400" dirty="0"/>
              <a:t> </a:t>
            </a:r>
            <a:r>
              <a:rPr lang="ru-RU" sz="1400" dirty="0" err="1" smtClean="0"/>
              <a:t>Булаховського</a:t>
            </a:r>
            <a:endParaRPr lang="ru-RU" sz="1400" dirty="0" smtClean="0"/>
          </a:p>
          <a:p>
            <a:pPr algn="just"/>
            <a:r>
              <a:rPr lang="ru-RU" sz="1400" dirty="0" err="1" smtClean="0"/>
              <a:t>Працював</a:t>
            </a:r>
            <a:r>
              <a:rPr lang="ru-RU" sz="1400" dirty="0" smtClean="0"/>
              <a:t> </a:t>
            </a:r>
            <a:r>
              <a:rPr lang="ru-RU" sz="1400" dirty="0" err="1"/>
              <a:t>викладачем</a:t>
            </a:r>
            <a:r>
              <a:rPr lang="ru-RU" sz="1400" dirty="0"/>
              <a:t>, </a:t>
            </a:r>
            <a:r>
              <a:rPr lang="ru-RU" sz="1400" dirty="0" err="1"/>
              <a:t>потім</a:t>
            </a:r>
            <a:r>
              <a:rPr lang="ru-RU" sz="1400" dirty="0"/>
              <a:t> доцентом </a:t>
            </a:r>
            <a:r>
              <a:rPr lang="ru-RU" sz="1400" dirty="0" err="1"/>
              <a:t>Інституту</a:t>
            </a:r>
            <a:r>
              <a:rPr lang="ru-RU" sz="1400" dirty="0"/>
              <a:t> </a:t>
            </a:r>
            <a:r>
              <a:rPr lang="ru-RU" sz="1400" dirty="0" err="1"/>
              <a:t>журналістики</a:t>
            </a:r>
            <a:r>
              <a:rPr lang="ru-RU" sz="1400" dirty="0"/>
              <a:t> (1933 — 1939) і </a:t>
            </a:r>
            <a:r>
              <a:rPr lang="ru-RU" sz="1400" dirty="0" err="1"/>
              <a:t>Харківського</a:t>
            </a:r>
            <a:r>
              <a:rPr lang="ru-RU" sz="1400" dirty="0"/>
              <a:t> </a:t>
            </a:r>
            <a:r>
              <a:rPr lang="ru-RU" sz="1400" dirty="0" err="1"/>
              <a:t>університету</a:t>
            </a:r>
            <a:r>
              <a:rPr lang="ru-RU" sz="1400" dirty="0"/>
              <a:t> (1939 — </a:t>
            </a:r>
            <a:r>
              <a:rPr lang="ru-RU" sz="1400" dirty="0" smtClean="0"/>
              <a:t>1943)</a:t>
            </a:r>
          </a:p>
          <a:p>
            <a:pPr algn="just"/>
            <a:r>
              <a:rPr lang="ru-RU" sz="1400" dirty="0" smtClean="0"/>
              <a:t>У </a:t>
            </a:r>
            <a:r>
              <a:rPr lang="ru-RU" sz="1400" dirty="0"/>
              <a:t>1930-ті роки Олесь Гончар </a:t>
            </a:r>
            <a:r>
              <a:rPr lang="ru-RU" sz="1400" dirty="0" err="1"/>
              <a:t>був</a:t>
            </a:r>
            <a:r>
              <a:rPr lang="ru-RU" sz="1400" dirty="0"/>
              <a:t> студентом </a:t>
            </a:r>
            <a:r>
              <a:rPr lang="ru-RU" sz="1400" dirty="0" smtClean="0"/>
              <a:t>Шевельова</a:t>
            </a:r>
          </a:p>
          <a:p>
            <a:pPr algn="just"/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/>
              <a:t>час </a:t>
            </a:r>
            <a:r>
              <a:rPr lang="ru-RU" sz="1400" dirty="0" err="1"/>
              <a:t>німецької</a:t>
            </a:r>
            <a:r>
              <a:rPr lang="ru-RU" sz="1400" dirty="0"/>
              <a:t> </a:t>
            </a:r>
            <a:r>
              <a:rPr lang="ru-RU" sz="1400" dirty="0" err="1"/>
              <a:t>окупації</a:t>
            </a:r>
            <a:r>
              <a:rPr lang="ru-RU" sz="1400" dirty="0"/>
              <a:t> </a:t>
            </a:r>
            <a:r>
              <a:rPr lang="ru-RU" sz="1400" dirty="0" err="1"/>
              <a:t>Харкова</a:t>
            </a:r>
            <a:r>
              <a:rPr lang="ru-RU" sz="1400" dirty="0"/>
              <a:t> у </a:t>
            </a:r>
            <a:r>
              <a:rPr lang="ru-RU" sz="1400" dirty="0" err="1"/>
              <a:t>журналі</a:t>
            </a:r>
            <a:r>
              <a:rPr lang="ru-RU" sz="1400" dirty="0"/>
              <a:t> «</a:t>
            </a:r>
            <a:r>
              <a:rPr lang="ru-RU" sz="1400" dirty="0" err="1"/>
              <a:t>Український</a:t>
            </a:r>
            <a:r>
              <a:rPr lang="ru-RU" sz="1400" dirty="0"/>
              <a:t> </a:t>
            </a:r>
            <a:r>
              <a:rPr lang="ru-RU" sz="1400" dirty="0" err="1"/>
              <a:t>засів</a:t>
            </a:r>
            <a:r>
              <a:rPr lang="ru-RU" sz="1400" dirty="0"/>
              <a:t>» </a:t>
            </a:r>
            <a:r>
              <a:rPr lang="ru-RU" sz="1400" dirty="0" err="1"/>
              <a:t>опублікував</a:t>
            </a:r>
            <a:r>
              <a:rPr lang="ru-RU" sz="1400" dirty="0"/>
              <a:t> </a:t>
            </a:r>
            <a:r>
              <a:rPr lang="ru-RU" sz="1400" dirty="0" err="1"/>
              <a:t>декілька</a:t>
            </a:r>
            <a:r>
              <a:rPr lang="ru-RU" sz="1400" dirty="0"/>
              <a:t> </a:t>
            </a:r>
            <a:r>
              <a:rPr lang="ru-RU" sz="1400" dirty="0" err="1"/>
              <a:t>власних</a:t>
            </a:r>
            <a:r>
              <a:rPr lang="ru-RU" sz="1400" dirty="0"/>
              <a:t> </a:t>
            </a:r>
            <a:r>
              <a:rPr lang="ru-RU" sz="1400" dirty="0" err="1"/>
              <a:t>віршів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в </a:t>
            </a:r>
            <a:r>
              <a:rPr lang="ru-RU" sz="1400" dirty="0" err="1"/>
              <a:t>празькому</a:t>
            </a:r>
            <a:r>
              <a:rPr lang="ru-RU" sz="1400" dirty="0"/>
              <a:t> </a:t>
            </a:r>
            <a:r>
              <a:rPr lang="ru-RU" sz="1400" dirty="0" err="1"/>
              <a:t>журналі</a:t>
            </a:r>
            <a:r>
              <a:rPr lang="ru-RU" sz="1400" dirty="0"/>
              <a:t> «</a:t>
            </a:r>
            <a:r>
              <a:rPr lang="ru-RU" sz="1400" dirty="0" err="1"/>
              <a:t>Пробоєм</a:t>
            </a:r>
            <a:r>
              <a:rPr lang="ru-RU" sz="1400" dirty="0"/>
              <a:t>» в 1943 </a:t>
            </a:r>
            <a:r>
              <a:rPr lang="ru-RU" sz="1400" dirty="0" err="1" smtClean="0"/>
              <a:t>році</a:t>
            </a:r>
            <a:endParaRPr lang="ru-RU" sz="1400" dirty="0" smtClean="0"/>
          </a:p>
          <a:p>
            <a:pPr algn="just"/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/>
              <a:t>1941 до 1943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завідувачем</a:t>
            </a:r>
            <a:r>
              <a:rPr lang="ru-RU" sz="1400" dirty="0"/>
              <a:t> </a:t>
            </a:r>
            <a:r>
              <a:rPr lang="ru-RU" sz="1400" dirty="0" err="1"/>
              <a:t>кафедри</a:t>
            </a:r>
            <a:r>
              <a:rPr lang="ru-RU" sz="1400" dirty="0"/>
              <a:t> </a:t>
            </a:r>
            <a:r>
              <a:rPr lang="ru-RU" sz="1400" dirty="0" err="1"/>
              <a:t>української</a:t>
            </a:r>
            <a:r>
              <a:rPr lang="ru-RU" sz="1400" dirty="0"/>
              <a:t> </a:t>
            </a:r>
            <a:r>
              <a:rPr lang="ru-RU" sz="1400" dirty="0" err="1" smtClean="0"/>
              <a:t>філології</a:t>
            </a:r>
            <a:endParaRPr lang="ru-RU" sz="1400" dirty="0" smtClean="0"/>
          </a:p>
          <a:p>
            <a:pPr algn="just"/>
            <a:r>
              <a:rPr lang="ru-RU" sz="1400" dirty="0" smtClean="0"/>
              <a:t>У </a:t>
            </a:r>
            <a:r>
              <a:rPr lang="ru-RU" sz="1400" dirty="0"/>
              <a:t>1943 </a:t>
            </a:r>
            <a:r>
              <a:rPr lang="ru-RU" sz="1400" dirty="0" err="1"/>
              <a:t>виїхав</a:t>
            </a:r>
            <a:r>
              <a:rPr lang="ru-RU" sz="1400" dirty="0"/>
              <a:t> до Львова, де </a:t>
            </a:r>
            <a:r>
              <a:rPr lang="ru-RU" sz="1400" dirty="0" err="1"/>
              <a:t>познайомився</a:t>
            </a:r>
            <a:r>
              <a:rPr lang="ru-RU" sz="1400" dirty="0"/>
              <a:t> з Василем </a:t>
            </a:r>
            <a:r>
              <a:rPr lang="ru-RU" sz="1400" dirty="0" err="1"/>
              <a:t>Сімовичем</a:t>
            </a:r>
            <a:r>
              <a:rPr lang="ru-RU" sz="1400" dirty="0"/>
              <a:t>. У </a:t>
            </a:r>
            <a:r>
              <a:rPr lang="ru-RU" sz="1400" dirty="0" err="1"/>
              <a:t>Львові</a:t>
            </a:r>
            <a:r>
              <a:rPr lang="ru-RU" sz="1400" dirty="0"/>
              <a:t> </a:t>
            </a:r>
            <a:r>
              <a:rPr lang="ru-RU" sz="1400" dirty="0" err="1"/>
              <a:t>працював</a:t>
            </a:r>
            <a:r>
              <a:rPr lang="ru-RU" sz="1400" dirty="0"/>
              <a:t> над </a:t>
            </a:r>
            <a:r>
              <a:rPr lang="ru-RU" sz="1400" dirty="0" err="1"/>
              <a:t>підготовкою</a:t>
            </a:r>
            <a:r>
              <a:rPr lang="ru-RU" sz="1400" dirty="0"/>
              <a:t> </a:t>
            </a:r>
            <a:r>
              <a:rPr lang="ru-RU" sz="1400" dirty="0" err="1"/>
              <a:t>німецько-українського</a:t>
            </a:r>
            <a:r>
              <a:rPr lang="ru-RU" sz="1400" dirty="0"/>
              <a:t> </a:t>
            </a:r>
            <a:r>
              <a:rPr lang="ru-RU" sz="1400" dirty="0" err="1"/>
              <a:t>правничого</a:t>
            </a:r>
            <a:r>
              <a:rPr lang="ru-RU" sz="1400" dirty="0"/>
              <a:t> словника, </a:t>
            </a:r>
            <a:r>
              <a:rPr lang="ru-RU" sz="1400" dirty="0" err="1"/>
              <a:t>який</a:t>
            </a:r>
            <a:r>
              <a:rPr lang="ru-RU" sz="1400" dirty="0"/>
              <a:t> не </a:t>
            </a:r>
            <a:r>
              <a:rPr lang="ru-RU" sz="1400" dirty="0" err="1"/>
              <a:t>був</a:t>
            </a:r>
            <a:r>
              <a:rPr lang="ru-RU" sz="1400" dirty="0"/>
              <a:t> завершений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 smtClean="0"/>
              <a:t> </a:t>
            </a:r>
            <a:r>
              <a:rPr lang="ru-RU" sz="1400" dirty="0" err="1"/>
              <a:t>Восени</a:t>
            </a:r>
            <a:r>
              <a:rPr lang="ru-RU" sz="1400" dirty="0"/>
              <a:t> 1944 </a:t>
            </a:r>
            <a:r>
              <a:rPr lang="ru-RU" sz="1400" dirty="0" err="1"/>
              <a:t>переїхав</a:t>
            </a:r>
            <a:r>
              <a:rPr lang="ru-RU" sz="1400" dirty="0"/>
              <a:t> до </a:t>
            </a:r>
            <a:r>
              <a:rPr lang="ru-RU" sz="1400" dirty="0" err="1"/>
              <a:t>Німеччини</a:t>
            </a:r>
            <a:r>
              <a:rPr lang="ru-RU" sz="1400" dirty="0"/>
              <a:t>. Доцент </a:t>
            </a:r>
            <a:r>
              <a:rPr lang="ru-RU" sz="1400" dirty="0" err="1"/>
              <a:t>слов'янської</a:t>
            </a:r>
            <a:r>
              <a:rPr lang="ru-RU" sz="1400" dirty="0"/>
              <a:t> </a:t>
            </a:r>
            <a:r>
              <a:rPr lang="ru-RU" sz="1400" dirty="0" err="1"/>
              <a:t>філології</a:t>
            </a:r>
            <a:r>
              <a:rPr lang="ru-RU" sz="1400" dirty="0"/>
              <a:t> </a:t>
            </a:r>
            <a:r>
              <a:rPr lang="ru-RU" sz="1400" dirty="0" err="1"/>
              <a:t>Українського</a:t>
            </a:r>
            <a:r>
              <a:rPr lang="ru-RU" sz="1400" dirty="0"/>
              <a:t> </a:t>
            </a:r>
            <a:r>
              <a:rPr lang="ru-RU" sz="1400" dirty="0" err="1"/>
              <a:t>вільного</a:t>
            </a:r>
            <a:r>
              <a:rPr lang="ru-RU" sz="1400" dirty="0"/>
              <a:t> </a:t>
            </a:r>
            <a:r>
              <a:rPr lang="ru-RU" sz="1400" dirty="0" err="1"/>
              <a:t>університету</a:t>
            </a:r>
            <a:r>
              <a:rPr lang="ru-RU" sz="1400" dirty="0"/>
              <a:t> (1946–1949). У 1949 </a:t>
            </a:r>
            <a:r>
              <a:rPr lang="ru-RU" sz="1400" dirty="0" err="1"/>
              <a:t>році</a:t>
            </a:r>
            <a:r>
              <a:rPr lang="ru-RU" sz="1400" dirty="0"/>
              <a:t> </a:t>
            </a:r>
            <a:r>
              <a:rPr lang="ru-RU" sz="1400" dirty="0" err="1"/>
              <a:t>захистив</a:t>
            </a:r>
            <a:r>
              <a:rPr lang="ru-RU" sz="1400" dirty="0"/>
              <a:t> </a:t>
            </a:r>
            <a:r>
              <a:rPr lang="ru-RU" sz="1400" dirty="0" err="1"/>
              <a:t>докторський</a:t>
            </a:r>
            <a:r>
              <a:rPr lang="ru-RU" sz="1400" dirty="0"/>
              <a:t> </a:t>
            </a:r>
            <a:r>
              <a:rPr lang="ru-RU" sz="1400" dirty="0" err="1"/>
              <a:t>науковий</a:t>
            </a:r>
            <a:r>
              <a:rPr lang="ru-RU" sz="1400" dirty="0"/>
              <a:t> </a:t>
            </a:r>
            <a:r>
              <a:rPr lang="ru-RU" sz="1400" dirty="0" err="1"/>
              <a:t>ступінь</a:t>
            </a:r>
            <a:r>
              <a:rPr lang="ru-RU" sz="1400" dirty="0"/>
              <a:t> в УВУ. </a:t>
            </a:r>
            <a:r>
              <a:rPr lang="ru-RU" sz="1400" dirty="0" err="1"/>
              <a:t>Підготував</a:t>
            </a:r>
            <a:r>
              <a:rPr lang="ru-RU" sz="1400" dirty="0"/>
              <a:t> книгу «</a:t>
            </a:r>
            <a:r>
              <a:rPr lang="ru-RU" sz="1400" dirty="0" err="1"/>
              <a:t>Нарис</a:t>
            </a:r>
            <a:r>
              <a:rPr lang="ru-RU" sz="1400" dirty="0"/>
              <a:t> </a:t>
            </a:r>
            <a:r>
              <a:rPr lang="ru-RU" sz="1400" dirty="0" err="1"/>
              <a:t>сучасної</a:t>
            </a:r>
            <a:r>
              <a:rPr lang="ru-RU" sz="1400" dirty="0"/>
              <a:t> </a:t>
            </a:r>
            <a:r>
              <a:rPr lang="ru-RU" sz="1400" dirty="0" err="1"/>
              <a:t>української</a:t>
            </a:r>
            <a:r>
              <a:rPr lang="ru-RU" sz="1400" dirty="0"/>
              <a:t> </a:t>
            </a:r>
            <a:r>
              <a:rPr lang="ru-RU" sz="1400" dirty="0" err="1"/>
              <a:t>літературної</a:t>
            </a:r>
            <a:r>
              <a:rPr lang="ru-RU" sz="1400" dirty="0"/>
              <a:t> </a:t>
            </a:r>
            <a:r>
              <a:rPr lang="ru-RU" sz="1400" dirty="0" err="1"/>
              <a:t>мови</a:t>
            </a:r>
            <a:r>
              <a:rPr lang="ru-RU" sz="1400" dirty="0"/>
              <a:t>». </a:t>
            </a:r>
            <a:r>
              <a:rPr lang="ru-RU" sz="1400" dirty="0" err="1"/>
              <a:t>Активний</a:t>
            </a:r>
            <a:r>
              <a:rPr lang="ru-RU" sz="1400" dirty="0"/>
              <a:t> </a:t>
            </a:r>
            <a:r>
              <a:rPr lang="ru-RU" sz="1400" dirty="0" err="1"/>
              <a:t>учасник</a:t>
            </a:r>
            <a:r>
              <a:rPr lang="ru-RU" sz="1400" dirty="0"/>
              <a:t> та заступник </a:t>
            </a:r>
            <a:r>
              <a:rPr lang="ru-RU" sz="1400" dirty="0" err="1"/>
              <a:t>голови</a:t>
            </a:r>
            <a:r>
              <a:rPr lang="ru-RU" sz="1400" dirty="0"/>
              <a:t> </a:t>
            </a:r>
            <a:r>
              <a:rPr lang="ru-RU" sz="1400" dirty="0" err="1"/>
              <a:t>об'єднання</a:t>
            </a:r>
            <a:r>
              <a:rPr lang="ru-RU" sz="1400" dirty="0"/>
              <a:t> </a:t>
            </a:r>
            <a:r>
              <a:rPr lang="ru-RU" sz="1400" dirty="0" err="1"/>
              <a:t>українських</a:t>
            </a:r>
            <a:r>
              <a:rPr lang="ru-RU" sz="1400" dirty="0"/>
              <a:t> </a:t>
            </a:r>
            <a:r>
              <a:rPr lang="ru-RU" sz="1400" dirty="0" err="1"/>
              <a:t>письменників</a:t>
            </a:r>
            <a:r>
              <a:rPr lang="ru-RU" sz="1400" dirty="0"/>
              <a:t> МУР у </a:t>
            </a:r>
            <a:r>
              <a:rPr lang="ru-RU" sz="1400" dirty="0" err="1"/>
              <a:t>Німеччині</a:t>
            </a:r>
            <a:r>
              <a:rPr lang="ru-RU" sz="1400" dirty="0"/>
              <a:t> (1945 — 1949).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Освітня діяльність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167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04800" y="1686261"/>
            <a:ext cx="8534400" cy="317148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«До </a:t>
            </a:r>
            <a:r>
              <a:rPr lang="ru-RU" dirty="0" err="1"/>
              <a:t>генези</a:t>
            </a:r>
            <a:r>
              <a:rPr lang="ru-RU" dirty="0"/>
              <a:t> </a:t>
            </a:r>
            <a:r>
              <a:rPr lang="ru-RU" dirty="0" err="1"/>
              <a:t>називного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» (1947</a:t>
            </a:r>
            <a:r>
              <a:rPr lang="ru-RU" dirty="0" smtClean="0"/>
              <a:t>)</a:t>
            </a:r>
          </a:p>
          <a:p>
            <a:pPr algn="just"/>
            <a:r>
              <a:rPr lang="ru-RU" dirty="0" smtClean="0"/>
              <a:t>«</a:t>
            </a:r>
            <a:r>
              <a:rPr lang="ru-RU" dirty="0" err="1"/>
              <a:t>Синтакса</a:t>
            </a:r>
            <a:r>
              <a:rPr lang="ru-RU" dirty="0"/>
              <a:t> простого </a:t>
            </a:r>
            <a:r>
              <a:rPr lang="ru-RU" dirty="0" err="1"/>
              <a:t>речення</a:t>
            </a:r>
            <a:r>
              <a:rPr lang="ru-RU" dirty="0"/>
              <a:t>» (1941, видано без </a:t>
            </a:r>
            <a:r>
              <a:rPr lang="ru-RU" dirty="0" err="1"/>
              <a:t>прізвища</a:t>
            </a:r>
            <a:r>
              <a:rPr lang="ru-RU" dirty="0"/>
              <a:t> автора в К. 1951, в </a:t>
            </a:r>
            <a:r>
              <a:rPr lang="ru-RU" dirty="0" err="1"/>
              <a:t>англійському</a:t>
            </a:r>
            <a:r>
              <a:rPr lang="ru-RU" dirty="0"/>
              <a:t> </a:t>
            </a:r>
            <a:r>
              <a:rPr lang="ru-RU" dirty="0" err="1"/>
              <a:t>перекладі</a:t>
            </a:r>
            <a:r>
              <a:rPr lang="ru-RU" dirty="0"/>
              <a:t> «</a:t>
            </a:r>
            <a:r>
              <a:rPr lang="en-US" dirty="0"/>
              <a:t>The Syntax of Modern Literary Ukrainian» </a:t>
            </a:r>
            <a:r>
              <a:rPr lang="ru-RU" dirty="0"/>
              <a:t>у </a:t>
            </a:r>
            <a:r>
              <a:rPr lang="ru-RU" dirty="0" err="1"/>
              <a:t>Гаазі</a:t>
            </a:r>
            <a:r>
              <a:rPr lang="ru-RU" dirty="0"/>
              <a:t> </a:t>
            </a:r>
            <a:r>
              <a:rPr lang="ru-RU" dirty="0" smtClean="0"/>
              <a:t>1963)</a:t>
            </a:r>
          </a:p>
          <a:p>
            <a:pPr algn="just"/>
            <a:r>
              <a:rPr lang="ru-RU" dirty="0" smtClean="0"/>
              <a:t>«</a:t>
            </a:r>
            <a:r>
              <a:rPr lang="en-US" dirty="0"/>
              <a:t>A Historical Phonology of the Ukrainian Language</a:t>
            </a:r>
            <a:r>
              <a:rPr lang="en-US" dirty="0" smtClean="0"/>
              <a:t>» </a:t>
            </a:r>
            <a:r>
              <a:rPr lang="uk-UA" dirty="0" smtClean="0"/>
              <a:t>(</a:t>
            </a:r>
            <a:r>
              <a:rPr lang="en-US" dirty="0" smtClean="0"/>
              <a:t>1979)</a:t>
            </a:r>
            <a:endParaRPr lang="uk-UA" dirty="0" smtClean="0"/>
          </a:p>
          <a:p>
            <a:pPr algn="just"/>
            <a:r>
              <a:rPr lang="ru-RU" dirty="0" smtClean="0"/>
              <a:t>«</a:t>
            </a:r>
            <a:r>
              <a:rPr lang="en-US" dirty="0"/>
              <a:t>Die </a:t>
            </a:r>
            <a:r>
              <a:rPr lang="en-US" dirty="0" err="1"/>
              <a:t>ukrainische</a:t>
            </a:r>
            <a:r>
              <a:rPr lang="en-US" dirty="0"/>
              <a:t> </a:t>
            </a:r>
            <a:r>
              <a:rPr lang="en-US" dirty="0" err="1"/>
              <a:t>Schriftsprache</a:t>
            </a:r>
            <a:r>
              <a:rPr lang="en-US" dirty="0" smtClean="0"/>
              <a:t>» </a:t>
            </a:r>
            <a:r>
              <a:rPr lang="uk-UA" dirty="0" smtClean="0"/>
              <a:t>(</a:t>
            </a:r>
            <a:r>
              <a:rPr lang="en-US" dirty="0" smtClean="0"/>
              <a:t>1966)</a:t>
            </a:r>
            <a:endParaRPr lang="uk-UA" dirty="0" smtClean="0"/>
          </a:p>
          <a:p>
            <a:pPr algn="just"/>
            <a:r>
              <a:rPr lang="ru-RU" dirty="0" smtClean="0"/>
              <a:t>«</a:t>
            </a:r>
            <a:r>
              <a:rPr lang="en-US" dirty="0"/>
              <a:t>Problems in the Formation of Belorussian</a:t>
            </a:r>
            <a:r>
              <a:rPr lang="en-US" dirty="0" smtClean="0"/>
              <a:t>» </a:t>
            </a:r>
            <a:r>
              <a:rPr lang="uk-UA" dirty="0"/>
              <a:t>(</a:t>
            </a:r>
            <a:r>
              <a:rPr lang="en-US" dirty="0" smtClean="0"/>
              <a:t>1953)</a:t>
            </a:r>
            <a:endParaRPr lang="uk-UA" dirty="0" smtClean="0"/>
          </a:p>
          <a:p>
            <a:pPr algn="just"/>
            <a:r>
              <a:rPr lang="ru-RU" dirty="0" smtClean="0"/>
              <a:t>«</a:t>
            </a:r>
            <a:r>
              <a:rPr lang="en-US" dirty="0"/>
              <a:t>A Prehistory of Slavic» </a:t>
            </a:r>
            <a:r>
              <a:rPr lang="uk-UA" dirty="0" smtClean="0"/>
              <a:t>(</a:t>
            </a:r>
            <a:r>
              <a:rPr lang="en-US" dirty="0" smtClean="0"/>
              <a:t>1964</a:t>
            </a:r>
            <a:r>
              <a:rPr lang="uk-UA" dirty="0" smtClean="0"/>
              <a:t>-</a:t>
            </a:r>
            <a:r>
              <a:rPr lang="en-US" dirty="0" smtClean="0"/>
              <a:t>1965)</a:t>
            </a:r>
            <a:endParaRPr lang="uk-UA" dirty="0" smtClean="0"/>
          </a:p>
          <a:p>
            <a:pPr algn="just"/>
            <a:r>
              <a:rPr lang="uk-UA" dirty="0"/>
              <a:t>С</a:t>
            </a:r>
            <a:r>
              <a:rPr lang="ru-RU" dirty="0" err="1" smtClean="0"/>
              <a:t>ерія</a:t>
            </a:r>
            <a:r>
              <a:rPr lang="ru-RU" dirty="0" smtClean="0"/>
              <a:t> </a:t>
            </a:r>
            <a:r>
              <a:rPr lang="ru-RU" dirty="0"/>
              <a:t>статей про </a:t>
            </a:r>
            <a:r>
              <a:rPr lang="ru-RU" dirty="0" err="1"/>
              <a:t>попередників</a:t>
            </a:r>
            <a:r>
              <a:rPr lang="ru-RU" dirty="0"/>
              <a:t> у </a:t>
            </a:r>
            <a:r>
              <a:rPr lang="ru-RU" dirty="0" err="1"/>
              <a:t>проблематиці</a:t>
            </a:r>
            <a:r>
              <a:rPr lang="ru-RU" dirty="0"/>
              <a:t> (В. </a:t>
            </a:r>
            <a:r>
              <a:rPr lang="ru-RU" dirty="0" err="1"/>
              <a:t>Ганцов</a:t>
            </a:r>
            <a:r>
              <a:rPr lang="ru-RU" dirty="0"/>
              <a:t>, О. Курило, К. Михальчук, О. </a:t>
            </a:r>
            <a:r>
              <a:rPr lang="ru-RU" dirty="0" err="1"/>
              <a:t>Потебня</a:t>
            </a:r>
            <a:r>
              <a:rPr lang="ru-RU" dirty="0"/>
              <a:t>, Л. </a:t>
            </a:r>
            <a:r>
              <a:rPr lang="ru-RU" dirty="0" err="1"/>
              <a:t>Васильєв</a:t>
            </a:r>
            <a:r>
              <a:rPr lang="ru-RU" dirty="0"/>
              <a:t>, В. </a:t>
            </a:r>
            <a:r>
              <a:rPr lang="ru-RU" dirty="0" err="1" smtClean="0"/>
              <a:t>Сімович</a:t>
            </a:r>
            <a:r>
              <a:rPr lang="ru-RU" dirty="0" smtClean="0"/>
              <a:t>)</a:t>
            </a:r>
          </a:p>
          <a:p>
            <a:pPr algn="just"/>
            <a:r>
              <a:rPr lang="ru-RU" dirty="0" err="1" smtClean="0"/>
              <a:t>Серія</a:t>
            </a:r>
            <a:r>
              <a:rPr lang="ru-RU" dirty="0" smtClean="0"/>
              <a:t> </a:t>
            </a:r>
            <a:r>
              <a:rPr lang="ru-RU" dirty="0"/>
              <a:t>статей про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пам'ятки</a:t>
            </a:r>
            <a:r>
              <a:rPr lang="ru-RU" dirty="0"/>
              <a:t> (</a:t>
            </a:r>
            <a:r>
              <a:rPr lang="ru-RU" dirty="0" err="1"/>
              <a:t>Реймське</a:t>
            </a:r>
            <a:r>
              <a:rPr lang="ru-RU" dirty="0"/>
              <a:t> </a:t>
            </a:r>
            <a:r>
              <a:rPr lang="ru-RU" dirty="0" err="1"/>
              <a:t>Євангеліє</a:t>
            </a:r>
            <a:r>
              <a:rPr lang="ru-RU" dirty="0"/>
              <a:t>, Кодекс </a:t>
            </a:r>
            <a:r>
              <a:rPr lang="ru-RU" dirty="0" err="1"/>
              <a:t>Ганкенштайна</a:t>
            </a:r>
            <a:r>
              <a:rPr lang="ru-RU" dirty="0"/>
              <a:t>, </a:t>
            </a:r>
            <a:r>
              <a:rPr lang="ru-RU" dirty="0" err="1"/>
              <a:t>Ізборник</a:t>
            </a:r>
            <a:r>
              <a:rPr lang="ru-RU" dirty="0"/>
              <a:t> 1076, </a:t>
            </a:r>
            <a:r>
              <a:rPr lang="ru-RU" dirty="0" err="1"/>
              <a:t>Підпис</a:t>
            </a:r>
            <a:r>
              <a:rPr lang="ru-RU" dirty="0"/>
              <a:t> Анни </a:t>
            </a:r>
            <a:r>
              <a:rPr lang="ru-RU" dirty="0" err="1"/>
              <a:t>Ярославни</a:t>
            </a:r>
            <a:r>
              <a:rPr lang="ru-RU" dirty="0"/>
              <a:t>, </a:t>
            </a:r>
            <a:r>
              <a:rPr lang="ru-RU" dirty="0" err="1"/>
              <a:t>Мірило</a:t>
            </a:r>
            <a:r>
              <a:rPr lang="ru-RU" dirty="0"/>
              <a:t> </a:t>
            </a:r>
            <a:r>
              <a:rPr lang="ru-RU" dirty="0" err="1"/>
              <a:t>праведне</a:t>
            </a:r>
            <a:r>
              <a:rPr lang="ru-RU" dirty="0"/>
              <a:t>, </a:t>
            </a:r>
            <a:r>
              <a:rPr lang="ru-RU" dirty="0" err="1"/>
              <a:t>Інтермедії</a:t>
            </a:r>
            <a:r>
              <a:rPr lang="ru-RU" dirty="0"/>
              <a:t> </a:t>
            </a:r>
            <a:r>
              <a:rPr lang="ru-RU" dirty="0" err="1"/>
              <a:t>Ґаватовича</a:t>
            </a:r>
            <a:r>
              <a:rPr lang="ru-RU" dirty="0"/>
              <a:t>, </a:t>
            </a:r>
            <a:r>
              <a:rPr lang="ru-RU" dirty="0" err="1"/>
              <a:t>Хрест</a:t>
            </a:r>
            <a:r>
              <a:rPr lang="ru-RU" dirty="0"/>
              <a:t> </a:t>
            </a:r>
            <a:r>
              <a:rPr lang="ru-RU" dirty="0" err="1"/>
              <a:t>Євфросінії</a:t>
            </a:r>
            <a:r>
              <a:rPr lang="ru-RU" dirty="0"/>
              <a:t> </a:t>
            </a:r>
            <a:r>
              <a:rPr lang="ru-RU" dirty="0" err="1"/>
              <a:t>Полоцької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 smtClean="0"/>
              <a:t>.)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Мовна діяльність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008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28600" y="1686261"/>
            <a:ext cx="8534400" cy="31714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Помер Юрій Володимирович 17 грудня 1908 року</a:t>
            </a:r>
          </a:p>
          <a:p>
            <a:pPr algn="just"/>
            <a:r>
              <a:rPr lang="ru-RU" dirty="0" err="1"/>
              <a:t>Шевельов</a:t>
            </a:r>
            <a:r>
              <a:rPr lang="ru-RU" dirty="0"/>
              <a:t> одержав </a:t>
            </a:r>
            <a:r>
              <a:rPr lang="ru-RU" dirty="0" err="1"/>
              <a:t>почесні</a:t>
            </a:r>
            <a:r>
              <a:rPr lang="ru-RU" dirty="0"/>
              <a:t> </a:t>
            </a:r>
            <a:r>
              <a:rPr lang="ru-RU" dirty="0" err="1"/>
              <a:t>докторати</a:t>
            </a:r>
            <a:r>
              <a:rPr lang="ru-RU" dirty="0"/>
              <a:t> </a:t>
            </a:r>
            <a:r>
              <a:rPr lang="ru-RU" dirty="0" err="1"/>
              <a:t>Альбертського</a:t>
            </a:r>
            <a:r>
              <a:rPr lang="ru-RU" dirty="0"/>
              <a:t> (Канада, 1983) і </a:t>
            </a:r>
            <a:r>
              <a:rPr lang="ru-RU" dirty="0" err="1"/>
              <a:t>Люндського</a:t>
            </a:r>
            <a:r>
              <a:rPr lang="ru-RU" dirty="0"/>
              <a:t> (</a:t>
            </a:r>
            <a:r>
              <a:rPr lang="ru-RU" dirty="0" err="1"/>
              <a:t>Швеція</a:t>
            </a:r>
            <a:r>
              <a:rPr lang="ru-RU" dirty="0"/>
              <a:t>, 1984) </a:t>
            </a:r>
            <a:r>
              <a:rPr lang="ru-RU" dirty="0" err="1"/>
              <a:t>університетів</a:t>
            </a:r>
            <a:r>
              <a:rPr lang="ru-RU" dirty="0"/>
              <a:t> та </a:t>
            </a:r>
            <a:r>
              <a:rPr lang="ru-RU" dirty="0" err="1"/>
              <a:t>НаУКМА</a:t>
            </a:r>
            <a:r>
              <a:rPr lang="ru-RU" dirty="0"/>
              <a:t> (</a:t>
            </a:r>
            <a:r>
              <a:rPr lang="ru-RU" dirty="0" smtClean="0"/>
              <a:t>1992)</a:t>
            </a:r>
          </a:p>
          <a:p>
            <a:pPr algn="just"/>
            <a:r>
              <a:rPr lang="ru-RU" dirty="0" smtClean="0"/>
              <a:t>У </a:t>
            </a:r>
            <a:r>
              <a:rPr lang="ru-RU" dirty="0"/>
              <a:t>2000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 smtClean="0"/>
              <a:t>нагороджений</a:t>
            </a:r>
            <a:r>
              <a:rPr lang="ru-RU" dirty="0" smtClean="0"/>
              <a:t> </a:t>
            </a:r>
            <a:r>
              <a:rPr lang="ru-RU" dirty="0" err="1" smtClean="0"/>
              <a:t>Національною</a:t>
            </a:r>
            <a:r>
              <a:rPr lang="ru-RU" dirty="0" smtClean="0"/>
              <a:t> </a:t>
            </a:r>
            <a:r>
              <a:rPr lang="ru-RU" dirty="0" err="1"/>
              <a:t>премією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Тараса </a:t>
            </a:r>
            <a:r>
              <a:rPr lang="ru-RU" dirty="0" err="1" smtClean="0"/>
              <a:t>Шевченка</a:t>
            </a:r>
            <a:endParaRPr lang="ru-RU" dirty="0"/>
          </a:p>
          <a:p>
            <a:pPr algn="just"/>
            <a:r>
              <a:rPr lang="ru-RU" dirty="0"/>
              <a:t>3 </a:t>
            </a:r>
            <a:r>
              <a:rPr lang="ru-RU" dirty="0" err="1"/>
              <a:t>вересня</a:t>
            </a:r>
            <a:r>
              <a:rPr lang="ru-RU" dirty="0"/>
              <a:t> 2013 року в Харкові на </a:t>
            </a:r>
            <a:r>
              <a:rPr lang="ru-RU" dirty="0" err="1"/>
              <a:t>будинку</a:t>
            </a:r>
            <a:r>
              <a:rPr lang="ru-RU" dirty="0"/>
              <a:t>, де </a:t>
            </a:r>
            <a:r>
              <a:rPr lang="ru-RU" dirty="0" err="1"/>
              <a:t>тривалий</a:t>
            </a:r>
            <a:r>
              <a:rPr lang="ru-RU" dirty="0"/>
              <a:t> час мешкав Ю. </a:t>
            </a:r>
            <a:r>
              <a:rPr lang="ru-RU" dirty="0" err="1"/>
              <a:t>Шевельов</a:t>
            </a:r>
            <a:r>
              <a:rPr lang="ru-RU" dirty="0"/>
              <a:t> (</a:t>
            </a:r>
            <a:r>
              <a:rPr lang="ru-RU" dirty="0" err="1"/>
              <a:t>вул</a:t>
            </a:r>
            <a:r>
              <a:rPr lang="ru-RU" dirty="0"/>
              <a:t>. </a:t>
            </a:r>
            <a:r>
              <a:rPr lang="ru-RU" dirty="0" err="1"/>
              <a:t>Сумська</a:t>
            </a:r>
            <a:r>
              <a:rPr lang="ru-RU" dirty="0"/>
              <a:t>, 17),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встановили</a:t>
            </a:r>
            <a:r>
              <a:rPr lang="ru-RU" dirty="0"/>
              <a:t> і </a:t>
            </a:r>
            <a:r>
              <a:rPr lang="ru-RU" dirty="0" err="1"/>
              <a:t>відкрили</a:t>
            </a:r>
            <a:r>
              <a:rPr lang="ru-RU" dirty="0"/>
              <a:t> </a:t>
            </a:r>
            <a:r>
              <a:rPr lang="ru-RU" dirty="0" err="1"/>
              <a:t>пам'ятну</a:t>
            </a:r>
            <a:r>
              <a:rPr lang="ru-RU" dirty="0"/>
              <a:t> </a:t>
            </a:r>
            <a:r>
              <a:rPr lang="ru-RU" dirty="0" err="1" smtClean="0"/>
              <a:t>дошку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Вшанування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625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1200150"/>
            <a:ext cx="6777318" cy="3127787"/>
          </a:xfrm>
        </p:spPr>
        <p:txBody>
          <a:bodyPr/>
          <a:lstStyle/>
          <a:p>
            <a:r>
              <a:rPr lang="uk-UA" sz="9600" dirty="0" smtClean="0"/>
              <a:t>ДЯКУЮ</a:t>
            </a:r>
            <a:r>
              <a:rPr lang="uk-UA" sz="6600" dirty="0" smtClean="0"/>
              <a:t/>
            </a:r>
            <a:br>
              <a:rPr lang="uk-UA" sz="6600" dirty="0" smtClean="0"/>
            </a:br>
            <a:r>
              <a:rPr lang="uk-UA" sz="6600" dirty="0" smtClean="0"/>
              <a:t/>
            </a:r>
            <a:br>
              <a:rPr lang="uk-UA" sz="6600" dirty="0" smtClean="0"/>
            </a:br>
            <a:r>
              <a:rPr lang="uk-UA" sz="7200" dirty="0" smtClean="0"/>
              <a:t>ЗА УВАГУ!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18902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549</TotalTime>
  <Words>483</Words>
  <Application>Microsoft Office PowerPoint</Application>
  <PresentationFormat>Экран (16:9)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Твердый переплет</vt:lpstr>
      <vt:lpstr>Шевельов Юрій Володимирович</vt:lpstr>
      <vt:lpstr>Вступ</vt:lpstr>
      <vt:lpstr>Інформація</vt:lpstr>
      <vt:lpstr>Рання біографія</vt:lpstr>
      <vt:lpstr>Освітня діяльність</vt:lpstr>
      <vt:lpstr>Мовна діяльність</vt:lpstr>
      <vt:lpstr>Вшанування</vt:lpstr>
      <vt:lpstr>ДЯКУЮ 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Шевельов Юрій Володимирович</dc:title>
  <dc:creator>Roman</dc:creator>
  <cp:lastModifiedBy>Roman</cp:lastModifiedBy>
  <cp:revision>14</cp:revision>
  <dcterms:created xsi:type="dcterms:W3CDTF">2013-09-18T19:55:11Z</dcterms:created>
  <dcterms:modified xsi:type="dcterms:W3CDTF">2013-09-19T09:33:43Z</dcterms:modified>
</cp:coreProperties>
</file>