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3" y="3307356"/>
            <a:ext cx="7117180" cy="1470025"/>
          </a:xfrm>
        </p:spPr>
        <p:txBody>
          <a:bodyPr anchor="b"/>
          <a:lstStyle>
            <a:lvl1pPr>
              <a:defRPr sz="4000"/>
            </a:lvl1pPr>
          </a:lstStyle>
          <a:p>
            <a:r>
              <a:rPr lang="ru-RU" smtClean="0"/>
              <a:t>Образец заголовка</a:t>
            </a:r>
            <a:endParaRPr lang="en-US"/>
          </a:p>
        </p:txBody>
      </p:sp>
      <p:sp>
        <p:nvSpPr>
          <p:cNvPr id="3" name="Subtitle 2"/>
          <p:cNvSpPr>
            <a:spLocks noGrp="1"/>
          </p:cNvSpPr>
          <p:nvPr>
            <p:ph type="subTitle" idx="1"/>
          </p:nvPr>
        </p:nvSpPr>
        <p:spPr>
          <a:xfrm>
            <a:off x="1009443"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4"/>
            <a:ext cx="1472963"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675724"/>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9"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9"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5"/>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3" y="1809750"/>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3"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332895"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3" y="2389190"/>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992067"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1" y="2389190"/>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1" y="446087"/>
            <a:ext cx="2660651"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5" y="446088"/>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1" y="1631950"/>
            <a:ext cx="2660651"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transition>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9"/>
            <a:ext cx="3481387"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3"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16.11.2013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dirty="0"/>
          </a:p>
        </p:txBody>
      </p:sp>
      <p:grpSp>
        <p:nvGrpSpPr>
          <p:cNvPr id="3" name="Group 16"/>
          <p:cNvGrpSpPr/>
          <p:nvPr/>
        </p:nvGrpSpPr>
        <p:grpSpPr>
          <a:xfrm>
            <a:off x="4718761" y="993076"/>
            <a:ext cx="1847139"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ru-RU" dirty="0" smtClean="0"/>
              <a:t>Вставка рисунка</a:t>
            </a:r>
            <a:endParaRPr lang="en-US" dirty="0"/>
          </a:p>
        </p:txBody>
      </p:sp>
    </p:spTree>
  </p:cSld>
  <p:clrMapOvr>
    <a:masterClrMapping/>
  </p:clrMapOvr>
  <p:transition>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34"/>
          <p:cNvGrpSpPr/>
          <p:nvPr/>
        </p:nvGrpSpPr>
        <p:grpSpPr>
          <a:xfrm>
            <a:off x="-10" y="-16"/>
            <a:ext cx="9252347" cy="6858038"/>
            <a:chOff x="-9" y="-16"/>
            <a:chExt cx="9252346" cy="6858038"/>
          </a:xfrm>
        </p:grpSpPr>
        <p:grpSp>
          <p:nvGrpSpPr>
            <p:cNvPr id="8" name="Group 638"/>
            <p:cNvGrpSpPr/>
            <p:nvPr/>
          </p:nvGrpSpPr>
          <p:grpSpPr>
            <a:xfrm>
              <a:off x="8528" y="419213"/>
              <a:ext cx="9073251" cy="5913938"/>
              <a:chOff x="8528" y="419213"/>
              <a:chExt cx="9073251" cy="5913938"/>
            </a:xfrm>
          </p:grpSpPr>
          <p:grpSp>
            <p:nvGrpSpPr>
              <p:cNvPr id="9"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0"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1"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2"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3"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5" name="Group 669"/>
            <p:cNvGrpSpPr/>
            <p:nvPr/>
          </p:nvGrpSpPr>
          <p:grpSpPr>
            <a:xfrm>
              <a:off x="-9" y="242195"/>
              <a:ext cx="9144001" cy="6615827"/>
              <a:chOff x="-9" y="242195"/>
              <a:chExt cx="9144001" cy="6615827"/>
            </a:xfrm>
          </p:grpSpPr>
          <p:grpSp>
            <p:nvGrpSpPr>
              <p:cNvPr id="16"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7"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18"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9"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20"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21"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22"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3"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nvGrpSpPr>
            <p:cNvPr id="24" name="Group 715"/>
            <p:cNvGrpSpPr/>
            <p:nvPr/>
          </p:nvGrpSpPr>
          <p:grpSpPr>
            <a:xfrm>
              <a:off x="2" y="-16"/>
              <a:ext cx="9252335" cy="6787414"/>
              <a:chOff x="2" y="-16"/>
              <a:chExt cx="9252335" cy="6787414"/>
            </a:xfrm>
          </p:grpSpPr>
          <p:grpSp>
            <p:nvGrpSpPr>
              <p:cNvPr id="25"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26"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7"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8"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29"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30"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31"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224"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4" y="675725"/>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1"/>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5B106E36-FD25-4E2D-B0AA-010F637433A0}" type="datetimeFigureOut">
              <a:rPr lang="ru-RU" smtClean="0"/>
              <a:pPr/>
              <a:t>16.11.2013</a:t>
            </a:fld>
            <a:endParaRPr lang="ru-RU" dirty="0"/>
          </a:p>
        </p:txBody>
      </p:sp>
      <p:sp>
        <p:nvSpPr>
          <p:cNvPr id="5" name="Footer Placeholder 4"/>
          <p:cNvSpPr>
            <a:spLocks noGrp="1"/>
          </p:cNvSpPr>
          <p:nvPr>
            <p:ph type="ftr" sz="quarter" idx="3"/>
          </p:nvPr>
        </p:nvSpPr>
        <p:spPr>
          <a:xfrm>
            <a:off x="1180946" y="5951811"/>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ru-RU" dirty="0"/>
          </a:p>
        </p:txBody>
      </p:sp>
      <p:sp>
        <p:nvSpPr>
          <p:cNvPr id="6" name="Slide Number Placeholder 5"/>
          <p:cNvSpPr>
            <a:spLocks noGrp="1"/>
          </p:cNvSpPr>
          <p:nvPr>
            <p:ph type="sldNum" sz="quarter" idx="4"/>
          </p:nvPr>
        </p:nvSpPr>
        <p:spPr>
          <a:xfrm>
            <a:off x="572659" y="5951811"/>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heel spokes="1"/>
  </p:transition>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ki/%D0%A1%D1%83%D1%87%D0%B0%D1%81%D0%BD%D1%96%D1%81%D1%82%D1%8C_(%D0%B6%D1%83%D1%80%D0%BD%D0%B0%D0%BB)" TargetMode="External"/><Relationship Id="rId3" Type="http://schemas.openxmlformats.org/officeDocument/2006/relationships/hyperlink" Target="http://uk.wikipedia.org/wiki/%D0%9A%D0%B8%D1%97%D0%B2%D1%81%D1%8C%D0%BA%D0%B8%D0%B9_%D0%BD%D0%B0%D1%86%D1%96%D0%BE%D0%BD%D0%B0%D0%BB%D1%8C%D0%BD%D0%B8%D0%B9_%D1%83%D0%BD%D1%96%D0%B2%D0%B5%D1%80%D1%81%D0%B8%D1%82%D0%B5%D1%82_%D1%96%D0%BC%D0%B5%D0%BD%D1%96_%D0%A2%D0%B0%D1%80%D0%B0%D1%81%D0%B0_%D0%A8%D0%B5%D0%B2%D1%87%D0%B5%D0%BD%D0%BA%D0%B0" TargetMode="External"/><Relationship Id="rId7" Type="http://schemas.openxmlformats.org/officeDocument/2006/relationships/hyperlink" Target="http://uk.wikipedia.org/wiki/%D0%9A%D0%B8%D1%97%D0%B2" TargetMode="External"/><Relationship Id="rId2" Type="http://schemas.openxmlformats.org/officeDocument/2006/relationships/hyperlink" Target="http://uk.wikipedia.org/wiki/%D0%94%D0%BE%D0%BD%D0%B5%D1%86%D1%8C%D0%BA" TargetMode="External"/><Relationship Id="rId1" Type="http://schemas.openxmlformats.org/officeDocument/2006/relationships/slideLayout" Target="../slideLayouts/slideLayout2.xml"/><Relationship Id="rId6" Type="http://schemas.openxmlformats.org/officeDocument/2006/relationships/hyperlink" Target="http://uk.wikipedia.org/wiki/1988" TargetMode="External"/><Relationship Id="rId5" Type="http://schemas.openxmlformats.org/officeDocument/2006/relationships/hyperlink" Target="http://uk.wikipedia.org/wiki/%D0%A0%D0%90%D0%A2%D0%90%D0%A3" TargetMode="External"/><Relationship Id="rId10" Type="http://schemas.openxmlformats.org/officeDocument/2006/relationships/hyperlink" Target="http://uk.wikipedia.org/wiki/%D0%9B%D0%B5%D1%81%D1%8C_%D0%A2%D0%B0%D0%BD%D1%8E%D0%BA" TargetMode="External"/><Relationship Id="rId4" Type="http://schemas.openxmlformats.org/officeDocument/2006/relationships/hyperlink" Target="http://uk.wikipedia.org/wiki/%D0%A2%D0%90%D0%A0%D0%A1" TargetMode="External"/><Relationship Id="rId9" Type="http://schemas.openxmlformats.org/officeDocument/2006/relationships/hyperlink" Target="http://uk.wikipedia.org/wiki/%D0%9C%D0%B0%D1%81%D0%B5%D0%BD%D0%BA%D0%BE_%D0%9B%D0%B0%D1%80%D0%B8%D1%81%D0%B0_%D0%A2%D0%B5%D1%80%D0%B5%D0%BD%D1%82%D1%96%D1%97%D0%B2%D0%BD%D0%B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2977" y="2285993"/>
            <a:ext cx="7117180" cy="1470025"/>
          </a:xfrm>
        </p:spPr>
        <p:txBody>
          <a:bodyPr/>
          <a:lstStyle/>
          <a:p>
            <a:r>
              <a:rPr lang="ru-RU" b="1" dirty="0" smtClean="0">
                <a:solidFill>
                  <a:schemeClr val="accent6">
                    <a:lumMod val="50000"/>
                  </a:schemeClr>
                </a:solidFill>
              </a:rPr>
              <a:t>Книга, без якої я не уявляю свого життя</a:t>
            </a:r>
            <a:br>
              <a:rPr lang="ru-RU" b="1" dirty="0" smtClean="0">
                <a:solidFill>
                  <a:schemeClr val="accent6">
                    <a:lumMod val="50000"/>
                  </a:schemeClr>
                </a:solidFill>
              </a:rPr>
            </a:br>
            <a:endParaRPr lang="ru-RU" dirty="0">
              <a:solidFill>
                <a:schemeClr val="accent6">
                  <a:lumMod val="50000"/>
                </a:schemeClr>
              </a:solidFill>
            </a:endParaRPr>
          </a:p>
        </p:txBody>
      </p:sp>
      <p:sp>
        <p:nvSpPr>
          <p:cNvPr id="3" name="Подзаголовок 2"/>
          <p:cNvSpPr>
            <a:spLocks noGrp="1"/>
          </p:cNvSpPr>
          <p:nvPr>
            <p:ph type="subTitle" idx="1"/>
          </p:nvPr>
        </p:nvSpPr>
        <p:spPr>
          <a:xfrm>
            <a:off x="2500299" y="4572008"/>
            <a:ext cx="7117180" cy="861420"/>
          </a:xfrm>
        </p:spPr>
        <p:txBody>
          <a:bodyPr/>
          <a:lstStyle/>
          <a:p>
            <a:r>
              <a:rPr lang="uk-UA" dirty="0" smtClean="0">
                <a:solidFill>
                  <a:srgbClr val="FFFF00"/>
                </a:solidFill>
              </a:rPr>
              <a:t>Підготувала учениця 11 –П класу </a:t>
            </a:r>
          </a:p>
          <a:p>
            <a:r>
              <a:rPr lang="uk-UA" dirty="0" smtClean="0">
                <a:solidFill>
                  <a:srgbClr val="FFFF00"/>
                </a:solidFill>
              </a:rPr>
              <a:t>Черноморець Вікторія</a:t>
            </a:r>
            <a:endParaRPr lang="ru-RU" dirty="0">
              <a:solidFill>
                <a:srgbClr val="FFFF00"/>
              </a:solidFill>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1"/>
            <a:ext cx="7125112" cy="4051437"/>
          </a:xfrm>
        </p:spPr>
        <p:txBody>
          <a:bodyPr/>
          <a:lstStyle/>
          <a:p>
            <a:pPr algn="just"/>
            <a:r>
              <a:rPr lang="uk-UA" dirty="0" smtClean="0"/>
              <a:t>   Книга… . Як каже народна мудрість: «Книга – це джерело знань!». І я не можу не погодитись із цим твердженням. Книга є певним вчителем, наставником, а нерідко і порадником у різноманітних життєвих ситуаціях. Кожна книга залишає слід у нашому серці,  коректує нашу особистість. Проте, є та, яка найбільше запам’яталась, змінила наше життя. Яку ми можемо перечитувати знову і знову, кожного разу знаходячи у ній щось нове для себе. Така книга є й у мене. Це роман Ірен Роздобудько </a:t>
            </a:r>
            <a:r>
              <a:rPr lang="uk-UA" b="1" i="1" dirty="0" smtClean="0"/>
              <a:t>«</a:t>
            </a:r>
            <a:r>
              <a:rPr lang="uk-UA" b="1" i="1" dirty="0" smtClean="0">
                <a:solidFill>
                  <a:schemeClr val="accent5">
                    <a:lumMod val="50000"/>
                  </a:schemeClr>
                </a:solidFill>
              </a:rPr>
              <a:t>Все, що я хотіла сьогодні...</a:t>
            </a:r>
            <a:r>
              <a:rPr lang="uk-UA" b="1" i="1" dirty="0" smtClean="0"/>
              <a:t>»</a:t>
            </a:r>
            <a:r>
              <a:rPr lang="uk-UA" dirty="0" smtClean="0"/>
              <a:t>.</a:t>
            </a:r>
            <a:endParaRPr lang="ru-RU" dirty="0"/>
          </a:p>
        </p:txBody>
      </p:sp>
      <p:pic>
        <p:nvPicPr>
          <p:cNvPr id="29698" name="Picture 2" descr="http://1.bp.blogspot.com/-ST32TcsNQyE/TzrljgJcRrI/AAAAAAAAAF8/UxbQ8-KC2to/s320/78778_380.jpg"/>
          <p:cNvPicPr>
            <a:picLocks noChangeAspect="1" noChangeArrowheads="1"/>
          </p:cNvPicPr>
          <p:nvPr/>
        </p:nvPicPr>
        <p:blipFill>
          <a:blip r:embed="rId2" cstate="print"/>
          <a:srcRect/>
          <a:stretch>
            <a:fillRect/>
          </a:stretch>
        </p:blipFill>
        <p:spPr bwMode="auto">
          <a:xfrm>
            <a:off x="6429357" y="3416118"/>
            <a:ext cx="2714644" cy="3441882"/>
          </a:xfrm>
          <a:prstGeom prst="rect">
            <a:avLst/>
          </a:prstGeom>
          <a:noFill/>
        </p:spPr>
      </p:pic>
      <p:pic>
        <p:nvPicPr>
          <p:cNvPr id="29700" name="Picture 4" descr="http://poglyad.com/Content/posts/628/4895ee966e07ad8020158a2b02fe1504.jpg"/>
          <p:cNvPicPr>
            <a:picLocks noChangeAspect="1" noChangeArrowheads="1"/>
          </p:cNvPicPr>
          <p:nvPr/>
        </p:nvPicPr>
        <p:blipFill>
          <a:blip r:embed="rId3" cstate="print"/>
          <a:srcRect/>
          <a:stretch>
            <a:fillRect/>
          </a:stretch>
        </p:blipFill>
        <p:spPr bwMode="auto">
          <a:xfrm>
            <a:off x="1" y="3647072"/>
            <a:ext cx="4357687" cy="3210929"/>
          </a:xfrm>
          <a:prstGeom prst="rect">
            <a:avLst/>
          </a:prstGeom>
          <a:noFill/>
        </p:spPr>
      </p:pic>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Коротко про письменницю:</a:t>
            </a:r>
            <a:endParaRPr lang="ru-RU" dirty="0"/>
          </a:p>
        </p:txBody>
      </p:sp>
      <p:sp>
        <p:nvSpPr>
          <p:cNvPr id="4" name="TextBox 3"/>
          <p:cNvSpPr txBox="1"/>
          <p:nvPr/>
        </p:nvSpPr>
        <p:spPr>
          <a:xfrm>
            <a:off x="1000100" y="1500174"/>
            <a:ext cx="7429552" cy="5909310"/>
          </a:xfrm>
          <a:prstGeom prst="rect">
            <a:avLst/>
          </a:prstGeom>
          <a:noFill/>
        </p:spPr>
        <p:txBody>
          <a:bodyPr wrap="square" rtlCol="0">
            <a:spAutoFit/>
          </a:bodyPr>
          <a:lstStyle/>
          <a:p>
            <a:pPr algn="just"/>
            <a:r>
              <a:rPr lang="uk-UA" sz="2000" dirty="0" smtClean="0">
                <a:solidFill>
                  <a:srgbClr val="FF0000"/>
                </a:solidFill>
              </a:rPr>
              <a:t>Роздобудько Ірен Віталіївна </a:t>
            </a:r>
            <a:r>
              <a:rPr lang="uk-UA" dirty="0" smtClean="0"/>
              <a:t>- </a:t>
            </a:r>
            <a:r>
              <a:rPr lang="ru-RU" dirty="0" smtClean="0"/>
              <a:t>Народилася 3 листопада 1962 року у </a:t>
            </a:r>
            <a:r>
              <a:rPr lang="ru-RU" dirty="0" smtClean="0">
                <a:hlinkClick r:id="rId2" tooltip="Донецьк"/>
              </a:rPr>
              <a:t>Донецьку</a:t>
            </a:r>
            <a:r>
              <a:rPr lang="ru-RU" dirty="0" smtClean="0"/>
              <a:t>. Закінчила факультет журналістики </a:t>
            </a:r>
            <a:r>
              <a:rPr lang="ru-RU" dirty="0" smtClean="0">
                <a:hlinkClick r:id="rId3" tooltip="Київський національний університет імені Тараса Шевченка"/>
              </a:rPr>
              <a:t>Київського Національного Університету</a:t>
            </a:r>
            <a:r>
              <a:rPr lang="ru-RU" dirty="0" smtClean="0"/>
              <a:t>. Працювала у Донецькому відділку </a:t>
            </a:r>
            <a:r>
              <a:rPr lang="ru-RU" dirty="0" smtClean="0">
                <a:hlinkClick r:id="rId4" tooltip="ТАРС"/>
              </a:rPr>
              <a:t>ТАРС</a:t>
            </a:r>
            <a:r>
              <a:rPr lang="ru-RU" dirty="0" smtClean="0"/>
              <a:t>-</a:t>
            </a:r>
            <a:r>
              <a:rPr lang="ru-RU" dirty="0" smtClean="0">
                <a:hlinkClick r:id="rId5" tooltip="РАТАУ"/>
              </a:rPr>
              <a:t>РАТАУ</a:t>
            </a:r>
            <a:r>
              <a:rPr lang="ru-RU" dirty="0" smtClean="0"/>
              <a:t> телеграфісткою, у багатотиражці Донецького металургійного заводу, журналістом та диктором радіогазети. З</a:t>
            </a:r>
            <a:r>
              <a:rPr lang="ru-RU" dirty="0" smtClean="0">
                <a:hlinkClick r:id="rId6" tooltip="1988"/>
              </a:rPr>
              <a:t>1988</a:t>
            </a:r>
            <a:r>
              <a:rPr lang="ru-RU" dirty="0" smtClean="0"/>
              <a:t> року живе в </a:t>
            </a:r>
            <a:r>
              <a:rPr lang="ru-RU" dirty="0" smtClean="0">
                <a:hlinkClick r:id="rId7" tooltip="Київ"/>
              </a:rPr>
              <a:t>Києві</a:t>
            </a:r>
            <a:r>
              <a:rPr lang="ru-RU" dirty="0" smtClean="0"/>
              <a:t>, де працювала в газеті «Родослав», коректором </a:t>
            </a:r>
            <a:r>
              <a:rPr lang="ru-RU" dirty="0" smtClean="0">
                <a:hlinkClick r:id="rId8" tooltip="Сучасність (журнал)"/>
              </a:rPr>
              <a:t>журналу «Сучасність»</a:t>
            </a:r>
            <a:r>
              <a:rPr lang="ru-RU" dirty="0" smtClean="0"/>
              <a:t>, оглядачем на першому й третьому каналах Національної радіокомпанії, оглядачем у газеті «Всеукраїнські відомості», заступником головного редактора в журналі «Наталі», головним редактором у журналі «Караван історій. Україна» та журналістом у журналі «Академія».</a:t>
            </a:r>
          </a:p>
          <a:p>
            <a:pPr algn="just"/>
            <a:r>
              <a:rPr lang="ru-RU" dirty="0" smtClean="0"/>
              <a:t>Працювала також офіціанткою в ресторані, шпрехшталмейстером в цирку, Снігуронькою в фірмі «Свято», завідувачем відеосалону у кінотеатрі.</a:t>
            </a:r>
          </a:p>
          <a:p>
            <a:pPr algn="just"/>
            <a:r>
              <a:rPr lang="ru-RU" dirty="0" smtClean="0"/>
              <a:t>Автор ілюстрацій до книг </a:t>
            </a:r>
            <a:r>
              <a:rPr lang="ru-RU" dirty="0" smtClean="0">
                <a:hlinkClick r:id="rId9" tooltip="Масенко Лариса Терентіївна"/>
              </a:rPr>
              <a:t>Лариси Масенко</a:t>
            </a:r>
            <a:r>
              <a:rPr lang="ru-RU" dirty="0" smtClean="0"/>
              <a:t>, Елеонори Соловей, </a:t>
            </a:r>
            <a:r>
              <a:rPr lang="ru-RU" dirty="0" smtClean="0">
                <a:hlinkClick r:id="rId10" tooltip="Лесь Танюк"/>
              </a:rPr>
              <a:t>Леся Танюка</a:t>
            </a:r>
            <a:r>
              <a:rPr lang="ru-RU" dirty="0" smtClean="0"/>
              <a:t>. Авторка двох збірок поезій. Вишиває бісером, грає на гітарі. Має доньку Яну.</a:t>
            </a:r>
          </a:p>
          <a:p>
            <a:pPr algn="just"/>
            <a:endParaRPr lang="uk-UA" dirty="0" smtClean="0"/>
          </a:p>
          <a:p>
            <a:pPr algn="just"/>
            <a:endParaRPr lang="ru-RU"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5">
                    <a:lumMod val="60000"/>
                    <a:lumOff val="40000"/>
                  </a:schemeClr>
                </a:solidFill>
              </a:rPr>
              <a:t>Про книгу:</a:t>
            </a:r>
            <a:endParaRPr lang="ru-RU" dirty="0">
              <a:solidFill>
                <a:schemeClr val="accent5">
                  <a:lumMod val="60000"/>
                  <a:lumOff val="40000"/>
                </a:schemeClr>
              </a:solidFill>
            </a:endParaRPr>
          </a:p>
        </p:txBody>
      </p:sp>
      <p:sp>
        <p:nvSpPr>
          <p:cNvPr id="3" name="Содержимое 2"/>
          <p:cNvSpPr>
            <a:spLocks noGrp="1"/>
          </p:cNvSpPr>
          <p:nvPr>
            <p:ph idx="1"/>
          </p:nvPr>
        </p:nvSpPr>
        <p:spPr/>
        <p:txBody>
          <a:bodyPr>
            <a:normAutofit fontScale="85000" lnSpcReduction="10000"/>
          </a:bodyPr>
          <a:lstStyle/>
          <a:p>
            <a:pPr algn="just"/>
            <a:r>
              <a:rPr lang="ru-RU" dirty="0" smtClean="0"/>
              <a:t>У ній яскраво розкриті почуття жінки, яка є «ув’язненою в замкнене коло» –сім’я , робота, дім, діти. Це все повторюється з нею кожного дня, і відверто їй набридло. Та вона боїться що-небудь змінити,  спробувати знайти час для себе, прислухатись до своїх почуттів та бажань.</a:t>
            </a:r>
          </a:p>
          <a:p>
            <a:pPr algn="just"/>
            <a:r>
              <a:rPr lang="ru-RU" dirty="0" smtClean="0"/>
              <a:t>І це все, напевно б тривало нескінченно довго, якби не страшна звістка, яка була для неї у гарний сонячний день, немов, грім з ясного неба. Вона смертельно хвора і жити їй залишилось дуже мало. Оговтавшись від шоку, жінка вирішує, присвятити весь цей час для себе, згадати, що таке бути собою та радіти життю. Зробити вчинки, які на перший погляд здавалися їй божевільними. Наважуючись на це – вона знову починає відчувати, радіти. І у неї є лише одне питання, яке вже вкотре задає сама собі: «Чому вона швидше не зробила цього?». Адже тепер в неї так мало часу. Змирившись із всім, жінка раптово дізналась, що це не її аналізи. Прізвище схоже, написане нерозбірливим почерком, але це не її, та і рік народження зовсім інший. Це не їй поставлений цей страшний діагноз.</a:t>
            </a:r>
            <a:endParaRPr lang="ru-RU"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3" y="285729"/>
            <a:ext cx="7929619" cy="5643602"/>
          </a:xfrm>
        </p:spPr>
        <p:txBody>
          <a:bodyPr>
            <a:normAutofit/>
          </a:bodyPr>
          <a:lstStyle/>
          <a:p>
            <a:pPr algn="just"/>
            <a:r>
              <a:rPr lang="ru-RU" dirty="0" smtClean="0"/>
              <a:t>Прикра помилка… . Та чи не змінила вона життя головної героїні на краще? Вона згадала, що таке щастя, що означає бути собою. У цей день все склалося якнайкраще. Жінка зрозуміла, що втрачає у житті, дізналась, наскільки вона сильна духом, хоча про це навіть не підозрювала.</a:t>
            </a:r>
          </a:p>
          <a:p>
            <a:pPr algn="just"/>
            <a:endParaRPr lang="ru-RU" dirty="0" smtClean="0"/>
          </a:p>
          <a:p>
            <a:pPr algn="just"/>
            <a:r>
              <a:rPr lang="ru-RU" dirty="0" smtClean="0"/>
              <a:t> Читаючи цю книжку, я задумувалась, чому нам, людям, щоб щось змінити у своєму житті, на щось наважитись, потрібне сильне потрясіння? Те що переверне усе з ніг на голову. І знаєте, для себе я знайшла відповідь. Тому що ми занадто переймаємось тим, що для нас насправді не є головним. Прислухатись до свого серця, відчути його поклик – ось, що важливо! А не жити так, тому що саме так потрібно. Ми занадто боїмося власного «Я». Ховаємо його від усіх, тому що його прояв не схвалять, осудять. А згодом, воно втрачається і для нас.</a:t>
            </a:r>
            <a:endParaRPr lang="ru-RU" dirty="0"/>
          </a:p>
        </p:txBody>
      </p:sp>
    </p:spTree>
  </p:cSld>
  <p:clrMapOvr>
    <a:masterClrMapping/>
  </p:clrMapOvr>
  <p:transition>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3">
                    <a:lumMod val="75000"/>
                  </a:schemeClr>
                </a:solidFill>
              </a:rPr>
              <a:t>Роль роману у моєму житті</a:t>
            </a:r>
            <a:endParaRPr lang="ru-RU" dirty="0">
              <a:solidFill>
                <a:schemeClr val="accent3">
                  <a:lumMod val="75000"/>
                </a:schemeClr>
              </a:solidFill>
            </a:endParaRPr>
          </a:p>
        </p:txBody>
      </p:sp>
      <p:sp>
        <p:nvSpPr>
          <p:cNvPr id="3" name="Содержимое 2"/>
          <p:cNvSpPr>
            <a:spLocks noGrp="1"/>
          </p:cNvSpPr>
          <p:nvPr>
            <p:ph idx="1"/>
          </p:nvPr>
        </p:nvSpPr>
        <p:spPr/>
        <p:txBody>
          <a:bodyPr>
            <a:normAutofit/>
          </a:bodyPr>
          <a:lstStyle/>
          <a:p>
            <a:pPr algn="just"/>
            <a:r>
              <a:rPr lang="ru-RU" dirty="0" smtClean="0"/>
              <a:t>Роман «Все, що я хотіла сьогодні....» відіграє надзвичайно важливу роль у моєму житті. Кожного разу, коли буденність затягує,  я згадую головну героїню, коли вона робила божевільні вчинки. Згадую, і теж намагаюсь зробити те, чого просить душа. Виходить, звичайно, не надто божевільно, ну і добре. Проте, це для мене, наче ковток свіжого повітря. Він заспокоює, приводить до себе, допомагає отямитись та йти далі. Йти і незабувати про те, що б ти не робив, де і ким би не був, </a:t>
            </a:r>
            <a:r>
              <a:rPr lang="ru-RU" b="1" i="1" dirty="0" smtClean="0"/>
              <a:t>«</a:t>
            </a:r>
            <a:r>
              <a:rPr lang="ru-RU" b="1" i="1" dirty="0" smtClean="0">
                <a:solidFill>
                  <a:schemeClr val="accent5">
                    <a:lumMod val="40000"/>
                    <a:lumOff val="60000"/>
                  </a:schemeClr>
                </a:solidFill>
              </a:rPr>
              <a:t>слухай своє серце, </a:t>
            </a:r>
            <a:r>
              <a:rPr lang="ru-RU" b="1" i="1" dirty="0" err="1" smtClean="0">
                <a:solidFill>
                  <a:schemeClr val="accent5">
                    <a:lumMod val="40000"/>
                    <a:lumOff val="60000"/>
                  </a:schemeClr>
                </a:solidFill>
              </a:rPr>
              <a:t>йому</a:t>
            </a:r>
            <a:r>
              <a:rPr lang="ru-RU" b="1" i="1" dirty="0" smtClean="0">
                <a:solidFill>
                  <a:schemeClr val="accent5">
                    <a:lumMod val="40000"/>
                    <a:lumOff val="60000"/>
                  </a:schemeClr>
                </a:solidFill>
              </a:rPr>
              <a:t>  все</a:t>
            </a:r>
            <a:r>
              <a:rPr lang="ru-RU" b="1" i="1" dirty="0" smtClean="0"/>
              <a:t>»</a:t>
            </a:r>
            <a:r>
              <a:rPr lang="ru-RU" dirty="0" smtClean="0"/>
              <a:t>.</a:t>
            </a:r>
            <a:endParaRPr lang="ru-RU" dirty="0"/>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Mikhyeyeva_Uchen_roku</Template>
  <TotalTime>22</TotalTime>
  <Words>162</Words>
  <Application>Microsoft Office PowerPoint</Application>
  <PresentationFormat>Экран (4:3)</PresentationFormat>
  <Paragraphs>16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Spring</vt:lpstr>
      <vt:lpstr>Книга, без якої я не уявляю свого життя </vt:lpstr>
      <vt:lpstr>Презентация PowerPoint</vt:lpstr>
      <vt:lpstr>Коротко про письменницю:</vt:lpstr>
      <vt:lpstr>Про книгу:</vt:lpstr>
      <vt:lpstr>Презентация PowerPoint</vt:lpstr>
      <vt:lpstr>Роль роману у моєму житті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admin</cp:lastModifiedBy>
  <cp:revision>7</cp:revision>
  <dcterms:modified xsi:type="dcterms:W3CDTF">2013-11-16T16:10:50Z</dcterms:modified>
</cp:coreProperties>
</file>