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14"/>
  </p:notesMasterIdLst>
  <p:sldIdLst>
    <p:sldId id="256" r:id="rId2"/>
    <p:sldId id="258" r:id="rId3"/>
    <p:sldId id="259" r:id="rId4"/>
    <p:sldId id="262" r:id="rId5"/>
    <p:sldId id="264" r:id="rId6"/>
    <p:sldId id="265" r:id="rId7"/>
    <p:sldId id="266" r:id="rId8"/>
    <p:sldId id="267" r:id="rId9"/>
    <p:sldId id="270" r:id="rId10"/>
    <p:sldId id="273" r:id="rId11"/>
    <p:sldId id="272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11" autoAdjust="0"/>
  </p:normalViewPr>
  <p:slideViewPr>
    <p:cSldViewPr>
      <p:cViewPr>
        <p:scale>
          <a:sx n="77" d="100"/>
          <a:sy n="77" d="100"/>
        </p:scale>
        <p:origin x="-11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6072D83-415B-4E70-B9B0-C3900D1A58F2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F17B894-C661-4271-9B62-EF04A439F8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853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DF9456-7D5C-455F-951C-5D4D2F906906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D79C29A-840F-4DD6-809E-9722F82D62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BA4855-A678-4D06-8941-CB150ECB7F16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BDFBB-6D4B-4C48-B185-540D9EE0EE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5996B1-B02F-4435-8464-DBA789BF13C8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3793E-25B9-4685-A0E6-9A3E53B9CB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65175" y="1600200"/>
            <a:ext cx="3924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41875" y="1600200"/>
            <a:ext cx="3924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325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D9DC6-9290-40FC-8BE4-D3CD8AEA87A0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00400" y="6232525"/>
            <a:ext cx="47529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01000" y="6232525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57C35-74E1-4E5C-ACDC-E20557212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762000" y="381000"/>
            <a:ext cx="8004175" cy="5745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371600" y="62325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A7CAF-5505-4D7C-AD98-46A0A48A584A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00400" y="6232525"/>
            <a:ext cx="47529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001000" y="6232525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8780-D94A-44D7-9F0B-AF423BAD0B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65175" y="1600200"/>
            <a:ext cx="3924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41875" y="1600200"/>
            <a:ext cx="39243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371600" y="6232525"/>
            <a:ext cx="1752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3CA22-ECCE-4725-BC62-B6BE75B06F0B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200400" y="6232525"/>
            <a:ext cx="4752975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01000" y="6232525"/>
            <a:ext cx="8382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06D2-C701-4CE9-9634-C35FB31AC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82143-6B30-4197-9DE1-1D57C2F0E240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71B439-B231-4A8E-A5F7-04F486DDA9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D5554B-FCCC-467D-BF8D-73BDD8EA73E6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5CA55B-161D-495B-9E19-0F040B99E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33CECA-2C0F-4164-9715-339C19AEC132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B92630-AE32-42DA-9A0C-5156EF00461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C545B6-BC2D-4BF8-B73F-9B03388EB13D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CE2BC1C-277B-408A-9FAC-3501DA7522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244F0-6246-453B-89F3-D27F971026E4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B423C1E-8D3C-4FE3-85BF-A6350065F9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2C377C-3854-4F14-B8C2-3CABC153DD1A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DCA335-2911-4FAF-A51D-A242914750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F918D8-F349-4D40-96F3-7FC8ED902F58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164EBF3-5CD2-420E-B30E-A5C9FAFFEC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7298CC-E826-4E83-9013-6FA1E9566C67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5A6DB81-A143-4DF0-8E04-CFC75EDE0F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64131495-FCB3-432B-AB55-0221E1FFAAFF}" type="datetimeFigureOut">
              <a:rPr lang="ru-RU" smtClean="0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FB235D7C-7CDC-42EA-A95E-F779A86D417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791200"/>
            <a:ext cx="7467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b="1" dirty="0" smtClean="0"/>
              <a:t>Конфлікти</a:t>
            </a:r>
            <a:r>
              <a:rPr lang="uk-UA" sz="4800" b="1" dirty="0" smtClean="0">
                <a:latin typeface="Arial" charset="0"/>
              </a:rPr>
              <a:t/>
            </a:r>
            <a:br>
              <a:rPr lang="uk-UA" sz="4800" b="1" dirty="0" smtClean="0">
                <a:latin typeface="Arial" charset="0"/>
              </a:rPr>
            </a:br>
            <a:r>
              <a:rPr lang="ru-RU" sz="4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Підготувала</a:t>
            </a:r>
            <a:r>
              <a:rPr lang="ru-RU" sz="48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48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Міщук</a:t>
            </a:r>
            <a:r>
              <a:rPr lang="ru-RU" sz="4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Яна</a:t>
            </a:r>
            <a:r>
              <a:rPr lang="ru-RU" sz="4800" b="1" dirty="0" smtClean="0"/>
              <a:t/>
            </a:r>
            <a:br>
              <a:rPr lang="ru-RU" sz="4800" b="1" dirty="0" smtClean="0"/>
            </a:br>
            <a:endParaRPr lang="ru-RU" sz="4800" b="1" dirty="0" smtClean="0">
              <a:latin typeface="Arial" charset="0"/>
            </a:endParaRPr>
          </a:p>
        </p:txBody>
      </p:sp>
      <p:pic>
        <p:nvPicPr>
          <p:cNvPr id="3" name="Picture 2" descr="http://img0.liveinternet.ru/images/attach/c/6/90/5/90005452_0NDBhMD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31937"/>
            <a:ext cx="8424937" cy="3889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/>
          </p:nvPr>
        </p:nvSpPr>
        <p:spPr>
          <a:xfrm>
            <a:off x="762000" y="381000"/>
            <a:ext cx="7770440" cy="5712296"/>
          </a:xfrm>
        </p:spPr>
        <p:txBody>
          <a:bodyPr>
            <a:normAutofit/>
          </a:bodyPr>
          <a:lstStyle/>
          <a:p>
            <a:pPr marL="18288" indent="0" algn="ctr">
              <a:lnSpc>
                <a:spcPct val="90000"/>
              </a:lnSpc>
              <a:buNone/>
            </a:pPr>
            <a:r>
              <a:rPr lang="uk-UA" sz="2000" dirty="0" smtClean="0"/>
              <a:t> </a:t>
            </a:r>
            <a:r>
              <a:rPr lang="uk-UA" sz="4800" dirty="0" smtClean="0">
                <a:latin typeface="Georgia" panose="02040502050405020303" pitchFamily="18" charset="0"/>
              </a:rPr>
              <a:t>Способи конфліктів:</a:t>
            </a:r>
          </a:p>
          <a:p>
            <a:pPr marL="18288" indent="0">
              <a:lnSpc>
                <a:spcPct val="90000"/>
              </a:lnSpc>
              <a:buNone/>
            </a:pPr>
            <a:endParaRPr lang="ru-RU" sz="4800" dirty="0" smtClean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Georgia" panose="02040502050405020303" pitchFamily="18" charset="0"/>
              </a:rPr>
              <a:t>  </a:t>
            </a:r>
            <a:r>
              <a:rPr lang="ru-RU" sz="2400" dirty="0" err="1" smtClean="0">
                <a:latin typeface="Georgia" panose="02040502050405020303" pitchFamily="18" charset="0"/>
              </a:rPr>
              <a:t>Пристосування</a:t>
            </a:r>
            <a:r>
              <a:rPr lang="ru-RU" sz="2400" dirty="0" smtClean="0">
                <a:latin typeface="Georgia" panose="02040502050405020303" pitchFamily="18" charset="0"/>
              </a:rPr>
              <a:t> – </a:t>
            </a:r>
            <a:r>
              <a:rPr lang="ru-RU" sz="2400" dirty="0" err="1" smtClean="0">
                <a:latin typeface="Georgia" panose="02040502050405020303" pitchFamily="18" charset="0"/>
              </a:rPr>
              <a:t>згладжування</a:t>
            </a:r>
            <a:r>
              <a:rPr lang="ru-RU" sz="2400" dirty="0" smtClean="0">
                <a:latin typeface="Georgia" panose="02040502050405020303" pitchFamily="18" charset="0"/>
              </a:rPr>
              <a:t>. </a:t>
            </a:r>
            <a:r>
              <a:rPr lang="ru-RU" sz="2400" dirty="0" err="1" smtClean="0">
                <a:latin typeface="Georgia" panose="02040502050405020303" pitchFamily="18" charset="0"/>
              </a:rPr>
              <a:t>протиріч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навіть</a:t>
            </a:r>
            <a:r>
              <a:rPr lang="ru-RU" sz="2400" dirty="0" smtClean="0">
                <a:latin typeface="Georgia" panose="02040502050405020303" pitchFamily="18" charset="0"/>
              </a:rPr>
              <a:t> на шкоду </a:t>
            </a:r>
            <a:r>
              <a:rPr lang="ru-RU" sz="2400" dirty="0" err="1" smtClean="0">
                <a:latin typeface="Georgia" panose="02040502050405020303" pitchFamily="18" charset="0"/>
              </a:rPr>
              <a:t>своїх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інтересів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Georgia" panose="02040502050405020303" pitchFamily="18" charset="0"/>
              </a:rPr>
              <a:t>  </a:t>
            </a:r>
            <a:r>
              <a:rPr lang="ru-RU" sz="2400" dirty="0" err="1" smtClean="0">
                <a:latin typeface="Georgia" panose="02040502050405020303" pitchFamily="18" charset="0"/>
              </a:rPr>
              <a:t>Компроміс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- </a:t>
            </a:r>
            <a:r>
              <a:rPr lang="ru-RU" sz="2400" dirty="0" err="1" smtClean="0">
                <a:latin typeface="Georgia" panose="02040502050405020303" pitchFamily="18" charset="0"/>
              </a:rPr>
              <a:t>взаємні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поступки.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Georgia" panose="02040502050405020303" pitchFamily="18" charset="0"/>
              </a:rPr>
              <a:t>  </a:t>
            </a:r>
            <a:r>
              <a:rPr lang="ru-RU" sz="2400" dirty="0" err="1" smtClean="0">
                <a:latin typeface="Georgia" panose="02040502050405020303" pitchFamily="18" charset="0"/>
              </a:rPr>
              <a:t>Співробітництво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- </a:t>
            </a:r>
            <a:r>
              <a:rPr lang="ru-RU" sz="2400" dirty="0" err="1" smtClean="0">
                <a:latin typeface="Georgia" panose="02040502050405020303" pitchFamily="18" charset="0"/>
              </a:rPr>
              <a:t>спільне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вироблення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рішень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що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задовольняє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інтереси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сторін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Georgia" panose="02040502050405020303" pitchFamily="18" charset="0"/>
              </a:rPr>
              <a:t>  </a:t>
            </a:r>
            <a:r>
              <a:rPr lang="ru-RU" sz="2400" dirty="0" err="1" smtClean="0">
                <a:latin typeface="Georgia" panose="02040502050405020303" pitchFamily="18" charset="0"/>
              </a:rPr>
              <a:t>Ігнорування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- </a:t>
            </a:r>
            <a:r>
              <a:rPr lang="ru-RU" sz="2400" dirty="0" err="1" smtClean="0">
                <a:latin typeface="Georgia" panose="02040502050405020303" pitchFamily="18" charset="0"/>
              </a:rPr>
              <a:t>спроба</a:t>
            </a:r>
            <a:r>
              <a:rPr lang="ru-RU" sz="2400" dirty="0" smtClean="0">
                <a:latin typeface="Georgia" panose="02040502050405020303" pitchFamily="18" charset="0"/>
              </a:rPr>
              <a:t> (</a:t>
            </a:r>
            <a:r>
              <a:rPr lang="ru-RU" sz="2400" dirty="0" err="1" smtClean="0">
                <a:latin typeface="Georgia" panose="02040502050405020303" pitchFamily="18" charset="0"/>
              </a:rPr>
              <a:t>або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прагнення</a:t>
            </a:r>
            <a:r>
              <a:rPr lang="ru-RU" sz="2400" dirty="0" smtClean="0">
                <a:latin typeface="Georgia" panose="02040502050405020303" pitchFamily="18" charset="0"/>
              </a:rPr>
              <a:t>) </a:t>
            </a:r>
            <a:r>
              <a:rPr lang="ru-RU" sz="2400" dirty="0" err="1" smtClean="0">
                <a:latin typeface="Georgia" panose="02040502050405020303" pitchFamily="18" charset="0"/>
              </a:rPr>
              <a:t>виходу</a:t>
            </a:r>
            <a:r>
              <a:rPr lang="ru-RU" sz="2400" dirty="0" smtClean="0">
                <a:latin typeface="Georgia" panose="02040502050405020303" pitchFamily="18" charset="0"/>
              </a:rPr>
              <a:t> з </a:t>
            </a:r>
            <a:r>
              <a:rPr lang="ru-RU" sz="2400" dirty="0" err="1" smtClean="0">
                <a:latin typeface="Georgia" panose="02040502050405020303" pitchFamily="18" charset="0"/>
              </a:rPr>
              <a:t>конфліктної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ситуації</a:t>
            </a:r>
            <a:r>
              <a:rPr lang="ru-RU" sz="2400" dirty="0" smtClean="0">
                <a:latin typeface="Georgia" panose="02040502050405020303" pitchFamily="18" charset="0"/>
              </a:rPr>
              <a:t>, не </a:t>
            </a:r>
            <a:r>
              <a:rPr lang="ru-RU" sz="2400" dirty="0" err="1" smtClean="0">
                <a:latin typeface="Georgia" panose="02040502050405020303" pitchFamily="18" charset="0"/>
              </a:rPr>
              <a:t>вирішуючи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її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2400" dirty="0" smtClean="0">
                <a:latin typeface="Georgia" panose="02040502050405020303" pitchFamily="18" charset="0"/>
              </a:rPr>
              <a:t>  </a:t>
            </a:r>
            <a:r>
              <a:rPr lang="ru-RU" sz="2400" dirty="0" err="1" smtClean="0">
                <a:latin typeface="Georgia" panose="02040502050405020303" pitchFamily="18" charset="0"/>
              </a:rPr>
              <a:t>Суперництво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smtClean="0">
                <a:latin typeface="Georgia" panose="02040502050405020303" pitchFamily="18" charset="0"/>
              </a:rPr>
              <a:t>- </a:t>
            </a:r>
            <a:r>
              <a:rPr lang="ru-RU" sz="2400" dirty="0" err="1" smtClean="0">
                <a:latin typeface="Georgia" panose="02040502050405020303" pitchFamily="18" charset="0"/>
              </a:rPr>
              <a:t>відкрита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боротьба</a:t>
            </a:r>
            <a:r>
              <a:rPr lang="ru-RU" sz="2400" dirty="0" smtClean="0">
                <a:latin typeface="Georgia" panose="02040502050405020303" pitchFamily="18" charset="0"/>
              </a:rPr>
              <a:t> за </a:t>
            </a:r>
            <a:r>
              <a:rPr lang="ru-RU" sz="2400" dirty="0" err="1" smtClean="0">
                <a:latin typeface="Georgia" panose="02040502050405020303" pitchFamily="18" charset="0"/>
              </a:rPr>
              <a:t>свої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інтереси</a:t>
            </a:r>
            <a:r>
              <a:rPr lang="ru-RU" sz="2400" dirty="0" smtClean="0">
                <a:latin typeface="Georgia" panose="02040502050405020303" pitchFamily="18" charset="0"/>
              </a:rPr>
              <a:t>, </a:t>
            </a:r>
            <a:r>
              <a:rPr lang="ru-RU" sz="2400" dirty="0" err="1" smtClean="0">
                <a:latin typeface="Georgia" panose="02040502050405020303" pitchFamily="18" charset="0"/>
              </a:rPr>
              <a:t>завзяте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відстоювання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своєї</a:t>
            </a:r>
            <a:r>
              <a:rPr lang="ru-RU" sz="2400" dirty="0" smtClean="0">
                <a:latin typeface="Georgia" panose="02040502050405020303" pitchFamily="18" charset="0"/>
              </a:rPr>
              <a:t> </a:t>
            </a:r>
            <a:r>
              <a:rPr lang="ru-RU" sz="2400" dirty="0" err="1" smtClean="0">
                <a:latin typeface="Georgia" panose="02040502050405020303" pitchFamily="18" charset="0"/>
              </a:rPr>
              <a:t>позиції</a:t>
            </a:r>
            <a:r>
              <a:rPr lang="ru-RU" sz="2400" dirty="0" smtClean="0">
                <a:latin typeface="Georgia" panose="02040502050405020303" pitchFamily="18" charset="0"/>
              </a:rPr>
              <a:t>.</a:t>
            </a:r>
            <a:endParaRPr lang="ru-RU" sz="24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8" name="Rectangle 6"/>
          <p:cNvSpPr>
            <a:spLocks noGrp="1"/>
          </p:cNvSpPr>
          <p:nvPr>
            <p:ph idx="1"/>
          </p:nvPr>
        </p:nvSpPr>
        <p:spPr>
          <a:xfrm>
            <a:off x="755576" y="1988840"/>
            <a:ext cx="8080375" cy="5364163"/>
          </a:xfrm>
        </p:spPr>
        <p:txBody>
          <a:bodyPr/>
          <a:lstStyle/>
          <a:p>
            <a:pPr marL="0" indent="360363">
              <a:buFont typeface="Wingdings" pitchFamily="2" charset="2"/>
              <a:buNone/>
            </a:pPr>
            <a:r>
              <a:rPr lang="uk-UA" dirty="0" smtClean="0">
                <a:latin typeface="Georgia" panose="02040502050405020303" pitchFamily="18" charset="0"/>
              </a:rPr>
              <a:t>Виникнення     конфліктної    ситуації,    її   гострота, схильність до розвитку чи, навпаки, до згасання, залежить від особистих якостей людей, які беруть участь у ситуації. При цьому конфлікт швидко вирішується, якщо хоча б один з учасників конфліктної ситуації володіє: між особовими   методами   (стилями)    вирішення   конфліктних ситуацій. Є шість таких стилів: ухилення, згладжування, примушування, компроміс і вирішення проблем.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225819" cy="2420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548680"/>
            <a:ext cx="7543800" cy="914400"/>
          </a:xfrm>
        </p:spPr>
        <p:txBody>
          <a:bodyPr/>
          <a:lstStyle/>
          <a:p>
            <a:r>
              <a:rPr lang="uk-UA" sz="6000" dirty="0" smtClean="0"/>
              <a:t>Дякую за увагу!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Grp="1"/>
          </p:cNvSpPr>
          <p:nvPr>
            <p:ph type="body" sz="half" idx="1"/>
          </p:nvPr>
        </p:nvSpPr>
        <p:spPr>
          <a:xfrm>
            <a:off x="395536" y="3976960"/>
            <a:ext cx="8436297" cy="2866331"/>
          </a:xfrm>
        </p:spPr>
        <p:txBody>
          <a:bodyPr/>
          <a:lstStyle/>
          <a:p>
            <a:pPr algn="ctr">
              <a:buNone/>
            </a:pPr>
            <a:r>
              <a:rPr lang="uk-UA" sz="3200" b="1" dirty="0" smtClean="0"/>
              <a:t>Конфлікт</a:t>
            </a:r>
            <a:r>
              <a:rPr lang="uk-UA" sz="2800" b="1" dirty="0" smtClean="0"/>
              <a:t> – це зіткнення </a:t>
            </a:r>
            <a:r>
              <a:rPr lang="uk-UA" sz="2800" b="1" dirty="0" err="1" smtClean="0"/>
              <a:t>протележних</a:t>
            </a:r>
            <a:r>
              <a:rPr lang="uk-UA" sz="2800" b="1" dirty="0" smtClean="0"/>
              <a:t>  інтересів</a:t>
            </a:r>
            <a:r>
              <a:rPr lang="uk-UA" sz="2800" b="1" dirty="0" smtClean="0"/>
              <a:t>, думок, поглядів</a:t>
            </a:r>
            <a:r>
              <a:rPr lang="uk-UA" sz="2800" b="1" dirty="0" smtClean="0"/>
              <a:t>; серйозні розбіжності; гостра суперечка.</a:t>
            </a:r>
          </a:p>
          <a:p>
            <a:pPr marL="0" indent="304800">
              <a:buFont typeface="Wingdings" pitchFamily="2" charset="2"/>
              <a:buNone/>
            </a:pPr>
            <a:endParaRPr lang="ru-RU" sz="2500" dirty="0" smtClean="0">
              <a:latin typeface="Arial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57937" y="1412776"/>
            <a:ext cx="3186063" cy="2376264"/>
          </a:xfrm>
        </p:spPr>
        <p:txBody>
          <a:bodyPr/>
          <a:lstStyle/>
          <a:p>
            <a:pPr>
              <a:buNone/>
            </a:pPr>
            <a:r>
              <a:rPr lang="ru-RU" sz="3200" b="1" dirty="0" err="1" smtClean="0">
                <a:solidFill>
                  <a:srgbClr val="00B0F0"/>
                </a:solidFill>
              </a:rPr>
              <a:t>Що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  <a:r>
              <a:rPr lang="ru-RU" sz="3200" b="1" dirty="0" err="1" smtClean="0">
                <a:solidFill>
                  <a:srgbClr val="00B0F0"/>
                </a:solidFill>
              </a:rPr>
              <a:t>таке</a:t>
            </a:r>
            <a:r>
              <a:rPr lang="ru-RU" sz="3200" b="1" dirty="0" smtClean="0">
                <a:solidFill>
                  <a:srgbClr val="00B0F0"/>
                </a:solidFill>
              </a:rPr>
              <a:t> 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0B0F0"/>
                </a:solidFill>
              </a:rPr>
              <a:t>«</a:t>
            </a:r>
            <a:r>
              <a:rPr lang="ru-RU" sz="3200" b="1" dirty="0" err="1" smtClean="0">
                <a:solidFill>
                  <a:srgbClr val="00B0F0"/>
                </a:solidFill>
              </a:rPr>
              <a:t>конфлікт</a:t>
            </a:r>
            <a:r>
              <a:rPr lang="ru-RU" sz="3200" b="1" dirty="0" smtClean="0">
                <a:solidFill>
                  <a:srgbClr val="00B0F0"/>
                </a:solidFill>
              </a:rPr>
              <a:t>»?</a:t>
            </a:r>
          </a:p>
          <a:p>
            <a:endParaRPr lang="ru-RU" dirty="0"/>
          </a:p>
        </p:txBody>
      </p:sp>
      <p:pic>
        <p:nvPicPr>
          <p:cNvPr id="20482" name="Picture 2" descr="http://www.novocoaching.ru/off-line/files/documents/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601" y="980728"/>
            <a:ext cx="5077072" cy="2943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685800" y="304800"/>
            <a:ext cx="8080375" cy="58213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uk-UA" sz="4000" b="1" dirty="0" smtClean="0"/>
              <a:t> </a:t>
            </a:r>
            <a:r>
              <a:rPr lang="uk-UA" sz="4400" dirty="0" smtClean="0"/>
              <a:t>Формула </a:t>
            </a:r>
            <a:r>
              <a:rPr lang="uk-UA" sz="4400" dirty="0" smtClean="0"/>
              <a:t>конфлікту</a:t>
            </a:r>
            <a:r>
              <a:rPr lang="uk-UA" sz="4400" dirty="0" smtClean="0"/>
              <a:t>:</a:t>
            </a:r>
            <a:endParaRPr lang="uk-UA" sz="4400" b="1" dirty="0"/>
          </a:p>
          <a:p>
            <a:pPr>
              <a:buFontTx/>
              <a:buNone/>
            </a:pPr>
            <a:endParaRPr lang="uk-UA" sz="3200" b="1" dirty="0" smtClean="0"/>
          </a:p>
          <a:p>
            <a:pPr>
              <a:buFontTx/>
              <a:buNone/>
            </a:pPr>
            <a:r>
              <a:rPr lang="uk-UA" sz="3200" b="1" dirty="0" smtClean="0"/>
              <a:t>  </a:t>
            </a:r>
            <a:r>
              <a:rPr lang="uk-UA" sz="3200" b="1" dirty="0" smtClean="0">
                <a:solidFill>
                  <a:srgbClr val="FF3F3F"/>
                </a:solidFill>
              </a:rPr>
              <a:t>КС </a:t>
            </a:r>
            <a:r>
              <a:rPr lang="uk-UA" sz="3200" dirty="0" smtClean="0">
                <a:solidFill>
                  <a:srgbClr val="FF3F3F"/>
                </a:solidFill>
              </a:rPr>
              <a:t>(</a:t>
            </a:r>
            <a:r>
              <a:rPr lang="uk-UA" sz="3200" dirty="0" smtClean="0">
                <a:solidFill>
                  <a:srgbClr val="FF3F3F"/>
                </a:solidFill>
              </a:rPr>
              <a:t>конфліктна </a:t>
            </a:r>
            <a:r>
              <a:rPr lang="uk-UA" sz="3200" dirty="0" smtClean="0">
                <a:solidFill>
                  <a:srgbClr val="FF3F3F"/>
                </a:solidFill>
              </a:rPr>
              <a:t>ситуація )+ </a:t>
            </a:r>
            <a:r>
              <a:rPr lang="uk-UA" sz="3200" b="1" dirty="0" smtClean="0">
                <a:solidFill>
                  <a:srgbClr val="FF3F3F"/>
                </a:solidFill>
              </a:rPr>
              <a:t>І </a:t>
            </a:r>
            <a:r>
              <a:rPr lang="uk-UA" sz="3200" dirty="0" smtClean="0">
                <a:solidFill>
                  <a:srgbClr val="FF3F3F"/>
                </a:solidFill>
              </a:rPr>
              <a:t>(інцидент) = </a:t>
            </a:r>
            <a:r>
              <a:rPr lang="uk-UA" sz="3200" b="1" dirty="0" smtClean="0">
                <a:solidFill>
                  <a:srgbClr val="FF3F3F"/>
                </a:solidFill>
              </a:rPr>
              <a:t>К </a:t>
            </a:r>
            <a:r>
              <a:rPr lang="uk-UA" sz="3200" dirty="0" smtClean="0">
                <a:solidFill>
                  <a:srgbClr val="FF3F3F"/>
                </a:solidFill>
              </a:rPr>
              <a:t>(конфлікт</a:t>
            </a:r>
            <a:r>
              <a:rPr lang="uk-UA" sz="3200" dirty="0" smtClean="0">
                <a:solidFill>
                  <a:srgbClr val="FF3F3F"/>
                </a:solidFill>
              </a:rPr>
              <a:t>)</a:t>
            </a:r>
          </a:p>
          <a:p>
            <a:pPr marL="18288" indent="0">
              <a:buNone/>
            </a:pPr>
            <a:r>
              <a:rPr lang="en-US" sz="3200" b="1" dirty="0" smtClean="0"/>
              <a:t>  </a:t>
            </a:r>
            <a:r>
              <a:rPr lang="uk-UA" sz="3200" b="1" dirty="0" smtClean="0"/>
              <a:t>КС </a:t>
            </a:r>
            <a:r>
              <a:rPr lang="uk-UA" sz="3200" dirty="0" smtClean="0"/>
              <a:t>- це </a:t>
            </a:r>
            <a:r>
              <a:rPr lang="uk-UA" sz="3200" dirty="0" smtClean="0"/>
              <a:t>протиріччя, що </a:t>
            </a:r>
          </a:p>
          <a:p>
            <a:pPr marL="18288" indent="0">
              <a:buNone/>
            </a:pPr>
            <a:r>
              <a:rPr lang="uk-UA" sz="3200" dirty="0" smtClean="0"/>
              <a:t>нагромадилися </a:t>
            </a:r>
            <a:r>
              <a:rPr lang="uk-UA" sz="3200" dirty="0" err="1" smtClean="0"/>
              <a:t>створючи</a:t>
            </a:r>
            <a:r>
              <a:rPr lang="uk-UA" sz="3200" dirty="0" smtClean="0"/>
              <a:t> </a:t>
            </a:r>
          </a:p>
          <a:p>
            <a:pPr marL="18288" indent="0">
              <a:buNone/>
            </a:pPr>
            <a:r>
              <a:rPr lang="uk-UA" sz="3200" dirty="0" smtClean="0"/>
              <a:t>причину конфлікту</a:t>
            </a:r>
            <a:r>
              <a:rPr lang="en-US" sz="3200" dirty="0" smtClean="0"/>
              <a:t>; </a:t>
            </a:r>
            <a:endParaRPr lang="ru-RU" sz="3200" dirty="0" smtClean="0"/>
          </a:p>
          <a:p>
            <a:pPr marL="18288" indent="0">
              <a:buNone/>
            </a:pPr>
            <a:r>
              <a:rPr lang="en-US" sz="3200" b="1" dirty="0" smtClean="0"/>
              <a:t>  </a:t>
            </a:r>
            <a:r>
              <a:rPr lang="uk-UA" sz="3200" b="1" dirty="0" smtClean="0"/>
              <a:t>І </a:t>
            </a:r>
            <a:r>
              <a:rPr lang="uk-UA" sz="3200" dirty="0" smtClean="0"/>
              <a:t>- збіг </a:t>
            </a:r>
            <a:r>
              <a:rPr lang="uk-UA" sz="3200" dirty="0" smtClean="0"/>
              <a:t>обставин, що є</a:t>
            </a:r>
          </a:p>
          <a:p>
            <a:pPr marL="18288" indent="0">
              <a:buNone/>
            </a:pPr>
            <a:r>
              <a:rPr lang="uk-UA" sz="3200" dirty="0" smtClean="0"/>
              <a:t>приводом </a:t>
            </a:r>
            <a:r>
              <a:rPr lang="uk-UA" sz="3200" dirty="0" smtClean="0"/>
              <a:t>конфлікту</a:t>
            </a:r>
            <a:r>
              <a:rPr lang="uk-UA" sz="3200" dirty="0"/>
              <a:t>.</a:t>
            </a:r>
            <a:endParaRPr lang="uk-UA" sz="3200" dirty="0">
              <a:latin typeface="Arial" charset="0"/>
            </a:endParaRPr>
          </a:p>
          <a:p>
            <a:pPr marL="18288" indent="0">
              <a:buNone/>
            </a:pPr>
            <a:endParaRPr lang="ru-RU" sz="3200" dirty="0" smtClean="0"/>
          </a:p>
        </p:txBody>
      </p:sp>
      <p:pic>
        <p:nvPicPr>
          <p:cNvPr id="3" name="Picture 31" descr="ED26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813036"/>
            <a:ext cx="361950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1619672" y="1772816"/>
            <a:ext cx="6096000" cy="365759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endParaRPr lang="uk-UA" dirty="0" smtClean="0">
              <a:latin typeface="Georgia" panose="02040502050405020303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sz="3600" dirty="0" smtClean="0">
                <a:latin typeface="Georgia" panose="02040502050405020303" pitchFamily="18" charset="0"/>
              </a:rPr>
              <a:t>1.Внутрішньоособовий конфлікт; </a:t>
            </a:r>
            <a:endParaRPr lang="uk-UA" sz="3600" dirty="0" smtClean="0">
              <a:latin typeface="Georgia" panose="02040502050405020303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sz="3600" dirty="0" smtClean="0">
                <a:latin typeface="Georgia" panose="02040502050405020303" pitchFamily="18" charset="0"/>
              </a:rPr>
              <a:t>2.Міжособовий </a:t>
            </a:r>
            <a:r>
              <a:rPr lang="uk-UA" sz="3600" dirty="0" smtClean="0">
                <a:latin typeface="Georgia" panose="02040502050405020303" pitchFamily="18" charset="0"/>
              </a:rPr>
              <a:t>конфлікт; </a:t>
            </a:r>
            <a:endParaRPr lang="uk-UA" sz="3600" dirty="0" smtClean="0">
              <a:latin typeface="Georgia" panose="02040502050405020303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sz="3600" dirty="0" smtClean="0">
                <a:latin typeface="Georgia" panose="02040502050405020303" pitchFamily="18" charset="0"/>
              </a:rPr>
              <a:t>3.Конфлікт між особистістю і </a:t>
            </a:r>
            <a:r>
              <a:rPr lang="uk-UA" sz="3600" dirty="0" smtClean="0">
                <a:latin typeface="Georgia" panose="02040502050405020303" pitchFamily="18" charset="0"/>
              </a:rPr>
              <a:t>групою; </a:t>
            </a:r>
            <a:endParaRPr lang="uk-UA" sz="3600" dirty="0" smtClean="0">
              <a:latin typeface="Georgia" panose="02040502050405020303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uk-UA" sz="3600" dirty="0" smtClean="0">
                <a:latin typeface="Georgia" panose="02040502050405020303" pitchFamily="18" charset="0"/>
              </a:rPr>
              <a:t>4.Міжгруповий </a:t>
            </a:r>
            <a:r>
              <a:rPr lang="uk-UA" sz="3600" dirty="0" smtClean="0">
                <a:latin typeface="Georgia" panose="02040502050405020303" pitchFamily="18" charset="0"/>
              </a:rPr>
              <a:t>конфлікт.</a:t>
            </a:r>
            <a:endParaRPr lang="uk-UA" sz="3600" dirty="0" smtClean="0">
              <a:latin typeface="Georgia" panose="02040502050405020303" pitchFamily="18" charset="0"/>
            </a:endParaRPr>
          </a:p>
        </p:txBody>
      </p:sp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52928" cy="914400"/>
          </a:xfrm>
        </p:spPr>
        <p:txBody>
          <a:bodyPr/>
          <a:lstStyle/>
          <a:p>
            <a:r>
              <a:rPr lang="ru-RU" sz="4400" dirty="0" smtClean="0">
                <a:latin typeface="Georgia" panose="02040502050405020303" pitchFamily="18" charset="0"/>
              </a:rPr>
              <a:t>ОСНОВНІ </a:t>
            </a:r>
            <a:r>
              <a:rPr lang="ru-RU" sz="4400" dirty="0" smtClean="0">
                <a:latin typeface="Georgia" panose="02040502050405020303" pitchFamily="18" charset="0"/>
              </a:rPr>
              <a:t>ТИПИ</a:t>
            </a:r>
            <a:r>
              <a:rPr lang="en-US" sz="4400" dirty="0" smtClean="0">
                <a:latin typeface="Georgia" panose="02040502050405020303" pitchFamily="18" charset="0"/>
              </a:rPr>
              <a:t> </a:t>
            </a:r>
            <a:r>
              <a:rPr lang="ru-RU" sz="4400" dirty="0" smtClean="0">
                <a:latin typeface="Georgia" panose="02040502050405020303" pitchFamily="18" charset="0"/>
              </a:rPr>
              <a:t>КОНФЛІКТУ</a:t>
            </a:r>
            <a:endParaRPr lang="ru-RU" sz="4400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  <p:bldP spid="378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body" sz="half" idx="1"/>
          </p:nvPr>
        </p:nvSpPr>
        <p:spPr>
          <a:xfrm>
            <a:off x="611560" y="3501008"/>
            <a:ext cx="8532440" cy="3200400"/>
          </a:xfrm>
        </p:spPr>
        <p:txBody>
          <a:bodyPr/>
          <a:lstStyle/>
          <a:p>
            <a:pPr marL="0" indent="220663">
              <a:buFont typeface="Wingdings" pitchFamily="2" charset="2"/>
              <a:buNone/>
            </a:pPr>
            <a:endParaRPr lang="uk-UA" sz="2500" b="1" i="1" dirty="0" smtClean="0">
              <a:latin typeface="Arial" charset="0"/>
            </a:endParaRPr>
          </a:p>
          <a:p>
            <a:pPr marL="0" indent="220663">
              <a:buFont typeface="Wingdings" pitchFamily="2" charset="2"/>
              <a:buNone/>
            </a:pPr>
            <a:r>
              <a:rPr lang="uk-UA" sz="2500" b="1" dirty="0" err="1" smtClean="0">
                <a:latin typeface="Georgia" panose="02040502050405020303" pitchFamily="18" charset="0"/>
              </a:rPr>
              <a:t>Внутрішньоособовий</a:t>
            </a:r>
            <a:r>
              <a:rPr lang="uk-UA" sz="2500" b="1" dirty="0" smtClean="0">
                <a:latin typeface="Georgia" panose="02040502050405020303" pitchFamily="18" charset="0"/>
              </a:rPr>
              <a:t> конфлікт</a:t>
            </a:r>
            <a:r>
              <a:rPr lang="uk-UA" sz="2500" dirty="0" smtClean="0">
                <a:latin typeface="Georgia" panose="02040502050405020303" pitchFamily="18" charset="0"/>
              </a:rPr>
              <a:t> (</a:t>
            </a:r>
            <a:r>
              <a:rPr lang="uk-UA" sz="2500" dirty="0" err="1" smtClean="0">
                <a:latin typeface="Georgia" panose="02040502050405020303" pitchFamily="18" charset="0"/>
              </a:rPr>
              <a:t>конфлікт</a:t>
            </a:r>
            <a:r>
              <a:rPr lang="uk-UA" sz="2500" dirty="0" smtClean="0">
                <a:latin typeface="Georgia" panose="02040502050405020303" pitchFamily="18" charset="0"/>
              </a:rPr>
              <a:t> вимог). В даному типі конфлікту сторонами, які конфліктують, є  різні компоненти духовної структури людини, причому це можуть бути компоненти одного рівня, наприклад, у ситуації боротьби мотивів або зіткнення двох життєвих принципів.</a:t>
            </a:r>
          </a:p>
        </p:txBody>
      </p:sp>
      <p:pic>
        <p:nvPicPr>
          <p:cNvPr id="14338" name="Picture 2" descr="https://encrypted-tbn2.gstatic.com/images?q=tbn:ANd9GcTr3FR3FBMjp5hVIoAztbP1tWIfH68p232Z57PcnkrXNhTMfFgr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81864"/>
            <a:ext cx="4680520" cy="3399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4" name="Rectangle 12"/>
          <p:cNvSpPr>
            <a:spLocks noGrp="1"/>
          </p:cNvSpPr>
          <p:nvPr>
            <p:ph type="body" sz="half" idx="2"/>
          </p:nvPr>
        </p:nvSpPr>
        <p:spPr>
          <a:xfrm>
            <a:off x="611560" y="3284984"/>
            <a:ext cx="8211131" cy="3993307"/>
          </a:xfrm>
        </p:spPr>
        <p:txBody>
          <a:bodyPr/>
          <a:lstStyle/>
          <a:p>
            <a:pPr marL="0" indent="401638">
              <a:buFont typeface="Wingdings" pitchFamily="2" charset="2"/>
              <a:buNone/>
            </a:pPr>
            <a:r>
              <a:rPr lang="uk-UA" sz="2800" b="1" dirty="0" err="1" smtClean="0">
                <a:latin typeface="Georgia" panose="02040502050405020303" pitchFamily="18" charset="0"/>
              </a:rPr>
              <a:t>Міжособовий</a:t>
            </a:r>
            <a:r>
              <a:rPr lang="uk-UA" sz="2800" b="1" dirty="0" smtClean="0">
                <a:latin typeface="Georgia" panose="02040502050405020303" pitchFamily="18" charset="0"/>
              </a:rPr>
              <a:t> </a:t>
            </a:r>
            <a:r>
              <a:rPr lang="uk-UA" sz="2800" b="1" dirty="0" smtClean="0">
                <a:latin typeface="Georgia" panose="02040502050405020303" pitchFamily="18" charset="0"/>
              </a:rPr>
              <a:t>конфлікт</a:t>
            </a:r>
            <a:r>
              <a:rPr lang="uk-UA" sz="2800" dirty="0" smtClean="0">
                <a:latin typeface="Georgia" panose="02040502050405020303" pitchFamily="18" charset="0"/>
              </a:rPr>
              <a:t> (</a:t>
            </a:r>
            <a:r>
              <a:rPr lang="uk-UA" sz="2800" dirty="0" err="1" smtClean="0">
                <a:latin typeface="Georgia" panose="02040502050405020303" pitchFamily="18" charset="0"/>
              </a:rPr>
              <a:t>діадний</a:t>
            </a:r>
            <a:r>
              <a:rPr lang="uk-UA" sz="2800" dirty="0" smtClean="0">
                <a:latin typeface="Georgia" panose="02040502050405020303" pitchFamily="18" charset="0"/>
              </a:rPr>
              <a:t>). Це більш поширений тип конфлікту, де в ролі учасників постають дві особи, кожна з яких є суб’єктом – носієм певних цінностей, інтересів та думок.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</a:p>
        </p:txBody>
      </p:sp>
      <p:pic>
        <p:nvPicPr>
          <p:cNvPr id="13314" name="Picture 2" descr="http://aulita.ru/wp-content/uploads/2011/07/semeinye-konflik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6089" y="620688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Rectangle 5"/>
          <p:cNvSpPr>
            <a:spLocks noGrp="1"/>
          </p:cNvSpPr>
          <p:nvPr>
            <p:ph type="body" sz="half" idx="1"/>
          </p:nvPr>
        </p:nvSpPr>
        <p:spPr>
          <a:xfrm>
            <a:off x="467544" y="3723331"/>
            <a:ext cx="8496944" cy="3129135"/>
          </a:xfrm>
        </p:spPr>
        <p:txBody>
          <a:bodyPr/>
          <a:lstStyle/>
          <a:p>
            <a:pPr marL="0" indent="360363">
              <a:lnSpc>
                <a:spcPct val="80000"/>
              </a:lnSpc>
              <a:buFont typeface="Wingdings" pitchFamily="2" charset="2"/>
              <a:buNone/>
            </a:pPr>
            <a:r>
              <a:rPr lang="ru-RU" sz="2100" dirty="0" smtClean="0">
                <a:latin typeface="Georgia" panose="02040502050405020303" pitchFamily="18" charset="0"/>
              </a:rPr>
              <a:t> </a:t>
            </a:r>
            <a:r>
              <a:rPr lang="uk-UA" sz="2400" b="1" dirty="0" smtClean="0">
                <a:latin typeface="Georgia" panose="02040502050405020303" pitchFamily="18" charset="0"/>
              </a:rPr>
              <a:t>Конфлікт між особистістю і групою.</a:t>
            </a:r>
            <a:r>
              <a:rPr lang="uk-UA" sz="2400" dirty="0" smtClean="0">
                <a:latin typeface="Georgia" panose="02040502050405020303" pitchFamily="18" charset="0"/>
              </a:rPr>
              <a:t> Виробничі та навчальні групи встановлюють певні норми поведінки. Кожен повинен додержуватися, дотримуватися їх, щоб  отримати визнання даною   неформальною групою як її учасник і тим самим  задовольнити свої  соціальні потреби. Однак, якщо очікування групи заходять у суперечності з очікуваннями окремої   особистості, може   виникнути конфлікт</a:t>
            </a:r>
            <a:r>
              <a:rPr lang="ru-RU" sz="2400" dirty="0" smtClean="0">
                <a:latin typeface="Arial" charset="0"/>
              </a:rPr>
              <a:t>.</a:t>
            </a:r>
          </a:p>
        </p:txBody>
      </p:sp>
      <p:pic>
        <p:nvPicPr>
          <p:cNvPr id="12290" name="Picture 2" descr="http://women-britva.ru/images/78810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214" y="620688"/>
            <a:ext cx="4693704" cy="312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1" name="Rectangle 5"/>
          <p:cNvSpPr>
            <a:spLocks noGrp="1"/>
          </p:cNvSpPr>
          <p:nvPr>
            <p:ph type="body" sz="half" idx="1"/>
          </p:nvPr>
        </p:nvSpPr>
        <p:spPr>
          <a:xfrm>
            <a:off x="395536" y="3356992"/>
            <a:ext cx="8339617" cy="3965984"/>
          </a:xfrm>
        </p:spPr>
        <p:txBody>
          <a:bodyPr/>
          <a:lstStyle/>
          <a:p>
            <a:pPr marL="0" indent="304800">
              <a:buFont typeface="Wingdings" pitchFamily="2" charset="2"/>
              <a:buNone/>
            </a:pPr>
            <a:r>
              <a:rPr lang="uk-UA" sz="2200" b="1" i="1" dirty="0" err="1" smtClean="0">
                <a:latin typeface="Arial" charset="0"/>
              </a:rPr>
              <a:t>Міжгруповий</a:t>
            </a:r>
            <a:r>
              <a:rPr lang="uk-UA" sz="2200" b="1" i="1" dirty="0" smtClean="0">
                <a:latin typeface="Arial" charset="0"/>
              </a:rPr>
              <a:t> конфлікт.</a:t>
            </a:r>
            <a:r>
              <a:rPr lang="uk-UA" sz="2200" dirty="0" smtClean="0">
                <a:latin typeface="Arial" charset="0"/>
              </a:rPr>
              <a:t> Будь-яка організація складається з певних формальних і неформальних груп, між якими можуть виникати конфлікти. Найчастіше конфлікт виникає через розбіжності в цілях чи інтересах функціональних структурних груп, які просто не в змозі мирно співіснувати, оскільки всередині будь-якої групи постійно відбувається динамічний розвиток, змінюються цілі, завдання, що поступово входять у суперечки.</a:t>
            </a:r>
          </a:p>
        </p:txBody>
      </p:sp>
      <p:pic>
        <p:nvPicPr>
          <p:cNvPr id="11266" name="Picture 2" descr="http://pics.livejournal.com/motyileva/pic/000049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92118"/>
            <a:ext cx="4248472" cy="350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/>
          </p:cNvSpPr>
          <p:nvPr>
            <p:ph idx="1"/>
          </p:nvPr>
        </p:nvSpPr>
        <p:spPr>
          <a:xfrm>
            <a:off x="539552" y="1143000"/>
            <a:ext cx="8299648" cy="5486400"/>
          </a:xfrm>
        </p:spPr>
        <p:txBody>
          <a:bodyPr>
            <a:normAutofit lnSpcReduction="10000"/>
          </a:bodyPr>
          <a:lstStyle/>
          <a:p>
            <a:pPr marL="0" indent="401638">
              <a:lnSpc>
                <a:spcPct val="80000"/>
              </a:lnSpc>
              <a:buFont typeface="Wingdings" pitchFamily="2" charset="2"/>
              <a:buNone/>
            </a:pPr>
            <a:r>
              <a:rPr lang="ru-RU" sz="2500" dirty="0" smtClean="0">
                <a:latin typeface="Georgia" panose="02040502050405020303" pitchFamily="18" charset="0"/>
              </a:rPr>
              <a:t>• </a:t>
            </a:r>
            <a:r>
              <a:rPr lang="uk-UA" sz="2800" dirty="0" smtClean="0">
                <a:latin typeface="Georgia" panose="02040502050405020303" pitchFamily="18" charset="0"/>
              </a:rPr>
              <a:t>розподіл </a:t>
            </a:r>
            <a:r>
              <a:rPr lang="uk-UA" sz="2800" dirty="0" smtClean="0">
                <a:latin typeface="Georgia" panose="02040502050405020303" pitchFamily="18" charset="0"/>
              </a:rPr>
              <a:t>ресурсів (вони завжди обмежені, а претендує на їх використання кілька сторін): </a:t>
            </a:r>
          </a:p>
          <a:p>
            <a:pPr marL="0" indent="401638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• різниця </a:t>
            </a:r>
            <a:r>
              <a:rPr lang="uk-UA" sz="2800" dirty="0" smtClean="0">
                <a:latin typeface="Georgia" panose="02040502050405020303" pitchFamily="18" charset="0"/>
              </a:rPr>
              <a:t>у цілях (спеціалізація, конкретизація та дроблення на підрозділи передбачає їх різну стратегічну спрямованість); </a:t>
            </a:r>
          </a:p>
          <a:p>
            <a:pPr marL="0" indent="401638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• взаємозалежність </a:t>
            </a:r>
            <a:r>
              <a:rPr lang="uk-UA" sz="2800" dirty="0" smtClean="0">
                <a:latin typeface="Georgia" panose="02040502050405020303" pitchFamily="18" charset="0"/>
              </a:rPr>
              <a:t>у досягненні результату (вимагає співробітництва, хоча, реалізовуючи власні завдання, люди інколи нехтують іншими); </a:t>
            </a:r>
          </a:p>
          <a:p>
            <a:pPr marL="0" indent="401638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• різниця </a:t>
            </a:r>
            <a:r>
              <a:rPr lang="uk-UA" sz="2800" dirty="0" smtClean="0">
                <a:latin typeface="Georgia" panose="02040502050405020303" pitchFamily="18" charset="0"/>
              </a:rPr>
              <a:t>в уяві та цінностях (відсутність об'єктивної оцінки ситуації): </a:t>
            </a:r>
          </a:p>
          <a:p>
            <a:pPr marL="0" indent="401638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• незадовільні </a:t>
            </a:r>
            <a:r>
              <a:rPr lang="uk-UA" sz="2800" dirty="0" smtClean="0">
                <a:latin typeface="Georgia" panose="02040502050405020303" pitchFamily="18" charset="0"/>
              </a:rPr>
              <a:t>комунікації (відсутність повної та достовірної інформації); </a:t>
            </a:r>
          </a:p>
          <a:p>
            <a:pPr marL="0" indent="401638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• різниця </a:t>
            </a:r>
            <a:r>
              <a:rPr lang="uk-UA" sz="2800" dirty="0" smtClean="0">
                <a:latin typeface="Georgia" panose="02040502050405020303" pitchFamily="18" charset="0"/>
              </a:rPr>
              <a:t>у досвіді та манері поведінки; </a:t>
            </a:r>
          </a:p>
          <a:p>
            <a:pPr marL="0" indent="401638">
              <a:lnSpc>
                <a:spcPct val="80000"/>
              </a:lnSpc>
              <a:buFont typeface="Wingdings" pitchFamily="2" charset="2"/>
              <a:buNone/>
            </a:pPr>
            <a:r>
              <a:rPr lang="uk-UA" sz="2800" dirty="0" smtClean="0">
                <a:latin typeface="Georgia" panose="02040502050405020303" pitchFamily="18" charset="0"/>
              </a:rPr>
              <a:t>• різка </a:t>
            </a:r>
            <a:r>
              <a:rPr lang="uk-UA" sz="2800" dirty="0" smtClean="0">
                <a:latin typeface="Georgia" panose="02040502050405020303" pitchFamily="18" charset="0"/>
              </a:rPr>
              <a:t>зміна подій чи умов.</a:t>
            </a:r>
          </a:p>
        </p:txBody>
      </p:sp>
      <p:sp>
        <p:nvSpPr>
          <p:cNvPr id="56322" name="Rectangle 2"/>
          <p:cNvSpPr>
            <a:spLocks noGrp="1"/>
          </p:cNvSpPr>
          <p:nvPr>
            <p:ph type="title"/>
          </p:nvPr>
        </p:nvSpPr>
        <p:spPr>
          <a:xfrm>
            <a:off x="762000" y="381000"/>
            <a:ext cx="8001000" cy="762000"/>
          </a:xfrm>
        </p:spPr>
        <p:txBody>
          <a:bodyPr/>
          <a:lstStyle/>
          <a:p>
            <a:pPr algn="ctr"/>
            <a:r>
              <a:rPr lang="ru-RU" dirty="0" smtClean="0">
                <a:latin typeface="Georgia" panose="02040502050405020303" pitchFamily="18" charset="0"/>
              </a:rPr>
              <a:t>ПРИЧИНИ </a:t>
            </a:r>
            <a:r>
              <a:rPr lang="ru-RU" dirty="0" smtClean="0">
                <a:latin typeface="Georgia" panose="02040502050405020303" pitchFamily="18" charset="0"/>
              </a:rPr>
              <a:t>КОНФЛІКТУ:</a:t>
            </a:r>
            <a:endParaRPr lang="ru-RU" dirty="0" smtClean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  <p:bldP spid="563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100</TotalTime>
  <Words>509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Конфлікти Підготувала Міщук Яна </vt:lpstr>
      <vt:lpstr>Презентация PowerPoint</vt:lpstr>
      <vt:lpstr>Презентация PowerPoint</vt:lpstr>
      <vt:lpstr>ОСНОВНІ ТИПИ КОНФЛІКТУ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ПРИЧИНИ КОНФЛІКТУ:</vt:lpstr>
      <vt:lpstr>Презентация PowerPoint</vt:lpstr>
      <vt:lpstr>Презентация PowerPoint</vt:lpstr>
      <vt:lpstr>Дякую за увагу!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Конфлікти</dc:title>
  <dc:creator>Admin</dc:creator>
  <cp:keywords/>
  <cp:lastModifiedBy>admin</cp:lastModifiedBy>
  <cp:revision>11</cp:revision>
  <dcterms:created xsi:type="dcterms:W3CDTF">2013-11-19T15:42:02Z</dcterms:created>
  <dcterms:modified xsi:type="dcterms:W3CDTF">2015-02-06T18:42:09Z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TC102282709990</vt:lpwstr>
  </property>
</Properties>
</file>