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9" d="100"/>
          <a:sy n="69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A44ED5-80DF-4130-913A-80FC965187E4}" type="datetimeFigureOut">
              <a:rPr lang="ru-RU" smtClean="0"/>
              <a:t>03.03.2012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DF05F4-0C09-46E8-BDCA-8C33573AC30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88632"/>
          </a:xfrm>
        </p:spPr>
        <p:txBody>
          <a:bodyPr>
            <a:noAutofit/>
          </a:bodyPr>
          <a:lstStyle/>
          <a:p>
            <a:pPr algn="ctr"/>
            <a:r>
              <a:rPr lang="uk-UA" sz="15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15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15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15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150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Жакерія</a:t>
            </a:r>
            <a:r>
              <a:rPr lang="uk-UA" sz="15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uk-UA" sz="15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5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20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122196"/>
            <a:ext cx="8229600" cy="1938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6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повстанців</a:t>
            </a:r>
            <a:r>
              <a:rPr lang="ru-RU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986605" cy="490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89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Дворяни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північної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Франції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були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охоплені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жахом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Багато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хто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рятувався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втечею</a:t>
            </a:r>
            <a:r>
              <a:rPr lang="ru-RU" sz="2400" dirty="0" smtClean="0">
                <a:solidFill>
                  <a:srgbClr val="7030A0"/>
                </a:solidFill>
              </a:rPr>
              <a:t>, як </a:t>
            </a:r>
            <a:r>
              <a:rPr lang="ru-RU" sz="2400" dirty="0" err="1" smtClean="0">
                <a:solidFill>
                  <a:srgbClr val="7030A0"/>
                </a:solidFill>
              </a:rPr>
              <a:t>тільки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чув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звістку</a:t>
            </a:r>
            <a:r>
              <a:rPr lang="ru-RU" sz="2400" dirty="0" smtClean="0">
                <a:solidFill>
                  <a:srgbClr val="7030A0"/>
                </a:solidFill>
              </a:rPr>
              <a:t> про </a:t>
            </a:r>
            <a:r>
              <a:rPr lang="ru-RU" sz="2400" dirty="0" err="1" smtClean="0">
                <a:solidFill>
                  <a:srgbClr val="7030A0"/>
                </a:solidFill>
              </a:rPr>
              <a:t>наближення</a:t>
            </a:r>
            <a:r>
              <a:rPr lang="ru-RU" sz="2400" dirty="0" smtClean="0">
                <a:solidFill>
                  <a:srgbClr val="7030A0"/>
                </a:solidFill>
              </a:rPr>
              <a:t> Жака Простака. </a:t>
            </a:r>
            <a:r>
              <a:rPr lang="ru-RU" sz="2400" dirty="0" err="1" smtClean="0">
                <a:solidFill>
                  <a:srgbClr val="7030A0"/>
                </a:solidFill>
              </a:rPr>
              <a:t>Ім'я</a:t>
            </a:r>
            <a:r>
              <a:rPr lang="ru-RU" sz="2400" dirty="0" smtClean="0">
                <a:solidFill>
                  <a:srgbClr val="7030A0"/>
                </a:solidFill>
              </a:rPr>
              <a:t> Жака Простака, </a:t>
            </a:r>
            <a:r>
              <a:rPr lang="ru-RU" sz="2400" dirty="0" err="1" smtClean="0">
                <a:solidFill>
                  <a:srgbClr val="7030A0"/>
                </a:solidFill>
              </a:rPr>
              <a:t>що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досі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вимовлялось</a:t>
            </a:r>
            <a:r>
              <a:rPr lang="ru-RU" sz="2400" dirty="0" smtClean="0">
                <a:solidFill>
                  <a:srgbClr val="7030A0"/>
                </a:solidFill>
              </a:rPr>
              <a:t> з </a:t>
            </a:r>
            <a:r>
              <a:rPr lang="ru-RU" sz="2400" dirty="0" err="1" smtClean="0">
                <a:solidFill>
                  <a:srgbClr val="7030A0"/>
                </a:solidFill>
              </a:rPr>
              <a:t>презирством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тепер</a:t>
            </a:r>
            <a:r>
              <a:rPr lang="ru-RU" sz="2400" dirty="0" smtClean="0">
                <a:solidFill>
                  <a:srgbClr val="7030A0"/>
                </a:solidFill>
              </a:rPr>
              <a:t> наводило трепет.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Центром і базою </a:t>
            </a:r>
            <a:r>
              <a:rPr lang="ru-RU" sz="2400" dirty="0" err="1" smtClean="0">
                <a:solidFill>
                  <a:srgbClr val="7030A0"/>
                </a:solidFill>
              </a:rPr>
              <a:t>повстання</a:t>
            </a:r>
            <a:r>
              <a:rPr lang="ru-RU" sz="2400" dirty="0" smtClean="0">
                <a:solidFill>
                  <a:srgbClr val="7030A0"/>
                </a:solidFill>
              </a:rPr>
              <a:t> стало </a:t>
            </a:r>
            <a:r>
              <a:rPr lang="ru-RU" sz="2400" dirty="0" err="1" smtClean="0">
                <a:solidFill>
                  <a:srgbClr val="7030A0"/>
                </a:solidFill>
              </a:rPr>
              <a:t>місто</a:t>
            </a:r>
            <a:r>
              <a:rPr lang="ru-RU" sz="2400" dirty="0" smtClean="0">
                <a:solidFill>
                  <a:srgbClr val="7030A0"/>
                </a:solidFill>
              </a:rPr>
              <a:t> Бове. </a:t>
            </a:r>
            <a:r>
              <a:rPr lang="ru-RU" sz="2400" dirty="0" err="1" smtClean="0">
                <a:solidFill>
                  <a:srgbClr val="7030A0"/>
                </a:solidFill>
              </a:rPr>
              <a:t>Сюди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відправляли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всіх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полонених</a:t>
            </a:r>
            <a:r>
              <a:rPr lang="ru-RU" sz="2400" dirty="0" smtClean="0">
                <a:solidFill>
                  <a:srgbClr val="7030A0"/>
                </a:solidFill>
              </a:rPr>
              <a:t> дворян, тут </a:t>
            </a:r>
            <a:r>
              <a:rPr lang="ru-RU" sz="2400" dirty="0" err="1" smtClean="0">
                <a:solidFill>
                  <a:srgbClr val="7030A0"/>
                </a:solidFill>
              </a:rPr>
              <a:t>їх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страчували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Полум'я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повстання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палало</a:t>
            </a:r>
            <a:r>
              <a:rPr lang="ru-RU" sz="2400" dirty="0" smtClean="0">
                <a:solidFill>
                  <a:srgbClr val="7030A0"/>
                </a:solidFill>
              </a:rPr>
              <a:t> не </a:t>
            </a:r>
            <a:r>
              <a:rPr lang="ru-RU" sz="2400" dirty="0" err="1" smtClean="0">
                <a:solidFill>
                  <a:srgbClr val="7030A0"/>
                </a:solidFill>
              </a:rPr>
              <a:t>тільки</a:t>
            </a:r>
            <a:r>
              <a:rPr lang="ru-RU" sz="2400" dirty="0" smtClean="0">
                <a:solidFill>
                  <a:srgbClr val="7030A0"/>
                </a:solidFill>
              </a:rPr>
              <a:t> в селах і </a:t>
            </a:r>
            <a:r>
              <a:rPr lang="ru-RU" sz="2400" dirty="0" err="1" smtClean="0">
                <a:solidFill>
                  <a:srgbClr val="7030A0"/>
                </a:solidFill>
              </a:rPr>
              <a:t>маєтках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Заворушення</a:t>
            </a:r>
            <a:r>
              <a:rPr lang="ru-RU" sz="2400" dirty="0" smtClean="0">
                <a:solidFill>
                  <a:srgbClr val="7030A0"/>
                </a:solidFill>
              </a:rPr>
              <a:t> перекинулось і в </a:t>
            </a:r>
            <a:r>
              <a:rPr lang="ru-RU" sz="2400" dirty="0" err="1" smtClean="0">
                <a:solidFill>
                  <a:srgbClr val="7030A0"/>
                </a:solidFill>
              </a:rPr>
              <a:t>міста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Де-не-де </a:t>
            </a:r>
            <a:r>
              <a:rPr lang="ru-RU" sz="2400" dirty="0" err="1" smtClean="0">
                <a:solidFill>
                  <a:srgbClr val="7030A0"/>
                </a:solidFill>
              </a:rPr>
              <a:t>міська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біднота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створювала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свої</a:t>
            </a:r>
            <a:r>
              <a:rPr lang="ru-RU" sz="2400" dirty="0" smtClean="0">
                <a:solidFill>
                  <a:srgbClr val="7030A0"/>
                </a:solidFill>
              </a:rPr>
              <a:t> загони, </a:t>
            </a:r>
            <a:r>
              <a:rPr lang="ru-RU" sz="2400" dirty="0" err="1" smtClean="0">
                <a:solidFill>
                  <a:srgbClr val="7030A0"/>
                </a:solidFill>
              </a:rPr>
              <a:t>які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виступали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назустріч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селянським</a:t>
            </a:r>
            <a:r>
              <a:rPr lang="ru-RU" sz="2400" dirty="0" smtClean="0">
                <a:solidFill>
                  <a:srgbClr val="7030A0"/>
                </a:solidFill>
              </a:rPr>
              <a:t> силам і </a:t>
            </a:r>
            <a:r>
              <a:rPr lang="ru-RU" sz="2400" dirty="0" err="1" smtClean="0">
                <a:solidFill>
                  <a:srgbClr val="7030A0"/>
                </a:solidFill>
              </a:rPr>
              <a:t>об'єднувалися</a:t>
            </a:r>
            <a:r>
              <a:rPr lang="ru-RU" sz="2400" dirty="0" smtClean="0">
                <a:solidFill>
                  <a:srgbClr val="7030A0"/>
                </a:solidFill>
              </a:rPr>
              <a:t> з ними.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Але, </a:t>
            </a:r>
            <a:r>
              <a:rPr lang="ru-RU" sz="2400" dirty="0" err="1" smtClean="0">
                <a:solidFill>
                  <a:srgbClr val="7030A0"/>
                </a:solidFill>
              </a:rPr>
              <a:t>звичайно</a:t>
            </a:r>
            <a:r>
              <a:rPr lang="ru-RU" sz="2400" dirty="0" smtClean="0">
                <a:solidFill>
                  <a:srgbClr val="7030A0"/>
                </a:solidFill>
              </a:rPr>
              <a:t>, на </a:t>
            </a:r>
            <a:r>
              <a:rPr lang="ru-RU" sz="2400" dirty="0" err="1" smtClean="0">
                <a:solidFill>
                  <a:srgbClr val="7030A0"/>
                </a:solidFill>
              </a:rPr>
              <a:t>бік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жаків</a:t>
            </a:r>
            <a:r>
              <a:rPr lang="ru-RU" sz="2400" dirty="0" smtClean="0">
                <a:solidFill>
                  <a:srgbClr val="7030A0"/>
                </a:solidFill>
              </a:rPr>
              <a:t> ставала </a:t>
            </a:r>
            <a:r>
              <a:rPr lang="ru-RU" sz="2400" dirty="0" err="1" smtClean="0">
                <a:solidFill>
                  <a:srgbClr val="7030A0"/>
                </a:solidFill>
              </a:rPr>
              <a:t>тільки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біднота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міста</a:t>
            </a:r>
            <a:r>
              <a:rPr lang="ru-RU" sz="2400" dirty="0" smtClean="0">
                <a:solidFill>
                  <a:srgbClr val="7030A0"/>
                </a:solidFill>
              </a:rPr>
              <a:t>. </a:t>
            </a:r>
            <a:r>
              <a:rPr lang="ru-RU" sz="2400" dirty="0" err="1" smtClean="0">
                <a:solidFill>
                  <a:srgbClr val="7030A0"/>
                </a:solidFill>
              </a:rPr>
              <a:t>Багатії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боячись</a:t>
            </a:r>
            <a:r>
              <a:rPr lang="ru-RU" sz="2400" dirty="0" smtClean="0">
                <a:solidFill>
                  <a:srgbClr val="7030A0"/>
                </a:solidFill>
              </a:rPr>
              <a:t> за </a:t>
            </a:r>
            <a:r>
              <a:rPr lang="ru-RU" sz="2400" dirty="0" err="1" smtClean="0">
                <a:solidFill>
                  <a:srgbClr val="7030A0"/>
                </a:solidFill>
              </a:rPr>
              <a:t>своє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життя</a:t>
            </a:r>
            <a:r>
              <a:rPr lang="ru-RU" sz="2400" dirty="0" smtClean="0">
                <a:solidFill>
                  <a:srgbClr val="7030A0"/>
                </a:solidFill>
              </a:rPr>
              <a:t> і </a:t>
            </a:r>
            <a:r>
              <a:rPr lang="ru-RU" sz="2400" dirty="0" err="1" smtClean="0">
                <a:solidFill>
                  <a:srgbClr val="7030A0"/>
                </a:solidFill>
              </a:rPr>
              <a:t>майно</a:t>
            </a:r>
            <a:r>
              <a:rPr lang="ru-RU" sz="2400" dirty="0" smtClean="0">
                <a:solidFill>
                  <a:srgbClr val="7030A0"/>
                </a:solidFill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</a:rPr>
              <a:t>зустрічали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їх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вороже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663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04864" y="116632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0"/>
            <a:ext cx="3600400" cy="6597352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місті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Ам'єні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трапився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випадок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допомогу</a:t>
            </a:r>
            <a:r>
              <a:rPr lang="ru-RU" sz="2000" dirty="0" smtClean="0"/>
              <a:t> </a:t>
            </a:r>
            <a:r>
              <a:rPr lang="ru-RU" sz="2000" dirty="0" err="1" smtClean="0"/>
              <a:t>жакам</a:t>
            </a:r>
            <a:r>
              <a:rPr lang="ru-RU" sz="2000" dirty="0" smtClean="0"/>
              <a:t> </a:t>
            </a:r>
            <a:r>
              <a:rPr lang="ru-RU" sz="2000" dirty="0" err="1" smtClean="0"/>
              <a:t>звідси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пішло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сотню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. </a:t>
            </a:r>
            <a:r>
              <a:rPr lang="ru-RU" sz="2000" dirty="0" err="1" smtClean="0"/>
              <a:t>Багаті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жителі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побоювались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бідноти</a:t>
            </a:r>
            <a:r>
              <a:rPr lang="ru-RU" sz="2000" dirty="0" smtClean="0"/>
              <a:t> і </a:t>
            </a:r>
            <a:r>
              <a:rPr lang="ru-RU" sz="2000" dirty="0" err="1" smtClean="0"/>
              <a:t>жаків</a:t>
            </a:r>
            <a:r>
              <a:rPr lang="ru-RU" sz="2000" dirty="0" smtClean="0"/>
              <a:t>. </a:t>
            </a:r>
            <a:r>
              <a:rPr lang="ru-RU" sz="2000" dirty="0" err="1" smtClean="0"/>
              <a:t>Знаючи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жаки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знищують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дворянські</a:t>
            </a:r>
            <a:r>
              <a:rPr lang="ru-RU" sz="2000" dirty="0" smtClean="0"/>
              <a:t> замки і </a:t>
            </a:r>
            <a:r>
              <a:rPr lang="ru-RU" sz="2000" dirty="0" err="1" smtClean="0"/>
              <a:t>відбирають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феодальних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хижаків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заможні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городяни</a:t>
            </a:r>
            <a:r>
              <a:rPr lang="ru-RU" sz="2000" dirty="0" smtClean="0"/>
              <a:t> стали </a:t>
            </a:r>
            <a:r>
              <a:rPr lang="ru-RU" sz="2000" dirty="0" err="1" smtClean="0"/>
              <a:t>боятись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біднота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захоплена</a:t>
            </a:r>
            <a:r>
              <a:rPr lang="ru-RU" sz="2000" dirty="0" smtClean="0"/>
              <a:t> прикладом </a:t>
            </a:r>
            <a:r>
              <a:rPr lang="ru-RU" sz="2000" dirty="0" err="1" smtClean="0"/>
              <a:t>повсталих</a:t>
            </a:r>
            <a:r>
              <a:rPr lang="ru-RU" sz="2000" dirty="0" smtClean="0"/>
              <a:t> селян,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зазіхатиме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будинки</a:t>
            </a:r>
            <a:r>
              <a:rPr lang="ru-RU" sz="2000" dirty="0" smtClean="0"/>
              <a:t> й </a:t>
            </a:r>
            <a:r>
              <a:rPr lang="ru-RU" sz="2000" dirty="0" err="1" smtClean="0"/>
              <a:t>багатства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купців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майстрів</a:t>
            </a:r>
            <a:r>
              <a:rPr lang="ru-RU" sz="2000" dirty="0" smtClean="0"/>
              <a:t>. Тому </a:t>
            </a:r>
            <a:r>
              <a:rPr lang="ru-RU" sz="2000" dirty="0" err="1" smtClean="0"/>
              <a:t>знатні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багаті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городяни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страхались</a:t>
            </a:r>
            <a:r>
              <a:rPr lang="ru-RU" sz="2000" dirty="0" smtClean="0"/>
              <a:t>, </a:t>
            </a:r>
            <a:r>
              <a:rPr lang="ru-RU" sz="2000" dirty="0" err="1" smtClean="0"/>
              <a:t>немов</a:t>
            </a:r>
            <a:r>
              <a:rPr lang="ru-RU" sz="2000" dirty="0" smtClean="0"/>
              <a:t> огню, союзу </a:t>
            </a:r>
            <a:r>
              <a:rPr lang="ru-RU" sz="2000" dirty="0" err="1" smtClean="0"/>
              <a:t>міської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бідноти</a:t>
            </a:r>
            <a:r>
              <a:rPr lang="ru-RU" sz="2000" dirty="0" smtClean="0"/>
              <a:t> з </a:t>
            </a:r>
            <a:r>
              <a:rPr lang="ru-RU" sz="2000" dirty="0" err="1" smtClean="0"/>
              <a:t>повсталими</a:t>
            </a:r>
            <a:r>
              <a:rPr lang="ru-RU" sz="2000" dirty="0" smtClean="0"/>
              <a:t> селянами.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884">
            <a:off x="4427984" y="565202"/>
            <a:ext cx="4032447" cy="588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95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98884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Підла</a:t>
            </a:r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зрада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632848" cy="475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008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враженням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перших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успіхів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недосвідчені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військовій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справі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селяни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переоцінювали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свою силу 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прагнули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поборотися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сеньйорами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Каль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міг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умовити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припинити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повстання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змушений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погодитись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думкою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жаків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Готуючись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до натиску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сильної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рицарської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кінноти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спорудив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велике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кільце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 повозок Карл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Злий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підійшовши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Мело,мав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загін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 1000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чоловік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Побачивши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укріплений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табір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жаків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строгий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бойовий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порядок,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почувши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звук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сурми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доходив з табору, король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стривожився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До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цієї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хвилини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сумніву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мав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зуміє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розгромити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жаків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Розглядаючи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здаля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укріплення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з повозок, Карл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переконувався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 тому,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можна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атакувати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зазнавши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великих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втрат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І от з лав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рицарів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вийшло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наперед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троє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Один з них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високо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піднімав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білий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прапор на знак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мирних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намірів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Парламентери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підійшли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просили самого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Гільйома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Каля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прибути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переговорів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проводиря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Довірливий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ватажок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жаків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здогадавшись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зраду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навіть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забезпечив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себе заложниками,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пішов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табір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підступного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наваррця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Тут главу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селянського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війська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схопилили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піддали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тяжкій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страті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7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Розправа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20180"/>
            <a:ext cx="8136904" cy="564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58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332656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4680520" cy="6408712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Дворяни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зрадливо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захопили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Гільйома</a:t>
            </a:r>
            <a:r>
              <a:rPr lang="ru-RU" sz="1600" dirty="0" smtClean="0"/>
              <a:t> Каля, </a:t>
            </a:r>
            <a:r>
              <a:rPr lang="ru-RU" sz="1600" dirty="0" err="1" smtClean="0"/>
              <a:t>хотіли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вбити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, а й </a:t>
            </a:r>
            <a:r>
              <a:rPr lang="ru-RU" sz="1600" dirty="0" err="1" smtClean="0"/>
              <a:t>наругатися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селянським</a:t>
            </a:r>
            <a:r>
              <a:rPr lang="ru-RU" sz="1600" dirty="0" smtClean="0"/>
              <a:t> полководцем. На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голову </a:t>
            </a:r>
            <a:r>
              <a:rPr lang="ru-RU" sz="1600" dirty="0" err="1" smtClean="0"/>
              <a:t>наділи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розжарений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перевернутий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залізний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триніжок.Дворяни</a:t>
            </a:r>
            <a:r>
              <a:rPr lang="ru-RU" sz="1600" dirty="0" smtClean="0"/>
              <a:t>, оточивши Каля, </a:t>
            </a:r>
            <a:r>
              <a:rPr lang="ru-RU" sz="1600" dirty="0" err="1" smtClean="0"/>
              <a:t>глузували</a:t>
            </a:r>
            <a:r>
              <a:rPr lang="ru-RU" sz="1600" dirty="0" smtClean="0"/>
              <a:t> з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і гукали,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так вони </a:t>
            </a:r>
            <a:r>
              <a:rPr lang="ru-RU" sz="1600" dirty="0" err="1" smtClean="0"/>
              <a:t>коронують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селянського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короля.Роберт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Серкот</a:t>
            </a:r>
            <a:r>
              <a:rPr lang="ru-RU" sz="1600" dirty="0" smtClean="0"/>
              <a:t>, начальник </a:t>
            </a:r>
            <a:r>
              <a:rPr lang="ru-RU" sz="1600" dirty="0" err="1" smtClean="0"/>
              <a:t>англійських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наємників</a:t>
            </a:r>
            <a:r>
              <a:rPr lang="ru-RU" sz="1600" dirty="0" smtClean="0"/>
              <a:t>, ударив з флангу на селян,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чекали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зрадницького</a:t>
            </a:r>
            <a:r>
              <a:rPr lang="ru-RU" sz="1600" dirty="0" smtClean="0"/>
              <a:t> нападу і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захоплені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зненацька</a:t>
            </a:r>
            <a:r>
              <a:rPr lang="ru-RU" sz="1600" dirty="0" smtClean="0"/>
              <a:t>. Так, 10 </a:t>
            </a:r>
            <a:r>
              <a:rPr lang="ru-RU" sz="1600" dirty="0" err="1" smtClean="0"/>
              <a:t>червня</a:t>
            </a:r>
            <a:r>
              <a:rPr lang="ru-RU" sz="1600" dirty="0" smtClean="0"/>
              <a:t> 1358 року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Мело, у </a:t>
            </a:r>
            <a:r>
              <a:rPr lang="ru-RU" sz="1600" dirty="0" err="1" smtClean="0"/>
              <a:t>долині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Уази</a:t>
            </a:r>
            <a:r>
              <a:rPr lang="ru-RU" sz="1600" dirty="0" smtClean="0"/>
              <a:t>, </a:t>
            </a:r>
            <a:r>
              <a:rPr lang="ru-RU" sz="1600" dirty="0" err="1" smtClean="0"/>
              <a:t>дворяни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зброєю</a:t>
            </a:r>
            <a:r>
              <a:rPr lang="ru-RU" sz="1600" dirty="0" smtClean="0"/>
              <a:t> і </a:t>
            </a:r>
            <a:r>
              <a:rPr lang="ru-RU" sz="1600" dirty="0" err="1" smtClean="0"/>
              <a:t>підступністю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подолали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повсталих</a:t>
            </a:r>
            <a:r>
              <a:rPr lang="ru-RU" sz="1600" dirty="0" smtClean="0"/>
              <a:t> селян. Вони люто </a:t>
            </a:r>
            <a:r>
              <a:rPr lang="ru-RU" sz="1600" dirty="0" err="1" smtClean="0"/>
              <a:t>розправлялися</a:t>
            </a:r>
            <a:r>
              <a:rPr lang="ru-RU" sz="1600" dirty="0" smtClean="0"/>
              <a:t> з </a:t>
            </a:r>
            <a:r>
              <a:rPr lang="ru-RU" sz="1600" dirty="0" err="1" smtClean="0"/>
              <a:t>повстанцями</a:t>
            </a:r>
            <a:r>
              <a:rPr lang="ru-RU" sz="1600" dirty="0" smtClean="0"/>
              <a:t>. </a:t>
            </a:r>
            <a:r>
              <a:rPr lang="ru-RU" sz="1600" dirty="0" err="1" smtClean="0"/>
              <a:t>Рицарі</a:t>
            </a:r>
            <a:r>
              <a:rPr lang="ru-RU" sz="1600" dirty="0" smtClean="0"/>
              <a:t> </a:t>
            </a:r>
            <a:r>
              <a:rPr lang="ru-RU" sz="1600" dirty="0" err="1" smtClean="0"/>
              <a:t>мстились</a:t>
            </a:r>
            <a:r>
              <a:rPr lang="ru-RU" sz="1600" dirty="0" smtClean="0"/>
              <a:t> за недавно </a:t>
            </a:r>
            <a:r>
              <a:rPr lang="ru-RU" sz="1600" dirty="0" err="1" smtClean="0"/>
              <a:t>пережитий</a:t>
            </a:r>
            <a:r>
              <a:rPr lang="ru-RU" sz="1600" dirty="0" smtClean="0"/>
              <a:t> страх, </a:t>
            </a:r>
            <a:r>
              <a:rPr lang="ru-RU" sz="1600" dirty="0" err="1" smtClean="0"/>
              <a:t>безпощадно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вбиваючи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уцілілих</a:t>
            </a:r>
            <a:r>
              <a:rPr lang="ru-RU" sz="1600" dirty="0" smtClean="0"/>
              <a:t>. </a:t>
            </a:r>
            <a:r>
              <a:rPr lang="ru-RU" sz="1600" dirty="0" err="1" smtClean="0"/>
              <a:t>Хроніка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розповідає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до 24 </a:t>
            </a:r>
            <a:r>
              <a:rPr lang="ru-RU" sz="1600" dirty="0" err="1" smtClean="0"/>
              <a:t>червня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винищено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20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селян. Не </a:t>
            </a:r>
            <a:r>
              <a:rPr lang="ru-RU" sz="1600" dirty="0" err="1" smtClean="0"/>
              <a:t>милували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ні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старих</a:t>
            </a:r>
            <a:r>
              <a:rPr lang="ru-RU" sz="1600" dirty="0" smtClean="0"/>
              <a:t>, </a:t>
            </a:r>
            <a:r>
              <a:rPr lang="ru-RU" sz="1600" dirty="0" err="1" smtClean="0"/>
              <a:t>ні</a:t>
            </a:r>
            <a:r>
              <a:rPr lang="ru-RU" sz="1600" dirty="0" smtClean="0"/>
              <a:t> </a:t>
            </a:r>
            <a:r>
              <a:rPr lang="ru-RU" sz="1600" dirty="0" err="1" smtClean="0"/>
              <a:t>жінок</a:t>
            </a:r>
            <a:r>
              <a:rPr lang="ru-RU" sz="1600" dirty="0" smtClean="0"/>
              <a:t>, </a:t>
            </a:r>
            <a:r>
              <a:rPr lang="ru-RU" sz="1600" dirty="0" err="1" smtClean="0"/>
              <a:t>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, і в </a:t>
            </a:r>
            <a:r>
              <a:rPr lang="ru-RU" sz="1600" dirty="0" err="1" smtClean="0"/>
              <a:t>районі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недавнього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спалювали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цілі</a:t>
            </a:r>
            <a:r>
              <a:rPr lang="ru-RU" sz="1600" dirty="0" smtClean="0"/>
              <a:t> села. На селян,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переховувались</a:t>
            </a:r>
            <a:r>
              <a:rPr lang="ru-RU" sz="1600" dirty="0" smtClean="0"/>
              <a:t> у </a:t>
            </a:r>
            <a:r>
              <a:rPr lang="ru-RU" sz="1600" dirty="0" err="1" smtClean="0"/>
              <a:t>лісі</a:t>
            </a:r>
            <a:r>
              <a:rPr lang="ru-RU" sz="1600" dirty="0" smtClean="0"/>
              <a:t>, </a:t>
            </a:r>
            <a:r>
              <a:rPr lang="ru-RU" sz="1600" dirty="0" err="1" smtClean="0"/>
              <a:t>влаштовували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облави</a:t>
            </a:r>
            <a:r>
              <a:rPr lang="ru-RU" sz="1600" dirty="0" smtClean="0"/>
              <a:t> з собаками, як на диких </a:t>
            </a:r>
            <a:r>
              <a:rPr lang="ru-RU" sz="1600" dirty="0" err="1" smtClean="0"/>
              <a:t>звірів.Етьєн</a:t>
            </a:r>
            <a:r>
              <a:rPr lang="ru-RU" sz="1600" dirty="0" smtClean="0"/>
              <a:t> Марсель </a:t>
            </a:r>
            <a:r>
              <a:rPr lang="ru-RU" sz="1600" dirty="0" err="1" smtClean="0"/>
              <a:t>втратив</a:t>
            </a:r>
            <a:r>
              <a:rPr lang="ru-RU" sz="1600" dirty="0" smtClean="0"/>
              <a:t> будь-яку опору в </a:t>
            </a:r>
            <a:r>
              <a:rPr lang="ru-RU" sz="1600" dirty="0" err="1" smtClean="0"/>
              <a:t>Парижі</a:t>
            </a:r>
            <a:r>
              <a:rPr lang="ru-RU" sz="1600" dirty="0" smtClean="0"/>
              <a:t>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став </a:t>
            </a:r>
            <a:r>
              <a:rPr lang="ru-RU" sz="1600" dirty="0" err="1" smtClean="0"/>
              <a:t>ненависний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бідному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людові</a:t>
            </a:r>
            <a:r>
              <a:rPr lang="ru-RU" sz="1600" dirty="0" smtClean="0"/>
              <a:t>, як </a:t>
            </a:r>
            <a:r>
              <a:rPr lang="ru-RU" sz="1600" dirty="0" err="1" smtClean="0"/>
              <a:t>людина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зрадила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жаків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Парижани</a:t>
            </a:r>
            <a:r>
              <a:rPr lang="ru-RU" sz="1600" dirty="0" smtClean="0"/>
              <a:t> не прощали </a:t>
            </a:r>
            <a:r>
              <a:rPr lang="ru-RU" sz="1600" dirty="0" err="1" smtClean="0"/>
              <a:t>йому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змови</a:t>
            </a:r>
            <a:r>
              <a:rPr lang="ru-RU" sz="1600" dirty="0" smtClean="0"/>
              <a:t> з Карлом Злим, катом </a:t>
            </a:r>
            <a:r>
              <a:rPr lang="ru-RU" sz="1600" dirty="0" err="1" smtClean="0"/>
              <a:t>Жакерії</a:t>
            </a:r>
            <a:r>
              <a:rPr lang="ru-RU" sz="1600" dirty="0" smtClean="0"/>
              <a:t> і союзником </a:t>
            </a:r>
            <a:r>
              <a:rPr lang="ru-RU" sz="1600" dirty="0" err="1" smtClean="0"/>
              <a:t>ненависних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англійців</a:t>
            </a:r>
            <a:r>
              <a:rPr lang="ru-RU" sz="1600" dirty="0" smtClean="0"/>
              <a:t>. </a:t>
            </a:r>
            <a:r>
              <a:rPr lang="ru-RU" sz="1600" dirty="0" err="1" smtClean="0"/>
              <a:t>Наприкінці</a:t>
            </a:r>
            <a:r>
              <a:rPr lang="ru-RU" sz="1600" dirty="0" smtClean="0"/>
              <a:t> </a:t>
            </a:r>
            <a:r>
              <a:rPr lang="ru-RU" sz="1600" dirty="0" err="1" smtClean="0"/>
              <a:t>липня</a:t>
            </a:r>
            <a:r>
              <a:rPr lang="ru-RU" sz="1600" dirty="0" smtClean="0"/>
              <a:t> 1358 року </a:t>
            </a:r>
            <a:r>
              <a:rPr lang="ru-RU" sz="1600" dirty="0" err="1" smtClean="0"/>
              <a:t>Етьєн</a:t>
            </a:r>
            <a:r>
              <a:rPr lang="ru-RU" sz="1600" dirty="0" smtClean="0"/>
              <a:t> Марсель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убитий</a:t>
            </a:r>
            <a:r>
              <a:rPr lang="ru-RU" sz="1600" dirty="0" smtClean="0"/>
              <a:t> одним з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колишніх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прибічників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623">
            <a:off x="4957084" y="579230"/>
            <a:ext cx="4007404" cy="5586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91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67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7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повстань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336704" cy="499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730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7509"/>
            <a:ext cx="6192688" cy="483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19138" y="4941888"/>
            <a:ext cx="8424862" cy="1727200"/>
          </a:xfrm>
        </p:spPr>
        <p:txBody>
          <a:bodyPr>
            <a:normAutofit lnSpcReduction="10000"/>
          </a:bodyPr>
          <a:lstStyle/>
          <a:p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Жакерія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була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одним з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найвизначніших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селянських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повстань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середні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віки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 Вона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виникла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як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стихійний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протест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гноблених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селян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Франції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проти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феодальної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експлуатації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 У селян не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було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програми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дій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Усі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їх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прагнення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зводились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до того,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щоб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винищити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всіх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сеньйорів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Прагнучи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поліпшити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своє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становище,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селяни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не знали,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якими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способами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домагатися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цього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Проте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феодали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були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налякані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повстаннями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і не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наважувались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збільшувати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повинності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Повстання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прискорили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звільнення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селян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особистої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залежності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50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pPr algn="ctr"/>
            <a:r>
              <a:rPr lang="uk-UA" sz="1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1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алюнки</a:t>
            </a:r>
            <a:endParaRPr lang="ru-RU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5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FF00"/>
                </a:solidFill>
              </a:rPr>
              <a:t>Зміст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920880" cy="496855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таке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Жакерія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Гійом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Каль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Причини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Привід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повстанців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</a:rPr>
              <a:t>Підла зрада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Розправа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tx1"/>
                </a:solidFill>
              </a:rPr>
              <a:t>Наслідки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повстань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uk-UA" dirty="0" smtClean="0">
                <a:solidFill>
                  <a:schemeClr val="tx1"/>
                </a:solidFill>
              </a:rPr>
              <a:t>Малюнки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5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274638"/>
            <a:ext cx="43204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505056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97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672" y="274638"/>
            <a:ext cx="14401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63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980712" y="274638"/>
            <a:ext cx="21602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53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00592" y="274638"/>
            <a:ext cx="15121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69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980712" y="274638"/>
            <a:ext cx="79208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2" y="0"/>
            <a:ext cx="91574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47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72600" y="274638"/>
            <a:ext cx="5040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03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4648" y="260648"/>
            <a:ext cx="8127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9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таке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Жакерія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35292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18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696744" cy="446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88912"/>
            <a:ext cx="8280400" cy="2375991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Жакерія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назва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селянського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повстання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спалахнуло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Франції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в 1358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році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охопило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1/6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частину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держави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Назва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походить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прізвиська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— Жак-простак, яке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феодали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дали селянам.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Сучасники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називали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повстання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війною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недворян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проти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дворян»,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назва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Жакерія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»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з'явилася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</a:rPr>
              <a:t>пізніше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901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Гійом</a:t>
            </a:r>
            <a:r>
              <a:rPr lang="ru-RU" sz="5400" b="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8060432" cy="396044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Гійом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Каль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-селянин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села </a:t>
            </a:r>
            <a:r>
              <a:rPr lang="ru-RU" dirty="0" err="1" smtClean="0">
                <a:solidFill>
                  <a:schemeClr val="tx1"/>
                </a:solidFill>
              </a:rPr>
              <a:t>Мелло</a:t>
            </a:r>
            <a:r>
              <a:rPr lang="ru-RU" dirty="0" smtClean="0">
                <a:solidFill>
                  <a:schemeClr val="tx1"/>
                </a:solidFill>
              </a:rPr>
              <a:t>, один з </a:t>
            </a:r>
            <a:r>
              <a:rPr lang="ru-RU" dirty="0" err="1" smtClean="0">
                <a:solidFill>
                  <a:schemeClr val="tx1"/>
                </a:solidFill>
              </a:rPr>
              <a:t>керівників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Жакерії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Прагнув</a:t>
            </a:r>
            <a:r>
              <a:rPr lang="ru-RU" dirty="0" smtClean="0">
                <a:solidFill>
                  <a:schemeClr val="tx1"/>
                </a:solidFill>
              </a:rPr>
              <a:t> внести </a:t>
            </a:r>
            <a:r>
              <a:rPr lang="ru-RU" dirty="0" err="1" smtClean="0">
                <a:solidFill>
                  <a:schemeClr val="tx1"/>
                </a:solidFill>
              </a:rPr>
              <a:t>деяку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організованість</a:t>
            </a:r>
            <a:r>
              <a:rPr lang="ru-RU" dirty="0" smtClean="0">
                <a:solidFill>
                  <a:schemeClr val="tx1"/>
                </a:solidFill>
              </a:rPr>
              <a:t> в ряди </a:t>
            </a:r>
            <a:r>
              <a:rPr lang="ru-RU" dirty="0" err="1" smtClean="0">
                <a:solidFill>
                  <a:schemeClr val="tx1"/>
                </a:solidFill>
              </a:rPr>
              <a:t>повсталих</a:t>
            </a:r>
            <a:r>
              <a:rPr lang="ru-RU" dirty="0" smtClean="0">
                <a:solidFill>
                  <a:schemeClr val="tx1"/>
                </a:solidFill>
              </a:rPr>
              <a:t> селян, </a:t>
            </a:r>
            <a:r>
              <a:rPr lang="ru-RU" dirty="0" err="1" smtClean="0">
                <a:solidFill>
                  <a:schemeClr val="tx1"/>
                </a:solidFill>
              </a:rPr>
              <a:t>об'єднати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дії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r>
              <a:rPr lang="ru-RU" dirty="0" err="1" smtClean="0">
                <a:solidFill>
                  <a:schemeClr val="tx1"/>
                </a:solidFill>
              </a:rPr>
              <a:t>намагався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залучити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повстання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городян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керівник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Жакерії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селянського</a:t>
            </a:r>
            <a:r>
              <a:rPr lang="ru-RU" dirty="0" smtClean="0">
                <a:solidFill>
                  <a:schemeClr val="tx1"/>
                </a:solidFill>
              </a:rPr>
              <a:t> антифеодального </a:t>
            </a:r>
            <a:r>
              <a:rPr lang="ru-RU" dirty="0" err="1" smtClean="0">
                <a:solidFill>
                  <a:schemeClr val="tx1"/>
                </a:solidFill>
              </a:rPr>
              <a:t>повстання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Західній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Європі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середні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віки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спалахнула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Франції</a:t>
            </a:r>
            <a:r>
              <a:rPr lang="ru-RU" dirty="0" smtClean="0">
                <a:solidFill>
                  <a:schemeClr val="tx1"/>
                </a:solidFill>
              </a:rPr>
              <a:t> в 1358 </a:t>
            </a:r>
            <a:r>
              <a:rPr lang="ru-RU" dirty="0" err="1" smtClean="0">
                <a:solidFill>
                  <a:schemeClr val="tx1"/>
                </a:solidFill>
              </a:rPr>
              <a:t>Загинув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тим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Карл </a:t>
            </a:r>
            <a:r>
              <a:rPr lang="ru-RU" dirty="0" err="1" smtClean="0">
                <a:solidFill>
                  <a:schemeClr val="tx1"/>
                </a:solidFill>
              </a:rPr>
              <a:t>Наваррський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тиждень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наважувався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атакувати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повстанців</a:t>
            </a:r>
            <a:r>
              <a:rPr lang="ru-RU" dirty="0" smtClean="0">
                <a:solidFill>
                  <a:schemeClr val="tx1"/>
                </a:solidFill>
              </a:rPr>
              <a:t>, і в </a:t>
            </a:r>
            <a:r>
              <a:rPr lang="ru-RU" dirty="0" err="1" smtClean="0">
                <a:solidFill>
                  <a:schemeClr val="tx1"/>
                </a:solidFill>
              </a:rPr>
              <a:t>зрештою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пішов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хитрість</a:t>
            </a:r>
            <a:r>
              <a:rPr lang="ru-RU" dirty="0" smtClean="0">
                <a:solidFill>
                  <a:schemeClr val="tx1"/>
                </a:solidFill>
              </a:rPr>
              <a:t> - запросив Каля для </a:t>
            </a:r>
            <a:r>
              <a:rPr lang="ru-RU" dirty="0" err="1" smtClean="0">
                <a:solidFill>
                  <a:schemeClr val="tx1"/>
                </a:solidFill>
              </a:rPr>
              <a:t>переговорів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Гійом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повірив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лицарському</a:t>
            </a:r>
            <a:r>
              <a:rPr lang="ru-RU" dirty="0" smtClean="0">
                <a:solidFill>
                  <a:schemeClr val="tx1"/>
                </a:solidFill>
              </a:rPr>
              <a:t> слову і не </a:t>
            </a:r>
            <a:r>
              <a:rPr lang="ru-RU" dirty="0" err="1" smtClean="0">
                <a:solidFill>
                  <a:schemeClr val="tx1"/>
                </a:solidFill>
              </a:rPr>
              <a:t>забезпечив</a:t>
            </a:r>
            <a:r>
              <a:rPr lang="ru-RU" dirty="0" smtClean="0">
                <a:solidFill>
                  <a:schemeClr val="tx1"/>
                </a:solidFill>
              </a:rPr>
              <a:t> свою </a:t>
            </a:r>
            <a:r>
              <a:rPr lang="ru-RU" dirty="0" err="1" smtClean="0">
                <a:solidFill>
                  <a:schemeClr val="tx1"/>
                </a:solidFill>
              </a:rPr>
              <a:t>безпеку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заручниками</a:t>
            </a:r>
            <a:r>
              <a:rPr lang="ru-RU" dirty="0" smtClean="0">
                <a:solidFill>
                  <a:schemeClr val="tx1"/>
                </a:solidFill>
              </a:rPr>
              <a:t>, але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тут же </a:t>
            </a:r>
            <a:r>
              <a:rPr lang="ru-RU" dirty="0" err="1" smtClean="0">
                <a:solidFill>
                  <a:schemeClr val="tx1"/>
                </a:solidFill>
              </a:rPr>
              <a:t>схопили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закували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ланцюги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52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2714944" cy="2426961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r="1177"/>
          <a:stretch>
            <a:fillRect/>
          </a:stretch>
        </p:blipFill>
        <p:spPr>
          <a:xfrm rot="420000">
            <a:off x="3570245" y="1247454"/>
            <a:ext cx="4617720" cy="393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62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2746"/>
            <a:ext cx="8229600" cy="65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3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1.Феодальні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утиски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селян,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посилення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їх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експлуатації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2.Розорення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країни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Столітньою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війною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3.Великі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податки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повинності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постійно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зростали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4.Грошові побори на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викуп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рицарів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потрапляли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в полон.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5.Грабежі, голод,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епідемії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у 1348—1349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рр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Західною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Європою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прокотилася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чума — «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чорна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смерть»).</a:t>
            </a:r>
            <a:b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6.Тяжке становище і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велике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бідування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французького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народу в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умовах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затяжної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війни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поразок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французьких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300" dirty="0" err="1" smtClean="0">
                <a:solidFill>
                  <a:schemeClr val="tx2">
                    <a:lumMod val="50000"/>
                  </a:schemeClr>
                </a:solidFill>
              </a:rPr>
              <a:t>феодалів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Привід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18406"/>
            <a:ext cx="6624736" cy="537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54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764704" y="908720"/>
            <a:ext cx="698720" cy="15826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2880320" cy="5976664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28 </a:t>
            </a:r>
            <a:r>
              <a:rPr lang="ru-RU" sz="2200" dirty="0" err="1" smtClean="0"/>
              <a:t>травня</a:t>
            </a:r>
            <a:r>
              <a:rPr lang="ru-RU" sz="2200" dirty="0" smtClean="0"/>
              <a:t> невелика банда </a:t>
            </a:r>
            <a:r>
              <a:rPr lang="ru-RU" sz="2200" dirty="0" err="1" smtClean="0"/>
              <a:t>солдатів</a:t>
            </a:r>
            <a:r>
              <a:rPr lang="ru-RU" sz="2200" dirty="0" smtClean="0"/>
              <a:t> вчинила </a:t>
            </a:r>
            <a:r>
              <a:rPr lang="ru-RU" sz="2200" dirty="0" err="1" smtClean="0"/>
              <a:t>черговий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напад</a:t>
            </a:r>
            <a:r>
              <a:rPr lang="ru-RU" sz="2200" dirty="0" smtClean="0"/>
              <a:t> на </a:t>
            </a:r>
            <a:r>
              <a:rPr lang="ru-RU" sz="2200" dirty="0" err="1" smtClean="0"/>
              <a:t>містечко</a:t>
            </a:r>
            <a:r>
              <a:rPr lang="ru-RU" sz="2200" dirty="0" smtClean="0"/>
              <a:t> Сен-</a:t>
            </a:r>
            <a:r>
              <a:rPr lang="ru-RU" sz="2200" dirty="0" err="1" smtClean="0"/>
              <a:t>Ле</a:t>
            </a:r>
            <a:r>
              <a:rPr lang="ru-RU" sz="2200" dirty="0" smtClean="0"/>
              <a:t>-</a:t>
            </a:r>
            <a:r>
              <a:rPr lang="ru-RU" sz="2200" dirty="0" err="1" smtClean="0"/>
              <a:t>д'Ессеран</a:t>
            </a:r>
            <a:r>
              <a:rPr lang="ru-RU" sz="2200" dirty="0" smtClean="0"/>
              <a:t>. </a:t>
            </a:r>
            <a:r>
              <a:rPr lang="ru-RU" sz="2200" dirty="0" err="1" smtClean="0"/>
              <a:t>Жителі</a:t>
            </a:r>
            <a:r>
              <a:rPr lang="ru-RU" sz="2200" dirty="0" smtClean="0"/>
              <a:t> дали </a:t>
            </a:r>
            <a:r>
              <a:rPr lang="ru-RU" sz="2200" dirty="0" err="1" smtClean="0"/>
              <a:t>відсіч</a:t>
            </a:r>
            <a:r>
              <a:rPr lang="ru-RU" sz="2200" dirty="0" smtClean="0"/>
              <a:t> бандитам. </a:t>
            </a:r>
            <a:r>
              <a:rPr lang="ru-RU" sz="2200" dirty="0" err="1" smtClean="0"/>
              <a:t>Вони,вбили</a:t>
            </a:r>
            <a:r>
              <a:rPr lang="ru-RU" sz="2200" dirty="0" smtClean="0"/>
              <a:t> </a:t>
            </a:r>
            <a:r>
              <a:rPr lang="ru-RU" sz="2200" dirty="0" err="1" smtClean="0"/>
              <a:t>дев'ятьох</a:t>
            </a:r>
            <a:r>
              <a:rPr lang="ru-RU" sz="2200" dirty="0" smtClean="0"/>
              <a:t> з них: </a:t>
            </a:r>
            <a:r>
              <a:rPr lang="ru-RU" sz="2200" dirty="0" err="1" smtClean="0"/>
              <a:t>чотирьох</a:t>
            </a:r>
            <a:r>
              <a:rPr lang="ru-RU" sz="2200" dirty="0" smtClean="0"/>
              <a:t> </a:t>
            </a:r>
            <a:r>
              <a:rPr lang="ru-RU" sz="2200" dirty="0" err="1" smtClean="0"/>
              <a:t>рицарів</a:t>
            </a:r>
            <a:r>
              <a:rPr lang="ru-RU" sz="2200" dirty="0" smtClean="0"/>
              <a:t> і </a:t>
            </a:r>
            <a:r>
              <a:rPr lang="ru-RU" sz="2200" dirty="0" err="1" smtClean="0"/>
              <a:t>п'ятьох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зброєносців</a:t>
            </a:r>
            <a:r>
              <a:rPr lang="ru-RU" sz="2200" dirty="0" smtClean="0"/>
              <a:t>.</a:t>
            </a:r>
          </a:p>
          <a:p>
            <a:r>
              <a:rPr lang="ru-RU" sz="2200" dirty="0" err="1" smtClean="0"/>
              <a:t>Побоюючись</a:t>
            </a:r>
            <a:r>
              <a:rPr lang="ru-RU" sz="2200" dirty="0" smtClean="0"/>
              <a:t> </a:t>
            </a:r>
            <a:r>
              <a:rPr lang="ru-RU" sz="2200" dirty="0" err="1" smtClean="0"/>
              <a:t>помсти</a:t>
            </a:r>
            <a:r>
              <a:rPr lang="ru-RU" sz="2200" dirty="0" smtClean="0"/>
              <a:t> дворян, </a:t>
            </a:r>
            <a:r>
              <a:rPr lang="ru-RU" sz="2200" dirty="0" err="1" smtClean="0"/>
              <a:t>селяни</a:t>
            </a:r>
            <a:r>
              <a:rPr lang="ru-RU" sz="2200" dirty="0" smtClean="0"/>
              <a:t>,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підняли</a:t>
            </a:r>
            <a:r>
              <a:rPr lang="ru-RU" sz="2200" dirty="0" smtClean="0"/>
              <a:t> </a:t>
            </a:r>
            <a:r>
              <a:rPr lang="ru-RU" sz="2200" dirty="0" err="1" smtClean="0"/>
              <a:t>зброю</a:t>
            </a:r>
            <a:r>
              <a:rPr lang="ru-RU" sz="2200" dirty="0" smtClean="0"/>
              <a:t>, </a:t>
            </a:r>
            <a:r>
              <a:rPr lang="ru-RU" sz="2200" dirty="0" err="1" smtClean="0"/>
              <a:t>вирішили</a:t>
            </a:r>
            <a:r>
              <a:rPr lang="ru-RU" sz="2200" dirty="0" smtClean="0"/>
              <a:t> не </a:t>
            </a:r>
            <a:r>
              <a:rPr lang="ru-RU" sz="2200" dirty="0" err="1" smtClean="0"/>
              <a:t>складати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її</a:t>
            </a:r>
            <a:r>
              <a:rPr lang="ru-RU" sz="2200" dirty="0" smtClean="0"/>
              <a:t> і </a:t>
            </a:r>
            <a:r>
              <a:rPr lang="ru-RU" sz="2200" dirty="0" err="1" smtClean="0"/>
              <a:t>перейшли</a:t>
            </a:r>
            <a:r>
              <a:rPr lang="ru-RU" sz="2200" dirty="0" smtClean="0"/>
              <a:t> в </a:t>
            </a:r>
            <a:r>
              <a:rPr lang="ru-RU" sz="2200" dirty="0" err="1" smtClean="0"/>
              <a:t>наступ</a:t>
            </a:r>
            <a:r>
              <a:rPr lang="ru-RU" sz="2200" dirty="0" smtClean="0"/>
              <a:t>. Вони закликали </a:t>
            </a:r>
            <a:r>
              <a:rPr lang="ru-RU" sz="2200" dirty="0" err="1" smtClean="0"/>
              <a:t>всіх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приєднатись</a:t>
            </a:r>
            <a:r>
              <a:rPr lang="ru-RU" sz="2200" dirty="0" smtClean="0"/>
              <a:t> до них для </a:t>
            </a:r>
            <a:r>
              <a:rPr lang="ru-RU" sz="2200" dirty="0" err="1" smtClean="0"/>
              <a:t>боротьби</a:t>
            </a:r>
            <a:r>
              <a:rPr lang="ru-RU" sz="2200" dirty="0" smtClean="0"/>
              <a:t> з </a:t>
            </a:r>
            <a:r>
              <a:rPr lang="ru-RU" sz="2200" dirty="0" err="1" smtClean="0"/>
              <a:t>ненависними</a:t>
            </a:r>
            <a:r>
              <a:rPr lang="ru-RU" sz="2200" dirty="0" smtClean="0"/>
              <a:t> дворянами.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5" b="9725"/>
          <a:stretch>
            <a:fillRect/>
          </a:stretch>
        </p:blipFill>
        <p:spPr>
          <a:xfrm rot="420000">
            <a:off x="3181020" y="1148429"/>
            <a:ext cx="5233687" cy="4100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24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809</Words>
  <Application>Microsoft Office PowerPoint</Application>
  <PresentationFormat>Экран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Жакерія </vt:lpstr>
      <vt:lpstr>Зміст</vt:lpstr>
      <vt:lpstr>   Що таке Жакерія </vt:lpstr>
      <vt:lpstr>Презентация PowerPoint</vt:lpstr>
      <vt:lpstr>Гійом Каль </vt:lpstr>
      <vt:lpstr>Причини </vt:lpstr>
      <vt:lpstr>   1.Феодальні утиски селян, посилення їх експлуатації. 2.Розорення країни Столітньою війною. 3.Великі податки і повинності, які постійно зростали, 4.Грошові побори на викуп рицарів, які потрапляли в полон. 5.Грабежі, голод, епідемії у 1348—1349 рр. Західною Європою прокотилася чума — «чорна смерть»). 6.Тяжке становище і велике бідування французького народу в умовах затяжної війни і поразок французьких феодалів. </vt:lpstr>
      <vt:lpstr>Привід </vt:lpstr>
      <vt:lpstr>Презентация PowerPoint</vt:lpstr>
      <vt:lpstr>  Дії повстанців </vt:lpstr>
      <vt:lpstr>Дворяни північної Франції були охоплені жахом. Багато хто рятувався втечею, як тільки чув звістку про наближення Жака Простака. Ім'я Жака Простака, що досі вимовлялось з презирством, тепер наводило трепет. Центром і базою повстання стало місто Бове. Сюди відправляли всіх полонених дворян, тут їх страчували. Полум'я повстання палало не тільки в селах і маєтках. Заворушення перекинулось і в міста.  Де-не-де міська біднота створювала свої загони, які виступали назустріч селянським силам і об'єднувалися з ними. Але, звичайно, на бік жаків ставала тільки біднота міста. Багатії, боячись за своє життя і майно, зустрічали їх вороже. </vt:lpstr>
      <vt:lpstr>Презентация PowerPoint</vt:lpstr>
      <vt:lpstr>  Підла зрада </vt:lpstr>
      <vt:lpstr>Під враженням перших успіхів недосвідчені у військовій справі селяни переоцінювали свою силу і прагнули поборотися з сеньйорами. Каль не міг умовити їх припинити повстання і був змушений погодитись з думкою жаків. Готуючись до натиску сильної рицарської кінноти, він спорудив велике кільце з повозок Карл Злий, підійшовши до Мело,мав загін з 1000 чоловік. Побачивши укріплений табір жаків, строгий бойовий порядок, почувши звук сурми, що доходив з табору, король стривожився. До цієї хвилини він і сумніву не мав, що зуміє розгромити жаків. Розглядаючи здаля укріплення з повозок, Карл переконувався в тому, що його не можна атакувати, не зазнавши великих втрат. І от з лав рицарів вийшло наперед троє. Один з них високо піднімав білий її прапор на знак мирних намірів. Парламентери, що підійшли, просили самого Гільйома Каля прибути для переговорів до їх проводиря. Довірливий ватажок жаків, не здогадавшись про зраду і навіть не забезпечив себе заложниками, пішов у табір підступного наваррця. Тут главу селянського війська схопилили і піддали тяжкій страті.</vt:lpstr>
      <vt:lpstr>Розправа </vt:lpstr>
      <vt:lpstr>Презентация PowerPoint</vt:lpstr>
      <vt:lpstr>Наслідки повстань </vt:lpstr>
      <vt:lpstr>Презентация PowerPoint</vt:lpstr>
      <vt:lpstr>Малюнки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8</cp:revision>
  <dcterms:created xsi:type="dcterms:W3CDTF">2012-02-29T08:31:33Z</dcterms:created>
  <dcterms:modified xsi:type="dcterms:W3CDTF">2012-03-03T09:12:13Z</dcterms:modified>
</cp:coreProperties>
</file>