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6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6EB0C-09BA-44C6-87C4-A16CCE3F08C3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91298-8390-477A-86D7-7C9DDB423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90088-B56C-47AB-9013-193A78546977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16CFE-B1D2-4A15-9BE2-D891E0511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6FF32-E639-42B7-81D6-3C8B0539BA14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CB7FE-E6F8-45A8-85A7-37847260F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981C8-DA97-4D5D-848B-3ED2A4D5A50E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DE699-63B3-4D01-9763-9EC7965A2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F6168-06CA-4201-A143-2B06BFE0DE0C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7A1C-19C1-411B-82A6-F31F7A8AF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00EA2-6C2B-4AC9-B2F3-69EE917A455D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36B0C-A8D2-4693-AE60-802BA376B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47349-1B0C-4EEA-B10A-79FB3E8694E3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352A8-1197-4839-B236-F10F091C4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761E7-8B00-4631-8BC4-DF7C149E0C6E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515FA-DE39-4E7B-9569-6BE6D3EEE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B5664-E04A-4CC5-A61E-2F4F56742618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99360-BB34-4078-B06B-F980461C9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0E895-93DF-45DD-A403-D2172EDDAEBD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CC96D-F7DF-4080-8310-24C1F60E0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A720C-FBA4-4D66-B434-A22C5348F23A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721B5-D0FA-4511-BC8E-A732E8E8E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E510D7-BA86-4682-97B1-3E045ED23084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126978-B5F2-4976-9BFE-48BDE5B73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Франція – батьківщина мистецтва кіно</a:t>
            </a:r>
            <a:endParaRPr lang="ru-RU" b="1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625" y="285750"/>
            <a:ext cx="8286750" cy="585787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2" name="TextBox 8"/>
          <p:cNvSpPr txBox="1">
            <a:spLocks noChangeArrowheads="1"/>
          </p:cNvSpPr>
          <p:nvPr/>
        </p:nvSpPr>
        <p:spPr bwMode="auto">
          <a:xfrm>
            <a:off x="611188" y="620713"/>
            <a:ext cx="7858125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latin typeface="Calibri" pitchFamily="34" charset="0"/>
              </a:rPr>
              <a:t>“Нова хвиля”</a:t>
            </a:r>
          </a:p>
          <a:p>
            <a:pPr algn="just"/>
            <a:endParaRPr lang="uk-UA" i="1">
              <a:latin typeface="Calibri" pitchFamily="34" charset="0"/>
            </a:endParaRPr>
          </a:p>
          <a:p>
            <a:pPr algn="just"/>
            <a:r>
              <a:rPr lang="uk-UA" i="1">
                <a:latin typeface="Calibri" pitchFamily="34" charset="0"/>
              </a:rPr>
              <a:t>Нова хвиля </a:t>
            </a:r>
            <a:r>
              <a:rPr lang="uk-UA">
                <a:latin typeface="Calibri" pitchFamily="34" charset="0"/>
              </a:rPr>
              <a:t>французького кіно дарує світові кіно таких митців як </a:t>
            </a:r>
            <a:r>
              <a:rPr lang="uk-UA" i="1">
                <a:latin typeface="Calibri" pitchFamily="34" charset="0"/>
              </a:rPr>
              <a:t>Жан-Люк Годар, Клод Лелуш, Франсуа Трюффо, Клод шаброль, Луї Маль</a:t>
            </a:r>
            <a:r>
              <a:rPr lang="uk-UA">
                <a:latin typeface="Calibri" pitchFamily="34" charset="0"/>
              </a:rPr>
              <a:t>. З</a:t>
            </a:r>
            <a:r>
              <a:rPr lang="en-US">
                <a:latin typeface="Calibri" pitchFamily="34" charset="0"/>
              </a:rPr>
              <a:t>’</a:t>
            </a:r>
            <a:r>
              <a:rPr lang="uk-UA">
                <a:latin typeface="Calibri" pitchFamily="34" charset="0"/>
              </a:rPr>
              <a:t>явилися всесвітньовідомі мюзикли </a:t>
            </a:r>
            <a:r>
              <a:rPr lang="uk-UA" i="1">
                <a:latin typeface="Calibri" pitchFamily="34" charset="0"/>
              </a:rPr>
              <a:t>Жака Демі “Шербурські парасольки” </a:t>
            </a:r>
            <a:r>
              <a:rPr lang="uk-UA">
                <a:latin typeface="Calibri" pitchFamily="34" charset="0"/>
              </a:rPr>
              <a:t>(1964) та </a:t>
            </a:r>
            <a:r>
              <a:rPr lang="uk-UA" i="1">
                <a:latin typeface="Calibri" pitchFamily="34" charset="0"/>
              </a:rPr>
              <a:t>“Дівчата з Рошфору” </a:t>
            </a:r>
            <a:r>
              <a:rPr lang="uk-UA">
                <a:latin typeface="Calibri" pitchFamily="34" charset="0"/>
              </a:rPr>
              <a:t>(1967).</a:t>
            </a:r>
          </a:p>
          <a:p>
            <a:endParaRPr lang="uk-UA" sz="2400" b="1">
              <a:latin typeface="Calibri" pitchFamily="34" charset="0"/>
            </a:endParaRPr>
          </a:p>
        </p:txBody>
      </p:sp>
      <p:pic>
        <p:nvPicPr>
          <p:cNvPr id="20483" name="Рисунок 6" descr="2013-09-10_172410 копия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565400"/>
            <a:ext cx="78486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625" y="285750"/>
            <a:ext cx="8286750" cy="585787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06" name="TextBox 8"/>
          <p:cNvSpPr txBox="1">
            <a:spLocks noChangeArrowheads="1"/>
          </p:cNvSpPr>
          <p:nvPr/>
        </p:nvSpPr>
        <p:spPr bwMode="auto">
          <a:xfrm>
            <a:off x="4427538" y="549275"/>
            <a:ext cx="3671887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1960 – 1970</a:t>
            </a:r>
            <a:r>
              <a:rPr lang="uk-UA" sz="2400" b="1">
                <a:latin typeface="Calibri" pitchFamily="34" charset="0"/>
              </a:rPr>
              <a:t>. </a:t>
            </a:r>
          </a:p>
          <a:p>
            <a:endParaRPr lang="uk-UA" sz="2400" b="1">
              <a:latin typeface="Calibri" pitchFamily="34" charset="0"/>
            </a:endParaRPr>
          </a:p>
          <a:p>
            <a:r>
              <a:rPr lang="uk-UA" sz="2400" b="1">
                <a:latin typeface="Calibri" pitchFamily="34" charset="0"/>
              </a:rPr>
              <a:t>З</a:t>
            </a:r>
            <a:r>
              <a:rPr lang="en-US" sz="2400" b="1">
                <a:latin typeface="Calibri" pitchFamily="34" charset="0"/>
              </a:rPr>
              <a:t>’</a:t>
            </a:r>
            <a:r>
              <a:rPr lang="uk-UA" sz="2400" b="1">
                <a:latin typeface="Calibri" pitchFamily="34" charset="0"/>
              </a:rPr>
              <a:t>явилася ціла плеяда акторів, серед яких найвідоміші </a:t>
            </a:r>
          </a:p>
          <a:p>
            <a:endParaRPr lang="uk-UA" sz="2400" b="1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uk-UA" sz="2400" i="1">
                <a:latin typeface="Calibri" pitchFamily="34" charset="0"/>
              </a:rPr>
              <a:t>Жанна Моро, </a:t>
            </a:r>
          </a:p>
          <a:p>
            <a:pPr>
              <a:buFontTx/>
              <a:buChar char="•"/>
            </a:pPr>
            <a:r>
              <a:rPr lang="uk-UA" sz="2400" i="1">
                <a:latin typeface="Calibri" pitchFamily="34" charset="0"/>
              </a:rPr>
              <a:t>Жан-Луї  Трентіньян, </a:t>
            </a:r>
          </a:p>
          <a:p>
            <a:pPr>
              <a:buFontTx/>
              <a:buChar char="•"/>
            </a:pPr>
            <a:r>
              <a:rPr lang="uk-UA" sz="2400" i="1">
                <a:latin typeface="Calibri" pitchFamily="34" charset="0"/>
              </a:rPr>
              <a:t>Жан-Поль Бельмондо,</a:t>
            </a:r>
          </a:p>
          <a:p>
            <a:pPr>
              <a:buFontTx/>
              <a:buChar char="•"/>
            </a:pPr>
            <a:r>
              <a:rPr lang="uk-UA" sz="2400" i="1">
                <a:latin typeface="Calibri" pitchFamily="34" charset="0"/>
              </a:rPr>
              <a:t> Жерар Депардьє, </a:t>
            </a:r>
          </a:p>
          <a:p>
            <a:pPr>
              <a:buFontTx/>
              <a:buChar char="•"/>
            </a:pPr>
            <a:r>
              <a:rPr lang="uk-UA" sz="2400" i="1">
                <a:latin typeface="Calibri" pitchFamily="34" charset="0"/>
              </a:rPr>
              <a:t>Катрін Денев, </a:t>
            </a:r>
          </a:p>
          <a:p>
            <a:pPr>
              <a:buFontTx/>
              <a:buChar char="•"/>
            </a:pPr>
            <a:r>
              <a:rPr lang="uk-UA" sz="2400" i="1">
                <a:latin typeface="Calibri" pitchFamily="34" charset="0"/>
              </a:rPr>
              <a:t>Ален Делон, </a:t>
            </a:r>
          </a:p>
          <a:p>
            <a:pPr>
              <a:buFontTx/>
              <a:buChar char="•"/>
            </a:pPr>
            <a:r>
              <a:rPr lang="uk-UA" sz="2400" i="1">
                <a:latin typeface="Calibri" pitchFamily="34" charset="0"/>
              </a:rPr>
              <a:t>Ані Жирардо, </a:t>
            </a:r>
          </a:p>
          <a:p>
            <a:pPr>
              <a:buFontTx/>
              <a:buChar char="•"/>
            </a:pPr>
            <a:r>
              <a:rPr lang="uk-UA" sz="2400" i="1">
                <a:latin typeface="Calibri" pitchFamily="34" charset="0"/>
              </a:rPr>
              <a:t>Пьєр Рішар.</a:t>
            </a:r>
          </a:p>
        </p:txBody>
      </p:sp>
      <p:pic>
        <p:nvPicPr>
          <p:cNvPr id="21507" name="Рисунок 4" descr="2013-09-10_172430 копия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052513"/>
            <a:ext cx="35369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95288" y="549275"/>
            <a:ext cx="8286750" cy="585787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4580" name="Рисунок 6" descr="2538_6.png"/>
          <p:cNvPicPr>
            <a:picLocks noChangeAspect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395288" y="981075"/>
            <a:ext cx="8215312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779838" y="765175"/>
            <a:ext cx="4535487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6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Дякую </a:t>
            </a:r>
          </a:p>
          <a:p>
            <a:pPr algn="ctr">
              <a:spcBef>
                <a:spcPct val="50000"/>
              </a:spcBef>
            </a:pPr>
            <a:r>
              <a:rPr lang="uk-UA" sz="6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 увагу !</a:t>
            </a:r>
            <a:endParaRPr lang="ru-RU" sz="66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28625" y="285750"/>
            <a:ext cx="8286750" cy="585787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339" name="Содержимое 7" descr="2013-09-10_171643 копия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928813"/>
            <a:ext cx="3452812" cy="4000500"/>
          </a:xfrm>
        </p:spPr>
      </p:pic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642938" y="514350"/>
            <a:ext cx="7786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>
                <a:latin typeface="Calibri" pitchFamily="34" charset="0"/>
              </a:rPr>
              <a:t>Французький кінематограф </a:t>
            </a:r>
            <a:r>
              <a:rPr lang="uk-UA" sz="2400">
                <a:latin typeface="Calibri" pitchFamily="34" charset="0"/>
              </a:rPr>
              <a:t>включає у себе твори </a:t>
            </a:r>
            <a:r>
              <a:rPr lang="uk-UA" sz="2400" i="1">
                <a:latin typeface="Calibri" pitchFamily="34" charset="0"/>
              </a:rPr>
              <a:t>кіно</a:t>
            </a:r>
            <a:r>
              <a:rPr lang="uk-UA" sz="2400">
                <a:latin typeface="Calibri" pitchFamily="34" charset="0"/>
              </a:rPr>
              <a:t>, створені французькою нацією, або її представниками закордоном.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3786188" y="1857375"/>
            <a:ext cx="47148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i="1">
                <a:latin typeface="Calibri" pitchFamily="34" charset="0"/>
              </a:rPr>
              <a:t>Франція</a:t>
            </a:r>
            <a:r>
              <a:rPr lang="uk-UA" sz="2000">
                <a:latin typeface="Calibri" pitchFamily="34" charset="0"/>
              </a:rPr>
              <a:t> – батьківщина кіно.</a:t>
            </a:r>
          </a:p>
          <a:p>
            <a:pPr algn="ctr"/>
            <a:r>
              <a:rPr lang="uk-UA" sz="2000">
                <a:latin typeface="Calibri" pitchFamily="34" charset="0"/>
              </a:rPr>
              <a:t>Декілька ключових рухів </a:t>
            </a:r>
            <a:r>
              <a:rPr lang="uk-UA" sz="2000" b="1" i="1">
                <a:latin typeface="Calibri" pitchFamily="34" charset="0"/>
              </a:rPr>
              <a:t>кінематографу</a:t>
            </a:r>
            <a:r>
              <a:rPr lang="uk-UA" sz="2000">
                <a:latin typeface="Calibri" pitchFamily="34" charset="0"/>
              </a:rPr>
              <a:t>,</a:t>
            </a:r>
            <a:r>
              <a:rPr lang="uk-UA" sz="2000" i="1">
                <a:latin typeface="Calibri" pitchFamily="34" charset="0"/>
              </a:rPr>
              <a:t> </a:t>
            </a:r>
            <a:r>
              <a:rPr lang="uk-UA" sz="2000">
                <a:latin typeface="Calibri" pitchFamily="34" charset="0"/>
              </a:rPr>
              <a:t>таких як Нова хвиля, почалися саме в цій країні. Кіноіндустрія  Франції є однією з найсильніших та шанованих у світі та за популярністю поступається хіба що </a:t>
            </a:r>
            <a:r>
              <a:rPr lang="uk-UA" sz="2000" b="1" i="1">
                <a:latin typeface="Calibri" pitchFamily="34" charset="0"/>
              </a:rPr>
              <a:t>Голлівуду</a:t>
            </a:r>
            <a:r>
              <a:rPr lang="uk-UA" sz="2000" i="1">
                <a:latin typeface="Calibri" pitchFamily="34" charset="0"/>
              </a:rPr>
              <a:t>.</a:t>
            </a:r>
            <a:endParaRPr lang="ru-RU" sz="2000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28625" y="285750"/>
            <a:ext cx="8286750" cy="585787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611188" y="404813"/>
            <a:ext cx="778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latin typeface="Calibri" pitchFamily="34" charset="0"/>
              </a:rPr>
              <a:t>Заснування кінематографу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1042988" y="981075"/>
            <a:ext cx="6985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Calibri" pitchFamily="34" charset="0"/>
              </a:rPr>
              <a:t>Народження кіно пов</a:t>
            </a:r>
            <a:r>
              <a:rPr lang="en-US" sz="2400">
                <a:latin typeface="Calibri" pitchFamily="34" charset="0"/>
              </a:rPr>
              <a:t>’</a:t>
            </a:r>
            <a:r>
              <a:rPr lang="uk-UA" sz="2400">
                <a:latin typeface="Calibri" pitchFamily="34" charset="0"/>
              </a:rPr>
              <a:t>язане із винайденням апарату, що дозволив відтворювати проекції об</a:t>
            </a:r>
            <a:r>
              <a:rPr lang="en-US" sz="2400">
                <a:latin typeface="Calibri" pitchFamily="34" charset="0"/>
              </a:rPr>
              <a:t>’</a:t>
            </a:r>
            <a:r>
              <a:rPr lang="uk-UA" sz="2400">
                <a:latin typeface="Calibri" pitchFamily="34" charset="0"/>
              </a:rPr>
              <a:t>єктів, що рухаються, і цей апарат був створений братами </a:t>
            </a:r>
            <a:r>
              <a:rPr lang="uk-UA" sz="2400" i="1">
                <a:latin typeface="Calibri" pitchFamily="34" charset="0"/>
              </a:rPr>
              <a:t>Луї та Огюстом Люи</a:t>
            </a:r>
            <a:r>
              <a:rPr lang="en-US" sz="2400" i="1">
                <a:latin typeface="Calibri" pitchFamily="34" charset="0"/>
              </a:rPr>
              <a:t>’</a:t>
            </a:r>
            <a:r>
              <a:rPr lang="uk-UA" sz="2400" i="1">
                <a:latin typeface="Calibri" pitchFamily="34" charset="0"/>
              </a:rPr>
              <a:t>єрами</a:t>
            </a:r>
            <a:r>
              <a:rPr lang="uk-UA" sz="2400">
                <a:latin typeface="Calibri" pitchFamily="34" charset="0"/>
              </a:rPr>
              <a:t>. 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15365" name="Рисунок 6" descr="2013-09-10_172202 копия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897188"/>
            <a:ext cx="7704138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28625" y="285750"/>
            <a:ext cx="8286750" cy="585787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7" name="TextBox 8"/>
          <p:cNvSpPr txBox="1">
            <a:spLocks noChangeArrowheads="1"/>
          </p:cNvSpPr>
          <p:nvPr/>
        </p:nvSpPr>
        <p:spPr bwMode="auto">
          <a:xfrm>
            <a:off x="3995738" y="692150"/>
            <a:ext cx="374491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Calibri" pitchFamily="34" charset="0"/>
              </a:rPr>
              <a:t>Луї та Огюст Люм</a:t>
            </a:r>
            <a:r>
              <a:rPr lang="en-US" sz="2400" b="1">
                <a:latin typeface="Calibri" pitchFamily="34" charset="0"/>
              </a:rPr>
              <a:t>’</a:t>
            </a:r>
            <a:r>
              <a:rPr lang="uk-UA" sz="2400" b="1">
                <a:latin typeface="Calibri" pitchFamily="34" charset="0"/>
              </a:rPr>
              <a:t>єри</a:t>
            </a:r>
            <a:endParaRPr lang="uk-UA" sz="2400" b="1"/>
          </a:p>
          <a:p>
            <a:pPr algn="ctr"/>
            <a:endParaRPr lang="uk-UA" sz="2400" b="1"/>
          </a:p>
          <a:p>
            <a:r>
              <a:rPr lang="uk-UA" sz="2400">
                <a:latin typeface="Calibri" pitchFamily="34" charset="0"/>
              </a:rPr>
              <a:t>Перша експериментальна демонстрація кінофільму Люм</a:t>
            </a:r>
            <a:r>
              <a:rPr lang="en-US" sz="2400">
                <a:latin typeface="Calibri" pitchFamily="34" charset="0"/>
              </a:rPr>
              <a:t>’</a:t>
            </a:r>
            <a:r>
              <a:rPr lang="uk-UA" sz="2400">
                <a:latin typeface="Calibri" pitchFamily="34" charset="0"/>
              </a:rPr>
              <a:t>єр була проведена 22 березня 1895 року для “членів спільноти заохочення національної індустрії”. В той день був продемонстрований фільм “Вихід робочих із фабрики Люм</a:t>
            </a:r>
            <a:r>
              <a:rPr lang="en-US" sz="2400">
                <a:latin typeface="Calibri" pitchFamily="34" charset="0"/>
              </a:rPr>
              <a:t>’</a:t>
            </a:r>
            <a:r>
              <a:rPr lang="uk-UA" sz="2400">
                <a:latin typeface="Calibri" pitchFamily="34" charset="0"/>
              </a:rPr>
              <a:t>єр”.</a:t>
            </a:r>
          </a:p>
          <a:p>
            <a:endParaRPr lang="uk-UA" sz="2400" b="1">
              <a:latin typeface="Calibri" pitchFamily="34" charset="0"/>
            </a:endParaRPr>
          </a:p>
        </p:txBody>
      </p:sp>
      <p:pic>
        <p:nvPicPr>
          <p:cNvPr id="16391" name="Picture 7" descr="person_41_Timchenko_pi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476250"/>
            <a:ext cx="2160587" cy="1482725"/>
          </a:xfrm>
          <a:prstGeom prst="rect">
            <a:avLst/>
          </a:prstGeom>
          <a:noFill/>
        </p:spPr>
      </p:pic>
      <p:pic>
        <p:nvPicPr>
          <p:cNvPr id="16388" name="Рисунок 7" descr="2013-09-10_172221 копия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557338"/>
            <a:ext cx="3021012" cy="44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28625" y="285750"/>
            <a:ext cx="8286750" cy="585787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7411" name="Рисунок 6" descr="2538_6.png"/>
          <p:cNvPicPr>
            <a:picLocks noChangeAspect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428625" y="1009650"/>
            <a:ext cx="8215313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611188" y="476250"/>
            <a:ext cx="7786687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latin typeface="Calibri" pitchFamily="34" charset="0"/>
              </a:rPr>
              <a:t>Технічний розвиток та народження жанрів</a:t>
            </a:r>
            <a:endParaRPr lang="uk-UA" sz="2400" b="1"/>
          </a:p>
          <a:p>
            <a:endParaRPr lang="uk-UA" sz="2400" b="1"/>
          </a:p>
          <a:p>
            <a:pPr algn="just"/>
            <a:r>
              <a:rPr lang="uk-UA" i="1">
                <a:latin typeface="Calibri" pitchFamily="34" charset="0"/>
              </a:rPr>
              <a:t>Відкриття Мельєса спеціальних видів кінозйомки наштовхнули інших винахідників на пошуки та експерименти в кіно. Проводились експерименти із мікро- та покадровою зйомкою студії братів Пате, студія “Гомон” експериментує із звуком, ведуться розробки кольорового відео, а 1908 року Андре Дебрі випустив знімальну камеру “Парво”, яка дозволили проводити нормальну та прискорену зйомку та  стала однією із розповсюджених у світі.</a:t>
            </a:r>
          </a:p>
        </p:txBody>
      </p:sp>
      <p:pic>
        <p:nvPicPr>
          <p:cNvPr id="17415" name="Picture 7" descr="21081024RY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24859">
            <a:off x="6300788" y="3716338"/>
            <a:ext cx="1220787" cy="1541462"/>
          </a:xfrm>
          <a:prstGeom prst="rect">
            <a:avLst/>
          </a:prstGeom>
          <a:noFill/>
        </p:spPr>
      </p:pic>
      <p:pic>
        <p:nvPicPr>
          <p:cNvPr id="17417" name="Picture 9" descr="0019-025-Izobretenie-fotografii-1839-go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3141663"/>
            <a:ext cx="2016125" cy="1076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28625" y="285750"/>
            <a:ext cx="8286750" cy="585787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35" name="TextBox 8"/>
          <p:cNvSpPr txBox="1">
            <a:spLocks noChangeArrowheads="1"/>
          </p:cNvSpPr>
          <p:nvPr/>
        </p:nvSpPr>
        <p:spPr bwMode="auto">
          <a:xfrm>
            <a:off x="468313" y="333375"/>
            <a:ext cx="50720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latin typeface="Calibri" pitchFamily="34" charset="0"/>
              </a:rPr>
              <a:t>Брати Пате</a:t>
            </a:r>
            <a:endParaRPr lang="uk-UA" sz="2400" b="1"/>
          </a:p>
          <a:p>
            <a:endParaRPr lang="uk-UA" sz="2400" b="1"/>
          </a:p>
          <a:p>
            <a:pPr algn="just"/>
            <a:r>
              <a:rPr lang="uk-UA">
                <a:latin typeface="Calibri" pitchFamily="34" charset="0"/>
              </a:rPr>
              <a:t>Одне із перших кінопідприємств було створено братами </a:t>
            </a:r>
            <a:r>
              <a:rPr lang="uk-UA" i="1">
                <a:latin typeface="Calibri" pitchFamily="34" charset="0"/>
              </a:rPr>
              <a:t>Шарлем та Емілем.</a:t>
            </a:r>
          </a:p>
          <a:p>
            <a:pPr algn="just"/>
            <a:endParaRPr lang="uk-UA">
              <a:latin typeface="Calibri" pitchFamily="34" charset="0"/>
            </a:endParaRPr>
          </a:p>
          <a:p>
            <a:pPr algn="just"/>
            <a:endParaRPr lang="uk-UA">
              <a:latin typeface="Calibri" pitchFamily="34" charset="0"/>
            </a:endParaRPr>
          </a:p>
          <a:p>
            <a:endParaRPr lang="uk-UA" sz="2400" b="1">
              <a:latin typeface="Calibri" pitchFamily="34" charset="0"/>
            </a:endParaRPr>
          </a:p>
        </p:txBody>
      </p:sp>
      <p:sp>
        <p:nvSpPr>
          <p:cNvPr id="18436" name="TextBox 10"/>
          <p:cNvSpPr txBox="1">
            <a:spLocks noChangeArrowheads="1"/>
          </p:cNvSpPr>
          <p:nvPr/>
        </p:nvSpPr>
        <p:spPr bwMode="auto">
          <a:xfrm>
            <a:off x="3276600" y="4005263"/>
            <a:ext cx="5408613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>
                <a:latin typeface="Calibri" pitchFamily="34" charset="0"/>
              </a:rPr>
              <a:t>Як і більшість інших підприємців, Пате зробили все, щоб перетворити кінематограф у вигідну справу, а тому налагодили масове виробництво апаратури. Вже у 1897 році вони  побудували  у  Венсані  (передмістя  Парижу) студію  для  зйомки,  обробки  та  випуски  фільмів,  там  же  був  цілий   цех  із    виготовлення апаратури…</a:t>
            </a:r>
          </a:p>
        </p:txBody>
      </p:sp>
      <p:pic>
        <p:nvPicPr>
          <p:cNvPr id="18437" name="Рисунок 6" descr="2013-09-10_172326 копия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149725"/>
            <a:ext cx="25908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9" descr="2013-09-10_172326 копия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549275"/>
            <a:ext cx="2087562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 descr="Пат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1989138"/>
            <a:ext cx="1428750" cy="1828800"/>
          </a:xfrm>
          <a:prstGeom prst="rect">
            <a:avLst/>
          </a:prstGeom>
          <a:noFill/>
        </p:spPr>
      </p:pic>
      <p:pic>
        <p:nvPicPr>
          <p:cNvPr id="18445" name="Picture 13" descr="300px-%D0%A1%D1%86%D0%B5%D0%BD%D1%8B_%D0%B6%D0%B5%D1%81%D1%82%D0%BE%D0%BA%D0%BE%D0%B9_%D0%B6%D0%B8%D0%B7%D0%BD%D0%B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23234">
            <a:off x="900113" y="2276475"/>
            <a:ext cx="1871662" cy="1198563"/>
          </a:xfrm>
          <a:prstGeom prst="rect">
            <a:avLst/>
          </a:prstGeom>
          <a:noFill/>
        </p:spPr>
      </p:pic>
      <p:pic>
        <p:nvPicPr>
          <p:cNvPr id="18447" name="Picture 15" descr="300px-%D0%97%D0%B0%D0%BF%D0%B0%D0%B4%D0%BD%D1%8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69218">
            <a:off x="4284663" y="2349500"/>
            <a:ext cx="1800225" cy="121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95288" y="476250"/>
            <a:ext cx="8286750" cy="585787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708400" y="765175"/>
            <a:ext cx="48768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Французький кінематограф 1930—1940-х </a:t>
            </a:r>
          </a:p>
          <a:p>
            <a:r>
              <a:rPr lang="ru-RU" sz="2000">
                <a:latin typeface="Calibri" pitchFamily="34" charset="0"/>
              </a:rPr>
              <a:t>років був відзначений поетичним реалізмом . </a:t>
            </a:r>
          </a:p>
          <a:p>
            <a:r>
              <a:rPr lang="ru-RU" sz="2000">
                <a:latin typeface="Calibri" pitchFamily="34" charset="0"/>
              </a:rPr>
              <a:t>Після виходу на екрани фільму «Набережна туманів» актори Ж.Габен і М.Морган стали найвідомішою парою екрана .Фільм М.Карне «Діти Порайка» був визнаний одним із кращих </a:t>
            </a:r>
          </a:p>
          <a:p>
            <a:r>
              <a:rPr lang="ru-RU" sz="2000">
                <a:latin typeface="Calibri" pitchFamily="34" charset="0"/>
              </a:rPr>
              <a:t>В історії та сприяв розквіту авторського кіно . </a:t>
            </a:r>
          </a:p>
          <a:p>
            <a:r>
              <a:rPr lang="ru-RU" sz="2000">
                <a:latin typeface="Calibri" pitchFamily="34" charset="0"/>
              </a:rPr>
              <a:t>Ж.Таті («Святковий день»),Р .Брессон («Дами </a:t>
            </a:r>
          </a:p>
          <a:p>
            <a:r>
              <a:rPr lang="ru-RU" sz="2000">
                <a:latin typeface="Calibri" pitchFamily="34" charset="0"/>
              </a:rPr>
              <a:t>Булонського Лісу»), Ж.Кокто(«Красуня і чудовисько» ) створили свої неповторні кінематографічні «світи» . </a:t>
            </a:r>
          </a:p>
        </p:txBody>
      </p:sp>
      <p:pic>
        <p:nvPicPr>
          <p:cNvPr id="22535" name="Picture 7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06350">
            <a:off x="684213" y="765175"/>
            <a:ext cx="2894012" cy="1905000"/>
          </a:xfrm>
          <a:prstGeom prst="rect">
            <a:avLst/>
          </a:prstGeom>
          <a:noFill/>
        </p:spPr>
      </p:pic>
      <p:pic>
        <p:nvPicPr>
          <p:cNvPr id="22537" name="Picture 9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72145">
            <a:off x="1042988" y="2708275"/>
            <a:ext cx="2381250" cy="1573213"/>
          </a:xfrm>
          <a:prstGeom prst="rect">
            <a:avLst/>
          </a:prstGeom>
          <a:noFill/>
        </p:spPr>
      </p:pic>
      <p:pic>
        <p:nvPicPr>
          <p:cNvPr id="22539" name="Picture 11" descr="Miglaina-piekraste_f294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149725"/>
            <a:ext cx="2808287" cy="1871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625" y="285750"/>
            <a:ext cx="8286750" cy="585787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9458" name="Рисунок 12" descr="2013-09-10_172348 копия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341438"/>
            <a:ext cx="5995988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8"/>
          <p:cNvSpPr txBox="1">
            <a:spLocks noChangeArrowheads="1"/>
          </p:cNvSpPr>
          <p:nvPr/>
        </p:nvSpPr>
        <p:spPr bwMode="auto">
          <a:xfrm>
            <a:off x="611188" y="404813"/>
            <a:ext cx="5945187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latin typeface="Calibri" pitchFamily="34" charset="0"/>
              </a:rPr>
              <a:t>Сучасне французьке кіно</a:t>
            </a:r>
          </a:p>
          <a:p>
            <a:endParaRPr lang="uk-UA" sz="2400" b="1">
              <a:latin typeface="Calibri" pitchFamily="34" charset="0"/>
            </a:endParaRPr>
          </a:p>
          <a:p>
            <a:r>
              <a:rPr lang="uk-UA" sz="2000">
                <a:latin typeface="Calibri" pitchFamily="34" charset="0"/>
              </a:rPr>
              <a:t>Сучасне французьке кіно – це витончене мистецтво, в котрому психологія та драматизм поєднуються з пікантністю   та  художньою   красою    зйомки. Сьогодні його стиль визначають режисери Люк Бессон, П</a:t>
            </a:r>
            <a:r>
              <a:rPr lang="en-US" sz="2000">
                <a:latin typeface="Calibri" pitchFamily="34" charset="0"/>
              </a:rPr>
              <a:t>’</a:t>
            </a:r>
            <a:r>
              <a:rPr lang="uk-UA" sz="2000">
                <a:latin typeface="Calibri" pitchFamily="34" charset="0"/>
              </a:rPr>
              <a:t>єр Жане, Франсуа Озон, Філіпп Гарель та актори Жан .рено, Одрі Тоту, Софі Марсо, Матьє Кассовітц, Крістіан Клав</a:t>
            </a:r>
            <a:r>
              <a:rPr lang="en-US" sz="2000">
                <a:latin typeface="Calibri" pitchFamily="34" charset="0"/>
              </a:rPr>
              <a:t>’</a:t>
            </a:r>
            <a:r>
              <a:rPr lang="uk-UA" sz="2000">
                <a:latin typeface="Calibri" pitchFamily="34" charset="0"/>
              </a:rPr>
              <a:t>є, Луї Гаррель.</a:t>
            </a:r>
          </a:p>
          <a:p>
            <a:pPr algn="just"/>
            <a:endParaRPr lang="uk-UA" sz="2000">
              <a:latin typeface="Calibri" pitchFamily="34" charset="0"/>
            </a:endParaRPr>
          </a:p>
          <a:p>
            <a:endParaRPr lang="uk-UA" sz="2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68313" y="620713"/>
            <a:ext cx="8286750" cy="585787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558" name="TextBox 8"/>
          <p:cNvSpPr txBox="1">
            <a:spLocks noChangeArrowheads="1"/>
          </p:cNvSpPr>
          <p:nvPr/>
        </p:nvSpPr>
        <p:spPr bwMode="auto">
          <a:xfrm>
            <a:off x="611188" y="692150"/>
            <a:ext cx="5945187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latin typeface="Calibri" pitchFamily="34" charset="0"/>
              </a:rPr>
              <a:t>Сучасне французьке кіно</a:t>
            </a:r>
          </a:p>
          <a:p>
            <a:endParaRPr lang="uk-UA" sz="2000">
              <a:latin typeface="Calibri" pitchFamily="34" charset="0"/>
            </a:endParaRPr>
          </a:p>
          <a:p>
            <a:r>
              <a:rPr lang="uk-UA" sz="2000">
                <a:latin typeface="Calibri" pitchFamily="34" charset="0"/>
              </a:rPr>
              <a:t>Сьогодні його стиль визначають </a:t>
            </a:r>
          </a:p>
          <a:p>
            <a:r>
              <a:rPr lang="uk-UA" sz="2000">
                <a:latin typeface="Calibri" pitchFamily="34" charset="0"/>
              </a:rPr>
              <a:t>режисери:</a:t>
            </a:r>
          </a:p>
          <a:p>
            <a:pPr>
              <a:buFontTx/>
              <a:buChar char="•"/>
            </a:pPr>
            <a:r>
              <a:rPr lang="uk-UA" sz="2000">
                <a:latin typeface="Calibri" pitchFamily="34" charset="0"/>
              </a:rPr>
              <a:t> Люк Бессон, </a:t>
            </a:r>
          </a:p>
          <a:p>
            <a:pPr>
              <a:buFontTx/>
              <a:buChar char="•"/>
            </a:pPr>
            <a:r>
              <a:rPr lang="uk-UA" sz="2000">
                <a:latin typeface="Calibri" pitchFamily="34" charset="0"/>
              </a:rPr>
              <a:t>П</a:t>
            </a:r>
            <a:r>
              <a:rPr lang="en-US" sz="2000">
                <a:latin typeface="Calibri" pitchFamily="34" charset="0"/>
              </a:rPr>
              <a:t>’</a:t>
            </a:r>
            <a:r>
              <a:rPr lang="uk-UA" sz="2000">
                <a:latin typeface="Calibri" pitchFamily="34" charset="0"/>
              </a:rPr>
              <a:t>єр Жане, </a:t>
            </a:r>
          </a:p>
          <a:p>
            <a:pPr>
              <a:buFontTx/>
              <a:buChar char="•"/>
            </a:pPr>
            <a:r>
              <a:rPr lang="uk-UA" sz="2000">
                <a:latin typeface="Calibri" pitchFamily="34" charset="0"/>
              </a:rPr>
              <a:t>Франсуа Озон, </a:t>
            </a:r>
          </a:p>
          <a:p>
            <a:pPr>
              <a:buFontTx/>
              <a:buChar char="•"/>
            </a:pPr>
            <a:r>
              <a:rPr lang="uk-UA" sz="2000">
                <a:latin typeface="Calibri" pitchFamily="34" charset="0"/>
              </a:rPr>
              <a:t>Філіпп Гарель </a:t>
            </a:r>
          </a:p>
          <a:p>
            <a:endParaRPr lang="uk-UA" sz="2000">
              <a:latin typeface="Calibri" pitchFamily="34" charset="0"/>
            </a:endParaRPr>
          </a:p>
          <a:p>
            <a:r>
              <a:rPr lang="uk-UA" sz="2000">
                <a:latin typeface="Calibri" pitchFamily="34" charset="0"/>
              </a:rPr>
              <a:t>Актори:</a:t>
            </a:r>
          </a:p>
          <a:p>
            <a:pPr>
              <a:buFontTx/>
              <a:buChar char="•"/>
            </a:pPr>
            <a:r>
              <a:rPr lang="uk-UA" sz="2000">
                <a:latin typeface="Calibri" pitchFamily="34" charset="0"/>
              </a:rPr>
              <a:t>Одрі Тоту, </a:t>
            </a:r>
          </a:p>
          <a:p>
            <a:pPr>
              <a:buFontTx/>
              <a:buChar char="•"/>
            </a:pPr>
            <a:r>
              <a:rPr lang="uk-UA" sz="2000">
                <a:latin typeface="Calibri" pitchFamily="34" charset="0"/>
              </a:rPr>
              <a:t>Софі Марсо, </a:t>
            </a:r>
          </a:p>
          <a:p>
            <a:pPr>
              <a:buFontTx/>
              <a:buChar char="•"/>
            </a:pPr>
            <a:r>
              <a:rPr lang="uk-UA" sz="2000">
                <a:latin typeface="Calibri" pitchFamily="34" charset="0"/>
              </a:rPr>
              <a:t>Матьє Кассовітц, </a:t>
            </a:r>
          </a:p>
          <a:p>
            <a:pPr>
              <a:buFontTx/>
              <a:buChar char="•"/>
            </a:pPr>
            <a:r>
              <a:rPr lang="uk-UA" sz="2000">
                <a:latin typeface="Calibri" pitchFamily="34" charset="0"/>
              </a:rPr>
              <a:t>Крістіан Клав</a:t>
            </a:r>
            <a:r>
              <a:rPr lang="en-US" sz="2000">
                <a:latin typeface="Calibri" pitchFamily="34" charset="0"/>
              </a:rPr>
              <a:t>’</a:t>
            </a:r>
            <a:r>
              <a:rPr lang="uk-UA" sz="2000">
                <a:latin typeface="Calibri" pitchFamily="34" charset="0"/>
              </a:rPr>
              <a:t>є, </a:t>
            </a:r>
          </a:p>
          <a:p>
            <a:pPr>
              <a:buFontTx/>
              <a:buChar char="•"/>
            </a:pPr>
            <a:r>
              <a:rPr lang="uk-UA" sz="2000">
                <a:latin typeface="Calibri" pitchFamily="34" charset="0"/>
              </a:rPr>
              <a:t>Луї Гаррель.</a:t>
            </a:r>
          </a:p>
          <a:p>
            <a:pPr algn="just"/>
            <a:endParaRPr lang="uk-UA" sz="2000">
              <a:latin typeface="Calibri" pitchFamily="34" charset="0"/>
            </a:endParaRPr>
          </a:p>
          <a:p>
            <a:endParaRPr lang="uk-UA" sz="2400" b="1">
              <a:latin typeface="Calibri" pitchFamily="34" charset="0"/>
            </a:endParaRPr>
          </a:p>
        </p:txBody>
      </p:sp>
      <p:pic>
        <p:nvPicPr>
          <p:cNvPr id="23560" name="Picture 8" descr="mens_069-cr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908050"/>
            <a:ext cx="2592388" cy="1943100"/>
          </a:xfrm>
          <a:prstGeom prst="rect">
            <a:avLst/>
          </a:prstGeom>
          <a:noFill/>
        </p:spPr>
      </p:pic>
      <p:pic>
        <p:nvPicPr>
          <p:cNvPr id="23562" name="Picture 10" descr="l-francois-ozon-a85a87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983">
            <a:off x="3995738" y="1844675"/>
            <a:ext cx="1657350" cy="1943100"/>
          </a:xfrm>
          <a:prstGeom prst="rect">
            <a:avLst/>
          </a:prstGeom>
          <a:noFill/>
        </p:spPr>
      </p:pic>
      <p:pic>
        <p:nvPicPr>
          <p:cNvPr id="23564" name="Picture 12" descr="000_DV318906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43669">
            <a:off x="5651500" y="2420938"/>
            <a:ext cx="2881313" cy="1611312"/>
          </a:xfrm>
          <a:prstGeom prst="rect">
            <a:avLst/>
          </a:prstGeom>
          <a:noFill/>
        </p:spPr>
      </p:pic>
      <p:pic>
        <p:nvPicPr>
          <p:cNvPr id="23566" name="Picture 14" descr="eab8a7ffa3e8t"/>
          <p:cNvPicPr>
            <a:picLocks noChangeAspect="1" noChangeArrowheads="1"/>
          </p:cNvPicPr>
          <p:nvPr/>
        </p:nvPicPr>
        <p:blipFill>
          <a:blip r:embed="rId5"/>
          <a:srcRect b="4268"/>
          <a:stretch>
            <a:fillRect/>
          </a:stretch>
        </p:blipFill>
        <p:spPr bwMode="auto">
          <a:xfrm>
            <a:off x="2843213" y="4508500"/>
            <a:ext cx="2087562" cy="1801813"/>
          </a:xfrm>
          <a:prstGeom prst="rect">
            <a:avLst/>
          </a:prstGeom>
          <a:noFill/>
        </p:spPr>
      </p:pic>
      <p:pic>
        <p:nvPicPr>
          <p:cNvPr id="23568" name="Picture 16" descr="2649c2dda1f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76397">
            <a:off x="4500563" y="4508500"/>
            <a:ext cx="1212850" cy="1800225"/>
          </a:xfrm>
          <a:prstGeom prst="rect">
            <a:avLst/>
          </a:prstGeom>
          <a:noFill/>
        </p:spPr>
      </p:pic>
      <p:pic>
        <p:nvPicPr>
          <p:cNvPr id="23570" name="Picture 18" descr="Louis+Garrel+Les+Bien+Aimes+Photocall+64th+AXZ2hyb26Ss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242547">
            <a:off x="5724525" y="4581525"/>
            <a:ext cx="1200150" cy="1800225"/>
          </a:xfrm>
          <a:prstGeom prst="rect">
            <a:avLst/>
          </a:prstGeom>
          <a:noFill/>
        </p:spPr>
      </p:pic>
      <p:pic>
        <p:nvPicPr>
          <p:cNvPr id="23572" name="Picture 20" descr="6c436d801df1"/>
          <p:cNvPicPr>
            <a:picLocks noChangeAspect="1" noChangeArrowheads="1"/>
          </p:cNvPicPr>
          <p:nvPr/>
        </p:nvPicPr>
        <p:blipFill>
          <a:blip r:embed="rId8"/>
          <a:srcRect t="3816"/>
          <a:stretch>
            <a:fillRect/>
          </a:stretch>
        </p:blipFill>
        <p:spPr bwMode="auto">
          <a:xfrm>
            <a:off x="6948488" y="4508500"/>
            <a:ext cx="1566862" cy="187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444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Arial</vt:lpstr>
      <vt:lpstr>Times New Roman</vt:lpstr>
      <vt:lpstr>Тема Office</vt:lpstr>
      <vt:lpstr>Франція – батьківщина мистецтва кіно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Франція – батьківщина мистецтва кіно</dc:title>
  <dc:creator>Admin</dc:creator>
  <cp:lastModifiedBy>Света</cp:lastModifiedBy>
  <cp:revision>33</cp:revision>
  <dcterms:created xsi:type="dcterms:W3CDTF">2013-09-10T14:25:07Z</dcterms:created>
  <dcterms:modified xsi:type="dcterms:W3CDTF">2002-01-01T20:37:45Z</dcterms:modified>
</cp:coreProperties>
</file>