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3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05A087-26BA-4C28-AB44-D2CFAD01FB53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74ABE6-FEA6-47EB-AF01-7B11187B34E1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5A087-26BA-4C28-AB44-D2CFAD01FB53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ABE6-FEA6-47EB-AF01-7B11187B34E1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5A087-26BA-4C28-AB44-D2CFAD01FB53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ABE6-FEA6-47EB-AF01-7B11187B34E1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5A087-26BA-4C28-AB44-D2CFAD01FB53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ABE6-FEA6-47EB-AF01-7B11187B34E1}" type="slidenum">
              <a:rPr lang="en-US" smtClean="0"/>
              <a:t>‹№›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5A087-26BA-4C28-AB44-D2CFAD01FB53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ABE6-FEA6-47EB-AF01-7B11187B34E1}" type="slidenum">
              <a:rPr lang="en-US" smtClean="0"/>
              <a:t>‹№›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5A087-26BA-4C28-AB44-D2CFAD01FB53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ABE6-FEA6-47EB-AF01-7B11187B34E1}" type="slidenum">
              <a:rPr lang="en-US" smtClean="0"/>
              <a:t>‹№›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5A087-26BA-4C28-AB44-D2CFAD01FB53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ABE6-FEA6-47EB-AF01-7B11187B34E1}" type="slidenum">
              <a:rPr lang="en-US" smtClean="0"/>
              <a:t>‹№›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5A087-26BA-4C28-AB44-D2CFAD01FB53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ABE6-FEA6-47EB-AF01-7B11187B34E1}" type="slidenum">
              <a:rPr lang="en-US" smtClean="0"/>
              <a:t>‹№›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5A087-26BA-4C28-AB44-D2CFAD01FB53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ABE6-FEA6-47EB-AF01-7B11187B34E1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05A087-26BA-4C28-AB44-D2CFAD01FB53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4ABE6-FEA6-47EB-AF01-7B11187B34E1}" type="slidenum">
              <a:rPr lang="en-US" smtClean="0"/>
              <a:t>‹№›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05A087-26BA-4C28-AB44-D2CFAD01FB53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74ABE6-FEA6-47EB-AF01-7B11187B34E1}" type="slidenum">
              <a:rPr lang="en-US" smtClean="0"/>
              <a:t>‹№›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05A087-26BA-4C28-AB44-D2CFAD01FB53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274ABE6-FEA6-47EB-AF01-7B11187B34E1}" type="slidenum">
              <a:rPr lang="en-US" smtClean="0"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071810"/>
            <a:ext cx="7772400" cy="1829761"/>
          </a:xfrm>
        </p:spPr>
        <p:txBody>
          <a:bodyPr/>
          <a:lstStyle/>
          <a:p>
            <a:r>
              <a:rPr lang="uk-UA" dirty="0" smtClean="0"/>
              <a:t>Макс Карл </a:t>
            </a:r>
            <a:br>
              <a:rPr lang="uk-UA" dirty="0" smtClean="0"/>
            </a:br>
            <a:r>
              <a:rPr lang="uk-UA" dirty="0" smtClean="0"/>
              <a:t>Ернст Планк</a:t>
            </a:r>
            <a:endParaRPr lang="en-US" dirty="0"/>
          </a:p>
        </p:txBody>
      </p:sp>
      <p:pic>
        <p:nvPicPr>
          <p:cNvPr id="188418" name="Picture 2" descr="&amp;Fcy;&amp;acy;&amp;jcy;&amp;lcy;:Max plan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14356"/>
            <a:ext cx="2247900" cy="3343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1930 </a:t>
            </a:r>
            <a:r>
              <a:rPr lang="ru-RU" dirty="0" err="1" smtClean="0"/>
              <a:t>році</a:t>
            </a:r>
            <a:r>
              <a:rPr lang="ru-RU" dirty="0" smtClean="0"/>
              <a:t> Макс Планк </a:t>
            </a:r>
            <a:r>
              <a:rPr lang="ru-RU" dirty="0" err="1" smtClean="0"/>
              <a:t>очолив</a:t>
            </a:r>
            <a:r>
              <a:rPr lang="ru-RU" dirty="0" smtClean="0"/>
              <a:t> 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фізики</a:t>
            </a:r>
            <a:r>
              <a:rPr lang="ru-RU" dirty="0" smtClean="0"/>
              <a:t> кайзера </a:t>
            </a:r>
            <a:r>
              <a:rPr lang="ru-RU" dirty="0" err="1" smtClean="0"/>
              <a:t>Вільгельма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smtClean="0"/>
              <a:t>1933 — </a:t>
            </a:r>
            <a:r>
              <a:rPr lang="ru-RU" dirty="0" err="1" smtClean="0"/>
              <a:t>році</a:t>
            </a:r>
            <a:r>
              <a:rPr lang="ru-RU" dirty="0" smtClean="0"/>
              <a:t> приходу </a:t>
            </a:r>
            <a:r>
              <a:rPr lang="ru-RU" dirty="0" err="1" smtClean="0"/>
              <a:t>нацистів</a:t>
            </a:r>
            <a:r>
              <a:rPr lang="ru-RU" dirty="0" smtClean="0"/>
              <a:t> до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smtClean="0"/>
              <a:t>Планк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74 </a:t>
            </a:r>
            <a:r>
              <a:rPr lang="ru-RU" dirty="0" err="1" smtClean="0"/>
              <a:t>річним</a:t>
            </a:r>
            <a:r>
              <a:rPr lang="ru-RU" dirty="0" smtClean="0"/>
              <a:t> </a:t>
            </a:r>
            <a:r>
              <a:rPr lang="ru-RU" dirty="0" err="1" smtClean="0"/>
              <a:t>чоловіком</a:t>
            </a:r>
            <a:r>
              <a:rPr lang="ru-RU" dirty="0" smtClean="0"/>
              <a:t> та </a:t>
            </a:r>
            <a:r>
              <a:rPr lang="ru-RU" dirty="0" err="1" smtClean="0"/>
              <a:t>перебував</a:t>
            </a:r>
            <a:r>
              <a:rPr lang="ru-RU" dirty="0" smtClean="0"/>
              <a:t> на </a:t>
            </a:r>
            <a:r>
              <a:rPr lang="ru-RU" dirty="0" err="1" smtClean="0"/>
              <a:t>посаді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 Кайзера </a:t>
            </a:r>
            <a:r>
              <a:rPr lang="ru-RU" dirty="0" err="1" smtClean="0"/>
              <a:t>Вільгельма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smtClean="0"/>
              <a:t>1936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головування</a:t>
            </a:r>
            <a:r>
              <a:rPr lang="ru-RU" dirty="0" smtClean="0"/>
              <a:t> у </a:t>
            </a:r>
            <a:r>
              <a:rPr lang="ru-RU" dirty="0" err="1" smtClean="0"/>
              <a:t>Товаристві</a:t>
            </a:r>
            <a:r>
              <a:rPr lang="ru-RU" dirty="0" smtClean="0"/>
              <a:t> Кайзера </a:t>
            </a:r>
            <a:r>
              <a:rPr lang="ru-RU" dirty="0" err="1" smtClean="0"/>
              <a:t>Вільгельма</a:t>
            </a:r>
            <a:r>
              <a:rPr lang="ru-RU" dirty="0" smtClean="0"/>
              <a:t>, Планк </a:t>
            </a:r>
            <a:r>
              <a:rPr lang="ru-RU" dirty="0" err="1" smtClean="0"/>
              <a:t>відмовляється</a:t>
            </a:r>
            <a:r>
              <a:rPr lang="ru-RU" dirty="0" smtClean="0"/>
              <a:t> </a:t>
            </a:r>
            <a:r>
              <a:rPr lang="ru-RU" dirty="0" err="1" smtClean="0"/>
              <a:t>висувати</a:t>
            </a:r>
            <a:r>
              <a:rPr lang="ru-RU" dirty="0" smtClean="0"/>
              <a:t> свою кандидатуру.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smtClean="0"/>
              <a:t>1938 </a:t>
            </a:r>
            <a:r>
              <a:rPr lang="ru-RU" dirty="0" err="1" smtClean="0"/>
              <a:t>році</a:t>
            </a:r>
            <a:r>
              <a:rPr lang="ru-RU" dirty="0" smtClean="0"/>
              <a:t> Планк </a:t>
            </a:r>
            <a:r>
              <a:rPr lang="ru-RU" dirty="0" err="1" smtClean="0"/>
              <a:t>святкує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80-ти </a:t>
            </a:r>
            <a:r>
              <a:rPr lang="ru-RU" dirty="0" err="1" smtClean="0"/>
              <a:t>річчя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1938 року </a:t>
            </a:r>
            <a:r>
              <a:rPr lang="ru-RU" dirty="0" err="1" smtClean="0"/>
              <a:t>Академія</a:t>
            </a:r>
            <a:r>
              <a:rPr lang="ru-RU" dirty="0" smtClean="0"/>
              <a:t> наук </a:t>
            </a:r>
            <a:r>
              <a:rPr lang="ru-RU" dirty="0" err="1" smtClean="0"/>
              <a:t>піддалася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«</a:t>
            </a:r>
            <a:r>
              <a:rPr lang="ru-RU" dirty="0" err="1" smtClean="0"/>
              <a:t>Ґляйхшальтунґ</a:t>
            </a:r>
            <a:r>
              <a:rPr lang="ru-RU" dirty="0" smtClean="0"/>
              <a:t>», через </a:t>
            </a:r>
            <a:r>
              <a:rPr lang="ru-RU" dirty="0" err="1" smtClean="0"/>
              <a:t>який</a:t>
            </a:r>
            <a:r>
              <a:rPr lang="ru-RU" dirty="0" smtClean="0"/>
              <a:t> Планк </a:t>
            </a:r>
            <a:r>
              <a:rPr lang="ru-RU" dirty="0" err="1" smtClean="0">
                <a:solidFill>
                  <a:srgbClr val="FF0000"/>
                </a:solidFill>
              </a:rPr>
              <a:t>подає</a:t>
            </a:r>
            <a:r>
              <a:rPr lang="ru-RU" dirty="0" smtClean="0">
                <a:solidFill>
                  <a:srgbClr val="FF0000"/>
                </a:solidFill>
              </a:rPr>
              <a:t> у </a:t>
            </a:r>
            <a:r>
              <a:rPr lang="ru-RU" dirty="0" err="1" smtClean="0"/>
              <a:t>відставку</a:t>
            </a:r>
            <a:r>
              <a:rPr lang="ru-RU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Планк </a:t>
            </a:r>
            <a:r>
              <a:rPr lang="ru-RU" dirty="0" err="1" smtClean="0"/>
              <a:t>залишає</a:t>
            </a:r>
            <a:r>
              <a:rPr lang="ru-RU" dirty="0" smtClean="0"/>
              <a:t> </a:t>
            </a:r>
            <a:r>
              <a:rPr lang="ru-RU" dirty="0" err="1" smtClean="0"/>
              <a:t>Берлін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перебирається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березня</a:t>
            </a:r>
            <a:r>
              <a:rPr lang="ru-RU" dirty="0" smtClean="0"/>
              <a:t> 1943 року у </a:t>
            </a:r>
            <a:r>
              <a:rPr lang="ru-RU" dirty="0" err="1" smtClean="0"/>
              <a:t>будинок</a:t>
            </a:r>
            <a:r>
              <a:rPr lang="ru-RU" dirty="0" smtClean="0"/>
              <a:t> для гостей Карла </a:t>
            </a:r>
            <a:r>
              <a:rPr lang="ru-RU" dirty="0" err="1" smtClean="0"/>
              <a:t>Штіля</a:t>
            </a:r>
            <a:r>
              <a:rPr lang="ru-RU" dirty="0" smtClean="0"/>
              <a:t> — </a:t>
            </a:r>
            <a:r>
              <a:rPr lang="ru-RU" dirty="0" err="1" smtClean="0"/>
              <a:t>багатого</a:t>
            </a:r>
            <a:r>
              <a:rPr lang="ru-RU" dirty="0" smtClean="0"/>
              <a:t> </a:t>
            </a:r>
            <a:r>
              <a:rPr lang="ru-RU" dirty="0" err="1" smtClean="0"/>
              <a:t>промисловця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uk-UA" dirty="0" smtClean="0"/>
              <a:t>В лютому 1944 будинок Планка у Берліні зруйновано під час бомбування. В останні дні війни Планк та його дружина перебувають між двох фронтів, а після її закінчення він проживає у племінниці у </a:t>
            </a:r>
            <a:r>
              <a:rPr lang="uk-UA" dirty="0" err="1" smtClean="0"/>
              <a:t>Ґетінґені</a:t>
            </a:r>
            <a:r>
              <a:rPr lang="uk-UA" dirty="0" smtClean="0"/>
              <a:t>. 1945 року  Планк повернувся на свою посаду (заклад було перейменовано на Інститут фізики Макса Планка), і очолював інститут до кінця життя.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Повоєнні роки</a:t>
            </a:r>
            <a:br>
              <a:rPr lang="uk-UA" dirty="0" smtClean="0"/>
            </a:br>
            <a:r>
              <a:rPr lang="uk-UA" dirty="0" smtClean="0"/>
              <a:t>(1945 – 1947)</a:t>
            </a:r>
            <a:endParaRPr lang="en-US" dirty="0"/>
          </a:p>
        </p:txBody>
      </p:sp>
      <p:pic>
        <p:nvPicPr>
          <p:cNvPr id="177154" name="Picture 2" descr="http://vasilenko.ucoz.ru/pla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928934"/>
            <a:ext cx="2800350" cy="3562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uk-UA" dirty="0" smtClean="0"/>
              <a:t>По закінченні війни з </a:t>
            </a:r>
            <a:r>
              <a:rPr lang="uk-UA" dirty="0" err="1" smtClean="0"/>
              <a:t>Ґетінґена</a:t>
            </a:r>
            <a:r>
              <a:rPr lang="uk-UA" dirty="0" smtClean="0"/>
              <a:t> під керівництвом Ернста </a:t>
            </a:r>
            <a:r>
              <a:rPr lang="uk-UA" dirty="0" err="1" smtClean="0"/>
              <a:t>Тельшова</a:t>
            </a:r>
            <a:r>
              <a:rPr lang="uk-UA" dirty="0" smtClean="0"/>
              <a:t> </a:t>
            </a:r>
            <a:r>
              <a:rPr lang="uk-UA" dirty="0" err="1" smtClean="0"/>
              <a:t>почалолася</a:t>
            </a:r>
            <a:r>
              <a:rPr lang="uk-UA" dirty="0" smtClean="0"/>
              <a:t> відбудова Товариства Кайзера Вільгельма. Планк стає знову його головою. 1 квітня 1946 року після повернення з Англії головування у товаристві перебирає Отто Ган. Влада Британської зони окупації Німеччини настоює на зміні назви товариства. 11 вересня 1946 року Товариство Кайзера Вільгельма перейменовують на Товариство імені Макса Планка. </a:t>
            </a:r>
            <a:r>
              <a:rPr lang="uk-UA" dirty="0" smtClean="0"/>
              <a:t>Так </a:t>
            </a:r>
            <a:r>
              <a:rPr lang="uk-UA" dirty="0" smtClean="0"/>
              <a:t>у липні 1946 року він присутній як єдиний представник Німеччини на святкуванні 300 річчя з дня народження </a:t>
            </a:r>
            <a:r>
              <a:rPr lang="uk-UA" dirty="0" err="1" smtClean="0"/>
              <a:t>Ісаака</a:t>
            </a:r>
            <a:r>
              <a:rPr lang="uk-UA" dirty="0" smtClean="0"/>
              <a:t> Ньютона влаштованому Лондонським королівським товариством.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/>
          <a:lstStyle/>
          <a:p>
            <a:r>
              <a:rPr lang="uk-UA" dirty="0" smtClean="0"/>
              <a:t>4 жовтня 1947 року Планк помер. На його могильній плиті вибито тільки ім'я і прізвище ученого і чисельне значення сталої Планка.</a:t>
            </a:r>
          </a:p>
          <a:p>
            <a:endParaRPr lang="en-US" dirty="0"/>
          </a:p>
        </p:txBody>
      </p:sp>
      <p:pic>
        <p:nvPicPr>
          <p:cNvPr id="175106" name="Picture 2" descr="&amp;Fcy;&amp;acy;&amp;jcy;&amp;lcy;:Göttingen-Grave.of.Max.Plan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85926"/>
            <a:ext cx="3643308" cy="4857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214282" y="0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Нова </a:t>
            </a:r>
            <a:r>
              <a:rPr lang="ru-RU" dirty="0" err="1" smtClean="0"/>
              <a:t>наукова</a:t>
            </a:r>
            <a:r>
              <a:rPr lang="ru-RU" dirty="0" smtClean="0"/>
              <a:t> </a:t>
            </a:r>
            <a:r>
              <a:rPr lang="ru-RU" dirty="0" err="1" smtClean="0"/>
              <a:t>істина</a:t>
            </a:r>
            <a:r>
              <a:rPr lang="ru-RU" dirty="0" smtClean="0"/>
              <a:t> </a:t>
            </a:r>
            <a:r>
              <a:rPr lang="ru-RU" dirty="0" err="1" smtClean="0"/>
              <a:t>тріумфує</a:t>
            </a:r>
            <a:r>
              <a:rPr lang="ru-RU" dirty="0" smtClean="0"/>
              <a:t> не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супротивники </a:t>
            </a:r>
            <a:r>
              <a:rPr lang="ru-RU" dirty="0" err="1" smtClean="0"/>
              <a:t>визнають</a:t>
            </a:r>
            <a:r>
              <a:rPr lang="ru-RU" dirty="0" smtClean="0"/>
              <a:t> свою неправоту, просто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опоненти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часом </a:t>
            </a:r>
            <a:r>
              <a:rPr lang="ru-RU" dirty="0" err="1" smtClean="0"/>
              <a:t>вимирають</a:t>
            </a:r>
            <a:r>
              <a:rPr lang="ru-RU" dirty="0" smtClean="0"/>
              <a:t>, а </a:t>
            </a:r>
            <a:r>
              <a:rPr lang="ru-RU" dirty="0" err="1" smtClean="0"/>
              <a:t>підростаюче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знайоме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нею </a:t>
            </a:r>
            <a:r>
              <a:rPr lang="ru-RU" dirty="0" err="1" smtClean="0"/>
              <a:t>з</a:t>
            </a:r>
            <a:r>
              <a:rPr lang="ru-RU" dirty="0" smtClean="0"/>
              <a:t> самого початку.</a:t>
            </a:r>
          </a:p>
          <a:p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572132" y="2643182"/>
            <a:ext cx="3157502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Макс Планк</a:t>
            </a:r>
            <a:endParaRPr lang="en-US" dirty="0"/>
          </a:p>
        </p:txBody>
      </p:sp>
      <p:pic>
        <p:nvPicPr>
          <p:cNvPr id="190466" name="Picture 2" descr="http://dic.academic.ru/pictures/wiki/files/77/Max_Planck_signature_10_years_o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857628"/>
            <a:ext cx="4419588" cy="2697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2857496"/>
            <a:ext cx="2643206" cy="1143000"/>
          </a:xfrm>
        </p:spPr>
        <p:txBody>
          <a:bodyPr/>
          <a:lstStyle/>
          <a:p>
            <a:r>
              <a:rPr lang="uk-UA" dirty="0" smtClean="0"/>
              <a:t>Кінець…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4" name="Picture 2" descr="https://encrypted-tbn1.gstatic.com/images?q=tbn:ANd9GcSP4wk8gSfg_Wjj-H38o0uGbDLch18NRzBGNuaqymYEPZLAj8No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15203"/>
          </a:xfrm>
          <a:prstGeom prst="rect">
            <a:avLst/>
          </a:prstGeom>
          <a:noFill/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dirty="0" smtClean="0">
                <a:solidFill>
                  <a:schemeClr val="bg2">
                    <a:lumMod val="50000"/>
                  </a:schemeClr>
                </a:solidFill>
              </a:rPr>
              <a:t>німецький фізик-теоретик, найбільшим досягненням якого вважається теорія </a:t>
            </a:r>
            <a:r>
              <a:rPr lang="uk-UA" sz="3200" dirty="0" smtClean="0">
                <a:solidFill>
                  <a:schemeClr val="bg2">
                    <a:lumMod val="50000"/>
                  </a:schemeClr>
                </a:solidFill>
              </a:rPr>
              <a:t>випромінювання абсолютно </a:t>
            </a:r>
            <a:r>
              <a:rPr lang="uk-UA" sz="3200" dirty="0" smtClean="0">
                <a:solidFill>
                  <a:schemeClr val="bg2">
                    <a:lumMod val="50000"/>
                  </a:schemeClr>
                </a:solidFill>
              </a:rPr>
              <a:t>чорного тіла, що стала відправною точкою для побудови квантової механіки. Лауреат Нобелівської премії з </a:t>
            </a:r>
            <a:r>
              <a:rPr lang="uk-UA" sz="3200" dirty="0" smtClean="0">
                <a:solidFill>
                  <a:schemeClr val="bg2">
                    <a:lumMod val="50000"/>
                  </a:schemeClr>
                </a:solidFill>
              </a:rPr>
              <a:t>фізики </a:t>
            </a:r>
            <a:r>
              <a:rPr lang="uk-UA" sz="3200" dirty="0" smtClean="0">
                <a:solidFill>
                  <a:schemeClr val="bg2">
                    <a:lumMod val="50000"/>
                  </a:schemeClr>
                </a:solidFill>
              </a:rPr>
              <a:t>(1918).</a:t>
            </a:r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>
                <a:solidFill>
                  <a:schemeClr val="bg2">
                    <a:lumMod val="75000"/>
                  </a:schemeClr>
                </a:solidFill>
              </a:rPr>
              <a:t>Макс Планк</a:t>
            </a:r>
            <a:endParaRPr lang="en-US" sz="4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http://image.tsn.ua/media/images2/original/Mar2009/3234c0d04e_1144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620000"/>
          </a:xfrm>
          <a:prstGeom prst="rect">
            <a:avLst/>
          </a:prstGeom>
          <a:noFill/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Народився 23 квітня 1858 року в місті Кіль, Німеччина.</a:t>
            </a:r>
          </a:p>
          <a:p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1880 </a:t>
            </a:r>
            <a:r>
              <a:rPr lang="uk-UA" dirty="0" smtClean="0"/>
              <a:t>рік –</a:t>
            </a: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 докторська </a:t>
            </a: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дисертація </a:t>
            </a:r>
            <a:r>
              <a:rPr lang="uk-UA" dirty="0" err="1" smtClean="0">
                <a:solidFill>
                  <a:schemeClr val="bg1">
                    <a:lumMod val="95000"/>
                  </a:schemeClr>
                </a:solidFill>
              </a:rPr>
              <a:t>“Рівноважні</a:t>
            </a: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стани ізотропних тіл при різних </a:t>
            </a:r>
            <a:r>
              <a:rPr lang="uk-UA" dirty="0" err="1" smtClean="0">
                <a:solidFill>
                  <a:schemeClr val="bg1">
                    <a:lumMod val="95000"/>
                  </a:schemeClr>
                </a:solidFill>
              </a:rPr>
              <a:t>температурах”</a:t>
            </a: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у якій він пропонує різноманітні </a:t>
            </a:r>
            <a:r>
              <a:rPr lang="uk-UA" dirty="0" smtClean="0"/>
              <a:t>розв'язки фізико-</a:t>
            </a:r>
            <a:r>
              <a:rPr lang="uk-UA" dirty="0" smtClean="0">
                <a:solidFill>
                  <a:schemeClr val="bg1"/>
                </a:solidFill>
              </a:rPr>
              <a:t>хімічних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проблем </a:t>
            </a:r>
            <a:r>
              <a:rPr lang="uk-UA" dirty="0" smtClean="0"/>
              <a:t>на основі своїх висновків</a:t>
            </a: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. 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Біографічні факти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6" name="Picture 2" descr="https://encrypted-tbn1.gstatic.com/images?q=tbn:ANd9GcRvH5RdjzNlD5iAMZyLB648FoWVTdrcDel9O1_wdbjRKIKJjnh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635798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14 </a:t>
            </a:r>
            <a:r>
              <a:rPr lang="ru-RU" dirty="0" err="1" smtClean="0">
                <a:solidFill>
                  <a:schemeClr val="bg1"/>
                </a:solidFill>
              </a:rPr>
              <a:t>червня</a:t>
            </a:r>
            <a:r>
              <a:rPr lang="ru-RU" dirty="0" smtClean="0">
                <a:solidFill>
                  <a:schemeClr val="bg1"/>
                </a:solidFill>
              </a:rPr>
              <a:t> 1880 </a:t>
            </a:r>
            <a:r>
              <a:rPr lang="ru-RU" dirty="0" smtClean="0">
                <a:solidFill>
                  <a:schemeClr val="bg1"/>
                </a:solidFill>
              </a:rPr>
              <a:t>року - </a:t>
            </a:r>
            <a:r>
              <a:rPr lang="ru-RU" dirty="0" err="1" smtClean="0">
                <a:solidFill>
                  <a:schemeClr val="bg1"/>
                </a:solidFill>
              </a:rPr>
              <a:t>завершується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захисту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докторської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дисертації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він</a:t>
            </a:r>
            <a:r>
              <a:rPr lang="ru-RU" dirty="0" smtClean="0">
                <a:solidFill>
                  <a:schemeClr val="bg1"/>
                </a:solidFill>
              </a:rPr>
              <a:t> став у 22 — </a:t>
            </a:r>
            <a:r>
              <a:rPr lang="ru-RU" dirty="0" err="1" smtClean="0">
                <a:solidFill>
                  <a:schemeClr val="bg1"/>
                </a:solidFill>
              </a:rPr>
              <a:t>річному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віці</a:t>
            </a:r>
            <a:r>
              <a:rPr lang="ru-RU" dirty="0" smtClean="0">
                <a:solidFill>
                  <a:schemeClr val="bg1"/>
                </a:solidFill>
              </a:rPr>
              <a:t> приват-доцентом </a:t>
            </a:r>
            <a:r>
              <a:rPr lang="ru-RU" dirty="0" err="1" smtClean="0">
                <a:solidFill>
                  <a:schemeClr val="bg1"/>
                </a:solidFill>
              </a:rPr>
              <a:t>Мюнхенського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університету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endParaRPr lang="uk-UA" dirty="0" smtClean="0">
              <a:solidFill>
                <a:schemeClr val="bg1"/>
              </a:solidFill>
            </a:endParaRPr>
          </a:p>
          <a:p>
            <a:endParaRPr lang="uk-UA" dirty="0" smtClean="0">
              <a:solidFill>
                <a:schemeClr val="bg1"/>
              </a:solidFill>
            </a:endParaRPr>
          </a:p>
          <a:p>
            <a:endParaRPr lang="uk-UA" dirty="0" smtClean="0">
              <a:solidFill>
                <a:schemeClr val="bg1"/>
              </a:solidFill>
            </a:endParaRPr>
          </a:p>
          <a:p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У </a:t>
            </a:r>
            <a:r>
              <a:rPr lang="uk-UA" dirty="0" smtClean="0">
                <a:solidFill>
                  <a:schemeClr val="bg1"/>
                </a:solidFill>
              </a:rPr>
              <a:t>квітні 1885 року </a:t>
            </a:r>
            <a:r>
              <a:rPr lang="uk-UA" dirty="0" err="1" smtClean="0">
                <a:solidFill>
                  <a:schemeClr val="bg1"/>
                </a:solidFill>
              </a:rPr>
              <a:t>Кільський</a:t>
            </a:r>
            <a:r>
              <a:rPr lang="uk-UA" dirty="0" smtClean="0">
                <a:solidFill>
                  <a:schemeClr val="bg1"/>
                </a:solidFill>
              </a:rPr>
              <a:t> університет запрошує Планка на місце </a:t>
            </a:r>
            <a:r>
              <a:rPr lang="uk-UA" dirty="0" err="1" smtClean="0">
                <a:solidFill>
                  <a:schemeClr val="bg1"/>
                </a:solidFill>
              </a:rPr>
              <a:t>екстраординарія</a:t>
            </a:r>
            <a:r>
              <a:rPr lang="uk-UA" dirty="0" smtClean="0">
                <a:solidFill>
                  <a:schemeClr val="bg1"/>
                </a:solidFill>
              </a:rPr>
              <a:t> теоретичної фізики. Після коротких перемовин та добрих зв'язків його батька у м. Кіль, Планк отримує місце професора </a:t>
            </a:r>
            <a:r>
              <a:rPr lang="uk-UA" dirty="0" smtClean="0">
                <a:solidFill>
                  <a:schemeClr val="bg1"/>
                </a:solidFill>
              </a:rPr>
              <a:t>університету.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4" name="Picture 4" descr="http://www.achetudoeregiao.com.br/astronomia/Astrogif/univers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6429420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Влітку 1886 року Планк має заручини а 31 березня 1887 року одружується на Марії Мерк (1861–1909</a:t>
            </a:r>
            <a:r>
              <a:rPr lang="uk-UA" dirty="0" smtClean="0">
                <a:solidFill>
                  <a:schemeClr val="bg1"/>
                </a:solidFill>
              </a:rPr>
              <a:t>).</a:t>
            </a:r>
          </a:p>
          <a:p>
            <a:endParaRPr lang="uk-UA" dirty="0" smtClean="0">
              <a:solidFill>
                <a:schemeClr val="bg1"/>
              </a:solidFill>
            </a:endParaRPr>
          </a:p>
          <a:p>
            <a:endParaRPr lang="uk-UA" dirty="0" smtClean="0">
              <a:solidFill>
                <a:schemeClr val="bg1"/>
              </a:solidFill>
            </a:endParaRPr>
          </a:p>
          <a:p>
            <a:endParaRPr lang="uk-UA" dirty="0" smtClean="0">
              <a:solidFill>
                <a:schemeClr val="bg1"/>
              </a:solidFill>
            </a:endParaRPr>
          </a:p>
          <a:p>
            <a:endParaRPr lang="uk-UA" dirty="0" smtClean="0">
              <a:solidFill>
                <a:schemeClr val="bg1"/>
              </a:solidFill>
            </a:endParaRPr>
          </a:p>
          <a:p>
            <a:endParaRPr lang="uk-UA" dirty="0" smtClean="0">
              <a:solidFill>
                <a:schemeClr val="bg1"/>
              </a:solidFill>
            </a:endParaRPr>
          </a:p>
          <a:p>
            <a:endParaRPr lang="uk-UA" dirty="0" smtClean="0">
              <a:solidFill>
                <a:schemeClr val="bg1"/>
              </a:solidFill>
            </a:endParaRPr>
          </a:p>
          <a:p>
            <a:endParaRPr lang="uk-UA" dirty="0" smtClean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9 березня 1888 року народжується його перший син Карл (1888–1916), а у квітні 1889 близнята Емма (1889–1919) та </a:t>
            </a:r>
            <a:r>
              <a:rPr lang="uk-UA" dirty="0" err="1" smtClean="0">
                <a:solidFill>
                  <a:schemeClr val="bg1"/>
                </a:solidFill>
              </a:rPr>
              <a:t>Ґрета</a:t>
            </a:r>
            <a:r>
              <a:rPr lang="uk-UA" dirty="0" smtClean="0">
                <a:solidFill>
                  <a:schemeClr val="bg1"/>
                </a:solidFill>
              </a:rPr>
              <a:t> (1889–1917) та у 1893 році сім'я має четверту дитину — сина </a:t>
            </a:r>
            <a:r>
              <a:rPr lang="uk-UA" dirty="0" err="1" smtClean="0">
                <a:solidFill>
                  <a:schemeClr val="bg1"/>
                </a:solidFill>
              </a:rPr>
              <a:t>Ервіна</a:t>
            </a:r>
            <a:r>
              <a:rPr lang="uk-UA" dirty="0" smtClean="0">
                <a:solidFill>
                  <a:schemeClr val="bg1"/>
                </a:solidFill>
              </a:rPr>
              <a:t> (1893–1945).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4322" name="AutoShape 2" descr="http://reportersombra.com/wp-content/uploads/2012/12/mundo_RS-800x319.jpg"/>
          <p:cNvSpPr>
            <a:spLocks noChangeAspect="1" noChangeArrowheads="1"/>
          </p:cNvSpPr>
          <p:nvPr/>
        </p:nvSpPr>
        <p:spPr bwMode="auto">
          <a:xfrm>
            <a:off x="155575" y="-1295400"/>
            <a:ext cx="6791325" cy="2705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 1889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році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став першим директором нового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Інституту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теоретичної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фізики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Університету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Фрідріха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Вільгельма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Берліні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а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1892 по 1926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рік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займав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місце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професора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фізики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Берлінського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університету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ставши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наступником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Кіргхофа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кафедрі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фізики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Видав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п'ятитомник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Вступ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теоретичної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фізики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», написаний у 1916–1932 роках.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3298" name="Picture 2" descr="https://encrypted-tbn2.gstatic.com/images?q=tbn:ANd9GcQmr7NZCxPf99JGb5R5_gcy4imD9QB9F2qEFnNjJzilaI8sHH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114675"/>
            <a:ext cx="2667000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Життя Марка Планка під час І Світової Війни</a:t>
            </a:r>
            <a:endParaRPr lang="en-US" dirty="0"/>
          </a:p>
        </p:txBody>
      </p:sp>
      <p:pic>
        <p:nvPicPr>
          <p:cNvPr id="189444" name="Picture 4" descr="http://www.iq-coaching.ru/netcat_files/641/994/h_aac6b8b3b0accfa44011cfc940de0f0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928934"/>
            <a:ext cx="3786198" cy="28396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/>
          <a:lstStyle/>
          <a:p>
            <a:r>
              <a:rPr lang="uk-UA" dirty="0" smtClean="0"/>
              <a:t>У 1916 році запобігає виключенню членів Академії наук з «ворожих </a:t>
            </a:r>
            <a:r>
              <a:rPr lang="uk-UA" dirty="0" smtClean="0"/>
              <a:t>країн», а також заявляє</a:t>
            </a:r>
            <a:r>
              <a:rPr lang="uk-UA" dirty="0" smtClean="0"/>
              <a:t>, що міжнародне співробітництво у науці може поєднуватися з «палаючою любов'ю та активною роботою для власної </a:t>
            </a:r>
            <a:r>
              <a:rPr lang="uk-UA" dirty="0" smtClean="0"/>
              <a:t>батьківщини».</a:t>
            </a:r>
          </a:p>
          <a:p>
            <a:r>
              <a:rPr lang="ru-RU" dirty="0" err="1" smtClean="0"/>
              <a:t>Ервін</a:t>
            </a:r>
            <a:r>
              <a:rPr lang="ru-RU" dirty="0" smtClean="0"/>
              <a:t> Планк </a:t>
            </a:r>
            <a:r>
              <a:rPr lang="ru-RU" dirty="0" err="1" smtClean="0"/>
              <a:t>був</a:t>
            </a:r>
            <a:r>
              <a:rPr lang="ru-RU" dirty="0" smtClean="0"/>
              <a:t> поранений на </a:t>
            </a:r>
            <a:r>
              <a:rPr lang="ru-RU" dirty="0" err="1" smtClean="0"/>
              <a:t>фронті</a:t>
            </a:r>
            <a:r>
              <a:rPr lang="ru-RU" dirty="0" smtClean="0"/>
              <a:t> 7 </a:t>
            </a:r>
            <a:r>
              <a:rPr lang="ru-RU" dirty="0" err="1" smtClean="0"/>
              <a:t>вересня</a:t>
            </a:r>
            <a:r>
              <a:rPr lang="ru-RU" dirty="0" smtClean="0"/>
              <a:t> 1914 року та </a:t>
            </a:r>
            <a:r>
              <a:rPr lang="ru-RU" dirty="0" err="1" smtClean="0"/>
              <a:t>потрапив</a:t>
            </a:r>
            <a:r>
              <a:rPr lang="ru-RU" dirty="0" smtClean="0"/>
              <a:t> у </a:t>
            </a:r>
            <a:r>
              <a:rPr lang="ru-RU" dirty="0" err="1" smtClean="0"/>
              <a:t>французький</a:t>
            </a:r>
            <a:r>
              <a:rPr lang="ru-RU" dirty="0" smtClean="0"/>
              <a:t> полон</a:t>
            </a:r>
          </a:p>
          <a:p>
            <a:r>
              <a:rPr lang="ru-RU" dirty="0" smtClean="0"/>
              <a:t>Карл </a:t>
            </a:r>
            <a:r>
              <a:rPr lang="ru-RU" dirty="0" smtClean="0"/>
              <a:t>Планк </a:t>
            </a:r>
            <a:r>
              <a:rPr lang="ru-RU" dirty="0" err="1" smtClean="0"/>
              <a:t>загинув</a:t>
            </a:r>
            <a:r>
              <a:rPr lang="ru-RU" dirty="0" smtClean="0"/>
              <a:t> 16 </a:t>
            </a:r>
            <a:r>
              <a:rPr lang="ru-RU" dirty="0" err="1" smtClean="0"/>
              <a:t>травня</a:t>
            </a:r>
            <a:r>
              <a:rPr lang="ru-RU" dirty="0" smtClean="0"/>
              <a:t> 1916 року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smtClean="0"/>
              <a:t>Верденом.</a:t>
            </a:r>
          </a:p>
          <a:p>
            <a:r>
              <a:rPr lang="uk-UA" dirty="0" smtClean="0"/>
              <a:t>15 травня 1917 року померла його дочка </a:t>
            </a:r>
            <a:r>
              <a:rPr lang="uk-UA" dirty="0" err="1" smtClean="0"/>
              <a:t>Ґрета</a:t>
            </a:r>
            <a:r>
              <a:rPr lang="uk-UA" dirty="0" smtClean="0"/>
              <a:t> Планк </a:t>
            </a:r>
            <a:r>
              <a:rPr lang="uk-UA" dirty="0" smtClean="0"/>
              <a:t>від </a:t>
            </a:r>
            <a:r>
              <a:rPr lang="uk-UA" dirty="0" err="1" smtClean="0"/>
              <a:t>тромбоемболіїї</a:t>
            </a:r>
            <a:r>
              <a:rPr lang="uk-UA" dirty="0" smtClean="0"/>
              <a:t> легеневої артерії, лише декілька днів після народження її першої дитини</a:t>
            </a:r>
            <a:r>
              <a:rPr lang="uk-UA" dirty="0" smtClean="0"/>
              <a:t>.</a:t>
            </a:r>
          </a:p>
          <a:p>
            <a:r>
              <a:rPr lang="ru-RU" dirty="0" smtClean="0"/>
              <a:t>21 листопада 1919 року </a:t>
            </a:r>
            <a:r>
              <a:rPr lang="ru-RU" dirty="0" err="1" smtClean="0"/>
              <a:t>помирає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Емма</a:t>
            </a:r>
            <a:r>
              <a:rPr lang="ru-RU" dirty="0" smtClean="0"/>
              <a:t> Планк, </a:t>
            </a:r>
            <a:r>
              <a:rPr lang="ru-RU" dirty="0" smtClean="0"/>
              <a:t>при </a:t>
            </a:r>
            <a:r>
              <a:rPr lang="ru-RU" dirty="0" err="1" smtClean="0"/>
              <a:t>народженні</a:t>
            </a:r>
            <a:r>
              <a:rPr lang="ru-RU" dirty="0" smtClean="0"/>
              <a:t> </a:t>
            </a:r>
            <a:r>
              <a:rPr lang="ru-RU" dirty="0" smtClean="0"/>
              <a:t>дочки.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Життя під час ІІ Світової війни</a:t>
            </a:r>
            <a:endParaRPr lang="en-US" dirty="0"/>
          </a:p>
        </p:txBody>
      </p:sp>
      <p:pic>
        <p:nvPicPr>
          <p:cNvPr id="181250" name="Picture 2" descr="http://www.nobeliat.ru/foto/ph191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571744"/>
            <a:ext cx="3000396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481</Words>
  <Application>Microsoft Office PowerPoint</Application>
  <PresentationFormat>Екран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17" baseType="lpstr">
      <vt:lpstr>Вестибюль</vt:lpstr>
      <vt:lpstr>Макс Карл  Ернст Планк</vt:lpstr>
      <vt:lpstr>Макс Планк</vt:lpstr>
      <vt:lpstr>Біографічні факти</vt:lpstr>
      <vt:lpstr>Слайд 4</vt:lpstr>
      <vt:lpstr>Слайд 5</vt:lpstr>
      <vt:lpstr>Слайд 6</vt:lpstr>
      <vt:lpstr>Життя Марка Планка під час І Світової Війни</vt:lpstr>
      <vt:lpstr>Слайд 8</vt:lpstr>
      <vt:lpstr>Життя під час ІІ Світової війни</vt:lpstr>
      <vt:lpstr>Слайд 10</vt:lpstr>
      <vt:lpstr>Слайд 11</vt:lpstr>
      <vt:lpstr>Повоєнні роки (1945 – 1947)</vt:lpstr>
      <vt:lpstr>Слайд 13</vt:lpstr>
      <vt:lpstr>Слайд 14</vt:lpstr>
      <vt:lpstr>Макс Планк</vt:lpstr>
      <vt:lpstr>Кінець…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Макс Карл  Ернст Планк</dc:title>
  <dc:creator>IBAHKA</dc:creator>
  <cp:lastModifiedBy>IBAHKA</cp:lastModifiedBy>
  <cp:revision>10</cp:revision>
  <dcterms:created xsi:type="dcterms:W3CDTF">2013-05-16T16:29:25Z</dcterms:created>
  <dcterms:modified xsi:type="dcterms:W3CDTF">2013-05-16T18:06:08Z</dcterms:modified>
</cp:coreProperties>
</file>