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E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NA\Desktop\332105aae3307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18"/>
            <a:ext cx="9143999" cy="68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851648" cy="182880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8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Мыло</a:t>
            </a:r>
            <a:r>
              <a:rPr lang="ru-RU" sz="8800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Arial Black" panose="020B0A04020102020204" pitchFamily="34" charset="0"/>
              </a:rPr>
              <a:t>Состав. История. </a:t>
            </a:r>
            <a:r>
              <a:rPr lang="ru-RU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Виды</a:t>
            </a:r>
            <a:r>
              <a:rPr lang="ru-RU" dirty="0" smtClean="0">
                <a:latin typeface="Arial Black" panose="020B0A04020102020204" pitchFamily="34" charset="0"/>
              </a:rPr>
              <a:t>.   </a:t>
            </a:r>
          </a:p>
          <a:p>
            <a:pPr algn="l"/>
            <a:r>
              <a:rPr lang="ru-RU" dirty="0" smtClean="0">
                <a:latin typeface="Arial Black" panose="020B0A04020102020204" pitchFamily="34" charset="0"/>
              </a:rPr>
              <a:t>Технология варения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15719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Выполнила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 ученица  11 </a:t>
            </a:r>
            <a:r>
              <a:rPr lang="ru-RU" dirty="0" err="1" smtClean="0">
                <a:latin typeface="Arial Black" panose="020B0A04020102020204" pitchFamily="34" charset="0"/>
              </a:rPr>
              <a:t>Бм</a:t>
            </a:r>
            <a:r>
              <a:rPr lang="ru-RU" dirty="0" smtClean="0">
                <a:latin typeface="Arial Black" panose="020B0A04020102020204" pitchFamily="34" charset="0"/>
              </a:rPr>
              <a:t> класса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Одесского  УВК №24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Короленко Инна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2016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Жидкое мыло</a:t>
            </a:r>
            <a:endParaRPr lang="ru-RU" dirty="0"/>
          </a:p>
          <a:p>
            <a:r>
              <a:rPr lang="ru-RU" dirty="0"/>
              <a:t>По консистенции является вязкой жидкостью. По химическому составу большинство сортов жидкого мыла заметно отличаются от твёрдого мыла и ближе к шампуням, в частности, включают синтетические ПАВ, а также смягчающие кожу средства и отдушки. Жидкое мыло используется в качестве моющего средства, для мытья рук, как гель для ухода за телом и антибактериальное средство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44835"/>
            <a:ext cx="4896544" cy="33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2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5"/>
          <a:stretch/>
        </p:blipFill>
        <p:spPr>
          <a:xfrm>
            <a:off x="0" y="0"/>
            <a:ext cx="9187274" cy="6858000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8076" y="40466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Мы́ло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— жидкий или твёрдый продукт, содержащий поверхностно-активные вещества, в соединении с водой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используемое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либо как косметическое средство — для очищения и ухода за кожей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либо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как средство бытовой химии — моющего средства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076" y="2204864"/>
            <a:ext cx="757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 химической точки зрения МЫЛО – это соли высших жирных кислот, включающие ионы щелочных металлов соли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Na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+ - твердое мыло соли К+ - жидкое мыло</a:t>
            </a:r>
          </a:p>
        </p:txBody>
      </p:sp>
    </p:spTree>
    <p:extLst>
      <p:ext uri="{BB962C8B-B14F-4D97-AF65-F5344CB8AC3E}">
        <p14:creationId xmlns:p14="http://schemas.microsoft.com/office/powerpoint/2010/main" val="4077613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Происхождение мыла – что мы об этом знаем? По данным некоторых историков родина мыла – государство шумеров. Для его изготовления они смешивали воду, золу и животный жир. Также существует легенда о происхождении английского слова «</a:t>
            </a:r>
            <a:r>
              <a:rPr lang="ru-RU" dirty="0" err="1"/>
              <a:t>soap</a:t>
            </a:r>
            <a:r>
              <a:rPr lang="ru-RU" dirty="0"/>
              <a:t>» - мыло. В Древнем Риме жертвоприношения совершались на горе </a:t>
            </a:r>
            <a:r>
              <a:rPr lang="ru-RU" dirty="0" err="1"/>
              <a:t>Сапо</a:t>
            </a:r>
            <a:r>
              <a:rPr lang="ru-RU" dirty="0"/>
              <a:t>, после чего жир убитых животный стекал и смешивался с золой. Во время дождей эта масса попадала в реку, где жительницы местных деревень обычно устраивали постирушки. И они первыми заметили, что вода с такой добавкой стала гораздо лучше отстирывать грязь. После такого открытия появилась угроза исчезновения лесов – для производства некоторых компонентов мыла, была необходима зола.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52" y="750767"/>
            <a:ext cx="1542256" cy="16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4834880" cy="54158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химическом отношении основным компонентом твёрдого мыла являются смесь растворимых солей высших жирных кислот. Обычно это натриевые, реже — калиевые и аммониевые соли таких кислот, как стеариновая, пальмитиновая, </a:t>
            </a:r>
            <a:r>
              <a:rPr lang="ru-RU" dirty="0" err="1"/>
              <a:t>миристиновая</a:t>
            </a:r>
            <a:r>
              <a:rPr lang="ru-RU" dirty="0"/>
              <a:t>, </a:t>
            </a:r>
            <a:r>
              <a:rPr lang="ru-RU" dirty="0" err="1"/>
              <a:t>лауриновая</a:t>
            </a:r>
            <a:r>
              <a:rPr lang="ru-RU" dirty="0"/>
              <a:t> и </a:t>
            </a:r>
            <a:r>
              <a:rPr lang="ru-RU" dirty="0" smtClean="0"/>
              <a:t>олеиновая.</a:t>
            </a:r>
            <a:endParaRPr lang="ru-RU" dirty="0"/>
          </a:p>
          <a:p>
            <a:endParaRPr lang="ru-RU" dirty="0"/>
          </a:p>
          <a:p>
            <a:r>
              <a:rPr lang="ru-RU" dirty="0"/>
              <a:t>Один из вариантов химического состава твёрдого мыла — C17H35COONa (жидкого — C17H35COOK).</a:t>
            </a:r>
          </a:p>
          <a:p>
            <a:endParaRPr lang="ru-RU" dirty="0"/>
          </a:p>
          <a:p>
            <a:r>
              <a:rPr lang="ru-RU" dirty="0"/>
              <a:t>Дополнительно в составе мыла могут быть и другие вещества, обладающие моющим действием, а также </a:t>
            </a:r>
            <a:r>
              <a:rPr lang="ru-RU" dirty="0" err="1"/>
              <a:t>ароматизаторы</a:t>
            </a:r>
            <a:r>
              <a:rPr lang="ru-RU" dirty="0"/>
              <a:t>, красители и порошки.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06" y="0"/>
            <a:ext cx="358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1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5554960" cy="58479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качестве сырья для получения основного компонента мыла могут использоваться животные и растительные жиры, жирозаменители (синтетические жирные кислоты, канифоль, нафтеновые кислоты, </a:t>
            </a:r>
            <a:r>
              <a:rPr lang="ru-RU" dirty="0" err="1"/>
              <a:t>талловое</a:t>
            </a:r>
            <a:r>
              <a:rPr lang="ru-RU" dirty="0"/>
              <a:t> масло).</a:t>
            </a:r>
          </a:p>
          <a:p>
            <a:endParaRPr lang="ru-RU" dirty="0"/>
          </a:p>
          <a:p>
            <a:r>
              <a:rPr lang="ru-RU" dirty="0"/>
              <a:t>Получение мыла основано на реакции омыления — гидролиза сложных эфиров жирных кислот (то есть жиров) с щелочами, в результате которого образуются соли щелочных металлов и спирты.</a:t>
            </a:r>
          </a:p>
          <a:p>
            <a:endParaRPr lang="ru-RU" dirty="0"/>
          </a:p>
          <a:p>
            <a:r>
              <a:rPr lang="ru-RU" dirty="0"/>
              <a:t>В специальных ёмкостях (варочных котлах) нагретые жиры омыляют едкой щёлочью (обычно гидроксидом натрия). В результате реакции в варочных котлах образуется однородная вязкая жидкость, густеющая при охлаждении — мыльный клей, состоящий из мыла и глицерина. Содержание жирных кислот в мыле, полученном непосредственно из мыльного клея обычно 40−60 %[1]. Такой продукт имеет название «клеевого мыла». Способ получения клеевого мыла принято называть «прямым методом».</a:t>
            </a:r>
          </a:p>
        </p:txBody>
      </p:sp>
      <p:sp>
        <p:nvSpPr>
          <p:cNvPr id="4" name="Овал 3"/>
          <p:cNvSpPr/>
          <p:nvPr/>
        </p:nvSpPr>
        <p:spPr>
          <a:xfrm>
            <a:off x="6346157" y="476672"/>
            <a:ext cx="187220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Жир</a:t>
            </a:r>
          </a:p>
          <a:p>
            <a:pPr algn="ctr"/>
            <a:r>
              <a:rPr lang="ru-RU" dirty="0" smtClean="0"/>
              <a:t>(парафин)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4"/>
            <a:endCxn id="8" idx="0"/>
          </p:cNvCxnSpPr>
          <p:nvPr/>
        </p:nvCxnSpPr>
        <p:spPr>
          <a:xfrm>
            <a:off x="7282261" y="1268760"/>
            <a:ext cx="0" cy="21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346157" y="1486148"/>
            <a:ext cx="1872208" cy="793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Омыление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8" idx="4"/>
            <a:endCxn id="19" idx="0"/>
          </p:cNvCxnSpPr>
          <p:nvPr/>
        </p:nvCxnSpPr>
        <p:spPr>
          <a:xfrm>
            <a:off x="7282261" y="2279248"/>
            <a:ext cx="0" cy="32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124143" y="2600215"/>
            <a:ext cx="2316235" cy="8640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Высаливание</a:t>
            </a:r>
            <a:r>
              <a:rPr lang="ru-RU" dirty="0" smtClean="0"/>
              <a:t> с </a:t>
            </a:r>
            <a:r>
              <a:rPr lang="en-US" dirty="0" err="1" smtClean="0"/>
              <a:t>NaCl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19" idx="4"/>
            <a:endCxn id="34" idx="0"/>
          </p:cNvCxnSpPr>
          <p:nvPr/>
        </p:nvCxnSpPr>
        <p:spPr>
          <a:xfrm flipH="1">
            <a:off x="7282260" y="3464311"/>
            <a:ext cx="1" cy="282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914108" y="3747014"/>
            <a:ext cx="2736303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Дополнительная обработка</a:t>
            </a:r>
            <a:endParaRPr lang="ru-RU" dirty="0"/>
          </a:p>
        </p:txBody>
      </p:sp>
      <p:cxnSp>
        <p:nvCxnSpPr>
          <p:cNvPr id="41" name="Прямая со стрелкой 40"/>
          <p:cNvCxnSpPr>
            <a:stCxn id="34" idx="4"/>
            <a:endCxn id="43" idx="0"/>
          </p:cNvCxnSpPr>
          <p:nvPr/>
        </p:nvCxnSpPr>
        <p:spPr>
          <a:xfrm>
            <a:off x="7282260" y="4611110"/>
            <a:ext cx="9534" cy="258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182181" y="4869918"/>
            <a:ext cx="2219225" cy="86409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Охлаждение</a:t>
            </a:r>
            <a:endParaRPr lang="ru-RU" dirty="0"/>
          </a:p>
        </p:txBody>
      </p:sp>
      <p:cxnSp>
        <p:nvCxnSpPr>
          <p:cNvPr id="58" name="Прямая со стрелкой 57"/>
          <p:cNvCxnSpPr>
            <a:stCxn id="43" idx="4"/>
            <a:endCxn id="60" idx="0"/>
          </p:cNvCxnSpPr>
          <p:nvPr/>
        </p:nvCxnSpPr>
        <p:spPr>
          <a:xfrm flipH="1">
            <a:off x="7291793" y="5734014"/>
            <a:ext cx="1" cy="323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011907" y="6057412"/>
            <a:ext cx="2559772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1763688" y="5033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Техника варения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3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8229600" cy="114300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Виды мыла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2927443" cy="19424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6" y="3303459"/>
            <a:ext cx="3491183" cy="232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07" y="1340769"/>
            <a:ext cx="3113106" cy="20784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78" y="4293096"/>
            <a:ext cx="2952247" cy="22536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42" y="1340769"/>
            <a:ext cx="2895719" cy="1913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005">
            <a:off x="3797993" y="3596908"/>
            <a:ext cx="2646772" cy="211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0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9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Хозяйственное Мыло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охлаждении клеевого мыла получается хозяйственное мыло. Твёрдое мыло содержит 40−72 % основного вещества, 0,1−0,2 % свободной щёлочи, 1−2 % свободных карбонатов </a:t>
            </a:r>
            <a:r>
              <a:rPr lang="ru-RU" dirty="0" err="1"/>
              <a:t>Na</a:t>
            </a:r>
            <a:r>
              <a:rPr lang="ru-RU" dirty="0"/>
              <a:t> или К, 0,5−1,5 % нерастворимого в воде остатка.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476750" cy="2952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41868"/>
            <a:ext cx="4138592" cy="27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143000"/>
          </a:xfrm>
        </p:spPr>
        <p:txBody>
          <a:bodyPr/>
          <a:lstStyle/>
          <a:p>
            <a:r>
              <a:rPr lang="ru-RU" dirty="0"/>
              <a:t>Мыло ручной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618856" cy="48398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Мыло возможно производить вручную несколькими способами. При этом в него могут добавляться эфирные масла, тёртые орехи, молотый кофе, кокосовое масло и т. п., отдушки и </a:t>
            </a:r>
            <a:r>
              <a:rPr lang="ru-RU" dirty="0" err="1"/>
              <a:t>ароматизаторы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Мыло ручной работы может быть также сделано из специальной мыльной основы, продающейся в специализированных магазинах. Основа может быть растоплена в микроволновой печи. В отличие от мыла, полученного промышленным путём, мыло ручной работы хуже мылится, поскольку входящие в состав мыльной основы ингредиенты более щадящие и мягкие. По той же причине оно быстрее смыливается, чем аналогичного веса промышленное мыло; и оно довольно скользкое.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47" y="1268760"/>
            <a:ext cx="2844062" cy="3792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78" y="4437112"/>
            <a:ext cx="2799827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6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0"/>
            <a:ext cx="2915815" cy="38699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62" y="1566400"/>
            <a:ext cx="3960659" cy="5279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0" y="3068959"/>
            <a:ext cx="5307779" cy="3777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43" y="0"/>
            <a:ext cx="4101022" cy="3080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27" y="-1"/>
            <a:ext cx="2386694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643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Мыло </vt:lpstr>
      <vt:lpstr>Презентация PowerPoint</vt:lpstr>
      <vt:lpstr>История </vt:lpstr>
      <vt:lpstr>Презентация PowerPoint</vt:lpstr>
      <vt:lpstr>Презентация PowerPoint</vt:lpstr>
      <vt:lpstr>Виды мыла</vt:lpstr>
      <vt:lpstr>Хозяйственное Мыло</vt:lpstr>
      <vt:lpstr>Мыло ручной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Мыло </dc:title>
  <dc:creator>INNA</dc:creator>
  <cp:lastModifiedBy>INNA</cp:lastModifiedBy>
  <cp:revision>9</cp:revision>
  <dcterms:created xsi:type="dcterms:W3CDTF">2015-03-01T12:46:06Z</dcterms:created>
  <dcterms:modified xsi:type="dcterms:W3CDTF">2015-03-01T14:55:24Z</dcterms:modified>
</cp:coreProperties>
</file>