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27.12.2013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33400"/>
            <a:ext cx="6996612" cy="2868168"/>
          </a:xfrm>
        </p:spPr>
        <p:txBody>
          <a:bodyPr/>
          <a:lstStyle/>
          <a:p>
            <a:r>
              <a:rPr lang="ru-RU" b="1" dirty="0" err="1"/>
              <a:t>Інфраструктура</a:t>
            </a:r>
            <a:r>
              <a:rPr lang="ru-RU" b="1" dirty="0"/>
              <a:t> ринку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Суть і функції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Autofit/>
          </a:bodyPr>
          <a:lstStyle/>
          <a:p>
            <a:r>
              <a:rPr lang="ru-RU" sz="4400" dirty="0" err="1"/>
              <a:t>інфраструктурою</a:t>
            </a:r>
            <a:r>
              <a:rPr lang="ru-RU" sz="4400" dirty="0"/>
              <a:t> ринку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3600" dirty="0" err="1"/>
              <a:t>Називається</a:t>
            </a:r>
            <a:r>
              <a:rPr lang="en-US" sz="3600" dirty="0"/>
              <a:t> c</a:t>
            </a:r>
            <a:r>
              <a:rPr lang="ru-RU" sz="3600" dirty="0" err="1"/>
              <a:t>истема</a:t>
            </a:r>
            <a:r>
              <a:rPr lang="ru-RU" sz="3600" dirty="0"/>
              <a:t> </a:t>
            </a:r>
            <a:r>
              <a:rPr lang="ru-RU" sz="3600" dirty="0" err="1"/>
              <a:t>підприємств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організацій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забезпечують</a:t>
            </a:r>
            <a:r>
              <a:rPr lang="ru-RU" sz="3600" dirty="0"/>
              <a:t> </a:t>
            </a:r>
            <a:r>
              <a:rPr lang="ru-RU" sz="3600" dirty="0" err="1"/>
              <a:t>рух</a:t>
            </a:r>
            <a:r>
              <a:rPr lang="ru-RU" sz="3600" dirty="0"/>
              <a:t> </a:t>
            </a:r>
            <a:r>
              <a:rPr lang="ru-RU" sz="3600" dirty="0" err="1"/>
              <a:t>товарів</a:t>
            </a:r>
            <a:r>
              <a:rPr lang="ru-RU" sz="3600" dirty="0"/>
              <a:t>, </a:t>
            </a:r>
            <a:r>
              <a:rPr lang="ru-RU" sz="3600" dirty="0" err="1"/>
              <a:t>капіталів</a:t>
            </a:r>
            <a:r>
              <a:rPr lang="ru-RU" sz="3600" dirty="0"/>
              <a:t>, </a:t>
            </a:r>
            <a:r>
              <a:rPr lang="ru-RU" sz="3600" dirty="0" err="1"/>
              <a:t>робочої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, </a:t>
            </a:r>
            <a:r>
              <a:rPr lang="ru-RU" sz="3600" dirty="0" err="1"/>
              <a:t>цінних</a:t>
            </a:r>
            <a:r>
              <a:rPr lang="ru-RU" sz="3600" dirty="0"/>
              <a:t> </a:t>
            </a:r>
            <a:r>
              <a:rPr lang="ru-RU" sz="3600" dirty="0" err="1"/>
              <a:t>паперів</a:t>
            </a:r>
            <a:r>
              <a:rPr lang="ru-RU" sz="3600" dirty="0"/>
              <a:t> та </a:t>
            </a:r>
            <a:r>
              <a:rPr lang="ru-RU" sz="3600" dirty="0" err="1"/>
              <a:t>надання</a:t>
            </a:r>
            <a:r>
              <a:rPr lang="ru-RU" sz="3600" dirty="0"/>
              <a:t> </a:t>
            </a:r>
            <a:r>
              <a:rPr lang="ru-RU" sz="3600" dirty="0" err="1"/>
              <a:t>послуг</a:t>
            </a:r>
            <a:r>
              <a:rPr lang="en-US" sz="3600" dirty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установи </a:t>
            </a:r>
            <a:r>
              <a:rPr lang="ru-RU" b="0" dirty="0" err="1" smtClean="0"/>
              <a:t>інфраструктури</a:t>
            </a:r>
            <a:r>
              <a:rPr lang="ru-RU" b="0" dirty="0" smtClean="0"/>
              <a:t> </a:t>
            </a:r>
            <a:r>
              <a:rPr lang="ru-RU" b="0" dirty="0" err="1" smtClean="0"/>
              <a:t>викочують</a:t>
            </a:r>
            <a:r>
              <a:rPr lang="ru-RU" b="0" dirty="0" smtClean="0"/>
              <a:t> ряд </a:t>
            </a:r>
            <a:r>
              <a:rPr lang="ru-RU" b="0" dirty="0" err="1" smtClean="0"/>
              <a:t>важливих</a:t>
            </a:r>
            <a:r>
              <a:rPr lang="ru-RU" b="0" dirty="0" smtClean="0"/>
              <a:t> </a:t>
            </a:r>
            <a:r>
              <a:rPr lang="ru-RU" b="0" dirty="0" err="1" smtClean="0"/>
              <a:t>функцій</a:t>
            </a:r>
            <a:r>
              <a:rPr lang="en-US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83152" cy="5248584"/>
          </a:xfrm>
        </p:spPr>
        <p:txBody>
          <a:bodyPr>
            <a:normAutofit fontScale="92500" lnSpcReduction="20000"/>
          </a:bodyPr>
          <a:lstStyle/>
          <a:p>
            <a:r>
              <a:rPr lang="ru-RU" sz="3500" i="1" dirty="0" err="1" smtClean="0"/>
              <a:t>доведення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товарів</a:t>
            </a:r>
            <a:r>
              <a:rPr lang="ru-RU" sz="3500" i="1" dirty="0" smtClean="0"/>
              <a:t> до </a:t>
            </a:r>
            <a:r>
              <a:rPr lang="ru-RU" sz="3500" i="1" dirty="0" err="1" smtClean="0"/>
              <a:t>безпосереднього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споживача</a:t>
            </a:r>
            <a:r>
              <a:rPr lang="ru-RU" sz="35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sz="3200" i="1" dirty="0" smtClean="0"/>
          </a:p>
          <a:p>
            <a:r>
              <a:rPr lang="ru-RU" sz="3200" i="1" dirty="0" smtClean="0"/>
              <a:t> </a:t>
            </a:r>
            <a:r>
              <a:rPr lang="ru-RU" sz="3200" i="1" dirty="0" err="1" smtClean="0"/>
              <a:t>забезпечення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зворотного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зв'язку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між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виробниками</a:t>
            </a:r>
            <a:r>
              <a:rPr lang="ru-RU" sz="3200" i="1" dirty="0" smtClean="0"/>
              <a:t> та </a:t>
            </a:r>
            <a:r>
              <a:rPr lang="ru-RU" sz="3200" i="1" dirty="0" err="1" smtClean="0"/>
              <a:t>споживачами</a:t>
            </a:r>
            <a:r>
              <a:rPr lang="ru-RU" sz="32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ru-RU" sz="3200" i="1" dirty="0" err="1" smtClean="0"/>
              <a:t>акумуляція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тимчасово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вільних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грошових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коштів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регулювання</a:t>
            </a:r>
            <a:r>
              <a:rPr lang="ru-RU" sz="3200" i="1" dirty="0" smtClean="0"/>
              <a:t> грошового </a:t>
            </a:r>
            <a:r>
              <a:rPr lang="ru-RU" sz="3200" i="1" dirty="0" err="1" smtClean="0"/>
              <a:t>обігу</a:t>
            </a:r>
            <a:r>
              <a:rPr lang="ru-RU" sz="32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ru-RU" sz="3500" i="1" dirty="0" err="1" smtClean="0"/>
              <a:t>здійснення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перерозподілу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ресурсів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між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різними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галузями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і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всередині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галузей</a:t>
            </a:r>
            <a:r>
              <a:rPr lang="ru-RU" sz="3500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Содержимое 3" descr="image0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5" y="1"/>
            <a:ext cx="6586933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товарні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фондові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та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8229600" cy="4525963"/>
          </a:xfrm>
        </p:spPr>
        <p:txBody>
          <a:bodyPr/>
          <a:lstStyle/>
          <a:p>
            <a:r>
              <a:rPr lang="ru-RU" sz="4000" b="1" dirty="0" err="1" smtClean="0"/>
              <a:t>Товарна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біржа</a:t>
            </a:r>
            <a:r>
              <a:rPr lang="ru-RU" sz="4000" dirty="0" smtClean="0"/>
              <a:t> 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асоціація</a:t>
            </a:r>
            <a:r>
              <a:rPr lang="ru-RU" sz="4000" dirty="0" smtClean="0"/>
              <a:t> </a:t>
            </a:r>
            <a:r>
              <a:rPr lang="ru-RU" sz="4000" dirty="0" err="1" smtClean="0"/>
              <a:t>фізичних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юридичних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осіб</a:t>
            </a:r>
            <a:r>
              <a:rPr lang="ru-RU" sz="4000" dirty="0" smtClean="0"/>
              <a:t>, яка </a:t>
            </a:r>
            <a:r>
              <a:rPr lang="ru-RU" sz="4000" dirty="0" err="1" smtClean="0"/>
              <a:t>здійснює</a:t>
            </a:r>
            <a:r>
              <a:rPr lang="ru-RU" sz="4000" dirty="0" smtClean="0"/>
              <a:t> </a:t>
            </a:r>
            <a:r>
              <a:rPr lang="ru-RU" sz="4000" dirty="0" err="1" smtClean="0"/>
              <a:t>оптові</a:t>
            </a:r>
            <a:r>
              <a:rPr lang="ru-RU" sz="4000" dirty="0" smtClean="0"/>
              <a:t> </a:t>
            </a:r>
            <a:r>
              <a:rPr lang="ru-RU" sz="4000" dirty="0" err="1" smtClean="0"/>
              <a:t>торговельні</a:t>
            </a:r>
            <a:r>
              <a:rPr lang="ru-RU" sz="4000" dirty="0" smtClean="0"/>
              <a:t> </a:t>
            </a:r>
            <a:r>
              <a:rPr lang="ru-RU" sz="4000" dirty="0" err="1" smtClean="0"/>
              <a:t>операції</a:t>
            </a:r>
            <a:r>
              <a:rPr lang="ru-RU" sz="4000" dirty="0" smtClean="0"/>
              <a:t> за стандартами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зразками</a:t>
            </a:r>
            <a:r>
              <a:rPr lang="ru-RU" sz="4000" dirty="0" smtClean="0"/>
              <a:t> у </a:t>
            </a:r>
            <a:r>
              <a:rPr lang="ru-RU" sz="4000" dirty="0" err="1" smtClean="0"/>
              <a:t>спеціальному</a:t>
            </a:r>
            <a:r>
              <a:rPr lang="ru-RU" sz="4000" dirty="0" smtClean="0"/>
              <a:t> </a:t>
            </a:r>
            <a:r>
              <a:rPr lang="ru-RU" sz="4000" dirty="0" err="1" smtClean="0"/>
              <a:t>місці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Товарна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err="1" smtClean="0"/>
              <a:t>збалансовує</a:t>
            </a:r>
            <a:r>
              <a:rPr lang="ru-RU" sz="3200" dirty="0" smtClean="0"/>
              <a:t> попит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пропозицію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упорядковує</a:t>
            </a:r>
            <a:r>
              <a:rPr lang="ru-RU" sz="3200" dirty="0" smtClean="0"/>
              <a:t> </a:t>
            </a:r>
            <a:r>
              <a:rPr lang="ru-RU" sz="3200" dirty="0" err="1" smtClean="0"/>
              <a:t>ринок</a:t>
            </a:r>
            <a:r>
              <a:rPr lang="ru-RU" sz="3200" dirty="0" smtClean="0"/>
              <a:t> </a:t>
            </a:r>
            <a:r>
              <a:rPr lang="ru-RU" sz="3200" dirty="0" err="1" smtClean="0"/>
              <a:t>товарних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сировинних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ресурсів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стимулює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розвиток</a:t>
            </a:r>
            <a:r>
              <a:rPr lang="ru-RU" sz="3200" dirty="0" smtClean="0"/>
              <a:t> ринку;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виконує</a:t>
            </a:r>
            <a:r>
              <a:rPr lang="ru-RU" sz="3200" dirty="0" smtClean="0"/>
              <a:t> роль </a:t>
            </a:r>
            <a:r>
              <a:rPr lang="ru-RU" sz="3200" dirty="0" err="1" smtClean="0"/>
              <a:t>економічного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індикатора</a:t>
            </a:r>
            <a:r>
              <a:rPr lang="ru-RU" sz="3200" dirty="0" smtClean="0"/>
              <a:t> (</a:t>
            </a:r>
            <a:r>
              <a:rPr lang="ru-RU" sz="3200" dirty="0" err="1" smtClean="0"/>
              <a:t>покажчика</a:t>
            </a:r>
            <a:r>
              <a:rPr lang="ru-RU" sz="32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1317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7239000" cy="4846320"/>
          </a:xfrm>
        </p:spPr>
        <p:txBody>
          <a:bodyPr>
            <a:normAutofit/>
          </a:bodyPr>
          <a:lstStyle/>
          <a:p>
            <a:r>
              <a:rPr lang="ru-RU" sz="4000" b="1" dirty="0" err="1" smtClean="0"/>
              <a:t>Фондова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біржа</a:t>
            </a:r>
            <a:r>
              <a:rPr lang="ru-RU" sz="4000" dirty="0" smtClean="0"/>
              <a:t> 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організаційно</a:t>
            </a:r>
            <a:r>
              <a:rPr lang="ru-RU" sz="4000" dirty="0" smtClean="0"/>
              <a:t> оформлений </a:t>
            </a:r>
            <a:r>
              <a:rPr lang="ru-RU" sz="4000" dirty="0" err="1" smtClean="0"/>
              <a:t>постійний</a:t>
            </a:r>
            <a:r>
              <a:rPr lang="ru-RU" sz="4000" dirty="0" smtClean="0"/>
              <a:t> </a:t>
            </a:r>
            <a:r>
              <a:rPr lang="ru-RU" sz="4000" dirty="0" err="1" smtClean="0"/>
              <a:t>ринок</a:t>
            </a:r>
            <a:r>
              <a:rPr lang="ru-RU" sz="4000" dirty="0" smtClean="0"/>
              <a:t> </a:t>
            </a:r>
            <a:r>
              <a:rPr lang="ru-RU" sz="4000" dirty="0" err="1" smtClean="0"/>
              <a:t>цінних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паперів</a:t>
            </a:r>
            <a:r>
              <a:rPr lang="ru-RU" sz="4000" dirty="0" smtClean="0"/>
              <a:t>.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933056"/>
            <a:ext cx="5904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Предметами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торгівлі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фондових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біржах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облігації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акціонерних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товариств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облігації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державних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позик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r>
              <a:rPr lang="ru-RU" dirty="0" err="1" smtClean="0"/>
              <a:t>Фондова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500" dirty="0" smtClean="0"/>
              <a:t> </a:t>
            </a:r>
            <a:r>
              <a:rPr lang="ru-RU" sz="3500" dirty="0" err="1" smtClean="0"/>
              <a:t>здійснюють</a:t>
            </a:r>
            <a:r>
              <a:rPr lang="ru-RU" sz="3500" dirty="0" smtClean="0"/>
              <a:t> </a:t>
            </a:r>
            <a:r>
              <a:rPr lang="ru-RU" sz="3500" dirty="0" err="1" smtClean="0"/>
              <a:t>мобілізацію</a:t>
            </a:r>
            <a:r>
              <a:rPr lang="ru-RU" sz="3500" dirty="0" smtClean="0"/>
              <a:t> </a:t>
            </a:r>
            <a:r>
              <a:rPr lang="ru-RU" sz="3500" dirty="0" err="1" smtClean="0"/>
              <a:t>фінансових</a:t>
            </a:r>
            <a:r>
              <a:rPr lang="ru-RU" sz="3500" dirty="0" smtClean="0"/>
              <a:t> </a:t>
            </a:r>
            <a:r>
              <a:rPr lang="ru-RU" sz="3500" dirty="0" err="1" smtClean="0"/>
              <a:t>ресурсів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спрямовують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їх</a:t>
            </a:r>
            <a:r>
              <a:rPr lang="ru-RU" sz="3500" dirty="0" smtClean="0"/>
              <a:t> у </a:t>
            </a:r>
            <a:r>
              <a:rPr lang="ru-RU" sz="3500" dirty="0" err="1" smtClean="0"/>
              <a:t>довгострокові</a:t>
            </a:r>
            <a:r>
              <a:rPr lang="ru-RU" sz="3500" dirty="0" smtClean="0"/>
              <a:t> </a:t>
            </a:r>
            <a:r>
              <a:rPr lang="ru-RU" sz="3500" dirty="0" err="1" smtClean="0"/>
              <a:t>інвестиції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smtClean="0"/>
              <a:t> </a:t>
            </a:r>
            <a:r>
              <a:rPr lang="ru-RU" sz="3500" dirty="0" err="1" smtClean="0"/>
              <a:t>забезпечують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фінансування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державних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програм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боргів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err="1" smtClean="0"/>
              <a:t>організовують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вторинний</a:t>
            </a:r>
            <a:r>
              <a:rPr lang="ru-RU" sz="3500" dirty="0" smtClean="0"/>
              <a:t> </a:t>
            </a:r>
            <a:r>
              <a:rPr lang="ru-RU" sz="3500" dirty="0" err="1" smtClean="0"/>
              <a:t>ринок</a:t>
            </a:r>
            <a:r>
              <a:rPr lang="ru-RU" sz="3500" dirty="0" smtClean="0"/>
              <a:t> </a:t>
            </a:r>
            <a:r>
              <a:rPr lang="ru-RU" sz="3500" dirty="0" err="1" smtClean="0"/>
              <a:t>цінних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паперів</a:t>
            </a:r>
            <a:r>
              <a:rPr lang="ru-RU" sz="3500" dirty="0" smtClean="0"/>
              <a:t>, на </a:t>
            </a:r>
            <a:r>
              <a:rPr lang="ru-RU" sz="3500" dirty="0" err="1" smtClean="0"/>
              <a:t>якому</a:t>
            </a:r>
            <a:r>
              <a:rPr lang="ru-RU" sz="3500" dirty="0" smtClean="0"/>
              <a:t> </a:t>
            </a:r>
            <a:r>
              <a:rPr lang="ru-RU" sz="3500" dirty="0" err="1" smtClean="0"/>
              <a:t>перепродуються</a:t>
            </a:r>
            <a:r>
              <a:rPr lang="ru-RU" sz="3500" dirty="0" smtClean="0"/>
              <a:t> </a:t>
            </a:r>
            <a:r>
              <a:rPr lang="ru-RU" sz="3500" dirty="0" err="1" smtClean="0"/>
              <a:t>акції</a:t>
            </a:r>
            <a:r>
              <a:rPr lang="ru-RU" sz="3500" dirty="0" smtClean="0"/>
              <a:t> та </a:t>
            </a:r>
            <a:r>
              <a:rPr lang="ru-RU" sz="3500" dirty="0" err="1" smtClean="0"/>
              <a:t>облігації</a:t>
            </a:r>
            <a:r>
              <a:rPr lang="ru-RU" sz="3500" dirty="0" smtClean="0"/>
              <a:t>, </a:t>
            </a:r>
            <a:r>
              <a:rPr lang="ru-RU" sz="3500" dirty="0" err="1" smtClean="0"/>
              <a:t>які</a:t>
            </a:r>
            <a:r>
              <a:rPr lang="ru-RU" sz="3500" dirty="0" smtClean="0"/>
              <a:t> </a:t>
            </a:r>
            <a:r>
              <a:rPr lang="ru-RU" sz="3500" dirty="0" err="1" smtClean="0"/>
              <a:t>циркулюють</a:t>
            </a:r>
            <a:r>
              <a:rPr lang="ru-RU" sz="3500" dirty="0" smtClean="0"/>
              <a:t> в </a:t>
            </a:r>
            <a:r>
              <a:rPr lang="ru-RU" sz="3500" dirty="0" err="1" smtClean="0"/>
              <a:t>обігу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err="1" smtClean="0"/>
              <a:t>визначають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реальні</a:t>
            </a:r>
            <a:r>
              <a:rPr lang="ru-RU" sz="3500" dirty="0" smtClean="0"/>
              <a:t> </a:t>
            </a:r>
            <a:r>
              <a:rPr lang="ru-RU" sz="3500" dirty="0" err="1" smtClean="0"/>
              <a:t>ціни</a:t>
            </a:r>
            <a:r>
              <a:rPr lang="ru-RU" sz="3500" dirty="0" smtClean="0"/>
              <a:t> </a:t>
            </a:r>
            <a:r>
              <a:rPr lang="ru-RU" sz="3500" dirty="0" err="1" smtClean="0"/>
              <a:t>акцій</a:t>
            </a:r>
            <a:r>
              <a:rPr lang="ru-RU" sz="3500" dirty="0" smtClean="0"/>
              <a:t> та </a:t>
            </a:r>
            <a:r>
              <a:rPr lang="ru-RU" sz="3500" dirty="0" err="1" smtClean="0"/>
              <a:t>облігацій</a:t>
            </a:r>
            <a:r>
              <a:rPr lang="ru-RU" sz="3500" dirty="0" smtClean="0"/>
              <a:t> тих </a:t>
            </a:r>
            <a:r>
              <a:rPr lang="ru-RU" sz="3500" dirty="0" err="1" smtClean="0"/>
              <a:t>чи</a:t>
            </a:r>
            <a:r>
              <a:rPr lang="ru-RU" sz="3500" dirty="0" smtClean="0"/>
              <a:t> </a:t>
            </a:r>
            <a:r>
              <a:rPr lang="ru-RU" sz="3500" dirty="0" err="1" smtClean="0"/>
              <a:t>інших</a:t>
            </a:r>
            <a:r>
              <a:rPr lang="ru-RU" sz="3500" dirty="0" smtClean="0"/>
              <a:t> </a:t>
            </a:r>
            <a:r>
              <a:rPr lang="ru-RU" sz="3500" dirty="0" err="1" smtClean="0"/>
              <a:t>компаній</a:t>
            </a:r>
            <a:r>
              <a:rPr lang="ru-RU" sz="35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104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Інфраструктура ринку</vt:lpstr>
      <vt:lpstr>інфраструктурою ринку</vt:lpstr>
      <vt:lpstr>установи інфраструктури викочують ряд важливих функцій:</vt:lpstr>
      <vt:lpstr> </vt:lpstr>
      <vt:lpstr>Важливими суб'єктами інфраструктури є товарні і фондові біржі та біржі праці.</vt:lpstr>
      <vt:lpstr>Товарна біржа</vt:lpstr>
      <vt:lpstr>  </vt:lpstr>
      <vt:lpstr>Фондова біржа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Інфраструктура ринку</dc:title>
  <dc:creator>Катя</dc:creator>
  <cp:lastModifiedBy>Катя</cp:lastModifiedBy>
  <cp:revision>2</cp:revision>
  <dcterms:created xsi:type="dcterms:W3CDTF">2013-12-26T20:07:34Z</dcterms:created>
  <dcterms:modified xsi:type="dcterms:W3CDTF">2013-12-27T06:09:15Z</dcterms:modified>
</cp:coreProperties>
</file>