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924" r:id="rId9"/>
    <p:sldMasterId id="2147483948" r:id="rId10"/>
    <p:sldMasterId id="2147483960" r:id="rId11"/>
    <p:sldMasterId id="2147483972" r:id="rId12"/>
  </p:sldMasterIdLst>
  <p:notesMasterIdLst>
    <p:notesMasterId r:id="rId28"/>
  </p:notesMasterIdLst>
  <p:sldIdLst>
    <p:sldId id="256" r:id="rId13"/>
    <p:sldId id="257" r:id="rId14"/>
    <p:sldId id="258" r:id="rId15"/>
    <p:sldId id="259" r:id="rId16"/>
    <p:sldId id="260" r:id="rId17"/>
    <p:sldId id="262" r:id="rId18"/>
    <p:sldId id="264" r:id="rId19"/>
    <p:sldId id="265" r:id="rId20"/>
    <p:sldId id="271" r:id="rId21"/>
    <p:sldId id="272" r:id="rId22"/>
    <p:sldId id="273" r:id="rId23"/>
    <p:sldId id="274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579" autoAdjust="0"/>
  </p:normalViewPr>
  <p:slideViewPr>
    <p:cSldViewPr>
      <p:cViewPr varScale="1">
        <p:scale>
          <a:sx n="101" d="100"/>
          <a:sy n="101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30E0F-2106-459C-8749-679AE7E2566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3D490-C613-478D-B606-B96A2D985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9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D490-C613-478D-B606-B96A2D985E7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6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155" y="764704"/>
            <a:ext cx="6732240" cy="201622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r="5400000" sy="-100000" algn="bl" rotWithShape="0"/>
                </a:effectLst>
              </a:rPr>
              <a:t>Презентація </a:t>
            </a:r>
            <a:br>
              <a:rPr lang="uk-UA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r="5400000" sy="-100000" algn="bl" rotWithShape="0"/>
                </a:effectLst>
              </a:rPr>
            </a:br>
            <a:r>
              <a:rPr lang="uk-UA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r="5400000" sy="-100000" algn="bl" rotWithShape="0"/>
                </a:effectLst>
              </a:rPr>
              <a:t>по темі: «</a:t>
            </a:r>
            <a:r>
              <a:rPr lang="uk-UA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r="5400000" sy="-100000" algn="bl" rotWithShape="0"/>
                </a:effectLst>
              </a:rPr>
              <a:t>Сімейне право»</a:t>
            </a:r>
            <a:endParaRPr lang="ru-RU" b="1" dirty="0">
              <a:ln/>
              <a:solidFill>
                <a:schemeClr val="accent3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08920"/>
            <a:ext cx="6400800" cy="172819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На тему: «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Особисті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немайнові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права 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обов'язки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подружжя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4706888" cy="2732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1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207465"/>
            <a:ext cx="6336704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Духовний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можна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розуміти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як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діяльність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спрямовану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пізнання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духовних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багатств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накопичених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людством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Можуть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бути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різні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напрямки такого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пізнання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здобуття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загальної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спеціальної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освіти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удосконалення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природних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здібностей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поглиблення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релігійного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світогляду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тощо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238718"/>
            <a:ext cx="64087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Маючи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право на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фізичний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та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духовний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розвиток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подружжя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повинно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ці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питання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вирішувати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 засадах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рівності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взаємоповаги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і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підтримки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одне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одного.</a:t>
            </a:r>
          </a:p>
        </p:txBody>
      </p:sp>
    </p:spTree>
    <p:extLst>
      <p:ext uri="{BB962C8B-B14F-4D97-AF65-F5344CB8AC3E}">
        <p14:creationId xmlns:p14="http://schemas.microsoft.com/office/powerpoint/2010/main" val="25702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99" y="116632"/>
            <a:ext cx="8561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4. </a:t>
            </a:r>
            <a:r>
              <a:rPr lang="ru-RU" sz="4000" dirty="0" smtClean="0"/>
              <a:t>ПРАВО </a:t>
            </a:r>
            <a:r>
              <a:rPr lang="ru-RU" sz="4000" dirty="0"/>
              <a:t>НА ВИБІР ПРІЗВИЩА </a:t>
            </a:r>
            <a:endParaRPr lang="ru-RU" sz="4000" dirty="0" smtClean="0"/>
          </a:p>
          <a:p>
            <a:r>
              <a:rPr lang="ru-RU" sz="4000" dirty="0" smtClean="0"/>
              <a:t>ТА </a:t>
            </a:r>
            <a:r>
              <a:rPr lang="ru-RU" sz="4000" dirty="0"/>
              <a:t>ЙОГО ЗМІНУ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1" y="1700808"/>
            <a:ext cx="6858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особистих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майнових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подружжя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виникають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зв'язку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вступом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шлюбу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закон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відносить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право на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вибір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прізвища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право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виникає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реєстрації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шлюбу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61048"/>
            <a:ext cx="8424936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Стаття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35 СК, яка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регулює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відносини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пов'язані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вибором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прізвища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майбутнім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подружжям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винесена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межі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особистих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майнових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 та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обов'язків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подружжя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але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суто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формальний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бік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справи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вирішується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питання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час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реєстрації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шлюбу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9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8479" y="1268760"/>
            <a:ext cx="481552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Згідно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ст. 35 СК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наречені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право обрати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прізвище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одного з них як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спільне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прізвище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подружжя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надалі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іменуватися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дошлюбними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прізвищами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Питання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вибір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прізвища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вирішується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засадах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рівності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сторін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виборі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прізвища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нареченими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виникнуть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непорозуміння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органу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РАЦСу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залишає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подружжю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дошлюбні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прізвища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32847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42" y="0"/>
            <a:ext cx="8234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smtClean="0">
                <a:effectLst>
                  <a:reflection blurRad="6350" stA="55000" endA="50" endPos="85000" dir="5400000" sy="-100000" algn="bl" rotWithShape="0"/>
                </a:effectLst>
              </a:rPr>
              <a:t>5. </a:t>
            </a:r>
            <a:r>
              <a:rPr lang="ru-RU" sz="4000" dirty="0" smtClean="0">
                <a:effectLst>
                  <a:reflection blurRad="6350" stA="55000" endA="50" endPos="85000" dir="5400000" sy="-100000" algn="bl" rotWithShape="0"/>
                </a:effectLst>
              </a:rPr>
              <a:t>ПРАВО </a:t>
            </a:r>
            <a:r>
              <a:rPr lang="ru-RU" sz="4000" dirty="0">
                <a:effectLst>
                  <a:reflection blurRad="6350" stA="55000" endA="50" endPos="85000" dir="5400000" sy="-100000" algn="bl" rotWithShape="0"/>
                </a:effectLst>
              </a:rPr>
              <a:t>ДРУЖИНИ ТА ЧОЛОВІКА НА ОСОБИСТУ СВОБОДУ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43" y="3362311"/>
            <a:ext cx="2498576" cy="74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на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вибір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місця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свого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проживання</a:t>
            </a:r>
            <a:endParaRPr lang="ru-RU" sz="2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6606" y="5647410"/>
            <a:ext cx="66967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на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вжиття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заходів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які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не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заборонені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законом і не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суперечать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моральним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засадам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суспільства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щодо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підтримання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шлюбних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відносин</a:t>
            </a:r>
            <a:endParaRPr lang="ru-RU" sz="2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4417256"/>
            <a:ext cx="256299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на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припинення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шлюбних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відносин</a:t>
            </a:r>
            <a:endParaRPr lang="ru-RU" sz="2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220564">
            <a:off x="3396256" y="27641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7544521">
            <a:off x="4190908" y="34643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688618" y="36200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10676" y="1232750"/>
            <a:ext cx="3600400" cy="1994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Згідно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зі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ст. 56 СК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змістом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особистої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свободи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кожного з </a:t>
            </a:r>
            <a:r>
              <a:rPr lang="ru-RU" sz="2200" dirty="0" err="1">
                <a:solidFill>
                  <a:schemeClr val="tx2">
                    <a:lumMod val="25000"/>
                  </a:schemeClr>
                </a:solidFill>
              </a:rPr>
              <a:t>подружжя</a:t>
            </a:r>
            <a:r>
              <a:rPr lang="ru-RU" sz="2200" dirty="0">
                <a:solidFill>
                  <a:schemeClr val="tx2">
                    <a:lumMod val="25000"/>
                  </a:schemeClr>
                </a:solidFill>
              </a:rPr>
              <a:t> є право</a:t>
            </a:r>
          </a:p>
        </p:txBody>
      </p:sp>
    </p:spTree>
    <p:extLst>
      <p:ext uri="{BB962C8B-B14F-4D97-AF65-F5344CB8AC3E}">
        <p14:creationId xmlns:p14="http://schemas.microsoft.com/office/powerpoint/2010/main" val="32331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2696" y="91480"/>
            <a:ext cx="5616624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Право на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припинення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шлюбних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відносин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хоч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належить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особистих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немайнових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прав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подружжя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, але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має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свою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специфіку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2195736" y="2924944"/>
            <a:ext cx="66967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По-друге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, не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завжди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волевиявлення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подружжя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чи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одною з них є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підставою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для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винесення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такого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рішення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. Суд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може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від­мовити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задоволенні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позову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340768"/>
            <a:ext cx="6696744" cy="1356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По-перше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волевиявлення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подружжя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чи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одного з них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недос­татньо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для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припинення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шлюбних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відносин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Необхідно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ще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й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рішення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компетентного державного органу про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розірвання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шлюбу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4293096"/>
            <a:ext cx="6696744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По-четверте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, при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розірванні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шлюбу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мають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враховуватись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інтереси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й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інших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осіб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насамперед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малолітніх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дітей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дітей-сиріт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(п. 1 ст. 112 СК).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866326" y="17768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66326" y="32586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66326" y="45771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188640"/>
            <a:ext cx="309634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</a:rPr>
              <a:t>ВИСНОВОК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80836"/>
            <a:ext cx="7148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Особисті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немайнові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права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становлять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лише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частину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правового статусу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подружжя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але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ця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суттєве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значення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фундаментом для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створення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сім’ї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14096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Зміст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правового статусу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подружжя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розкривається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нормах,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визначають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конкретні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права і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обов’язків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Чинний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закон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дає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можливість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розрізняти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особистий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майновий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правовий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статус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подружжя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200" dirty="0" smtClean="0"/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Особистий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правовий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статус –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це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особисті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немайнові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права і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обов’язки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подружжя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8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Вступ.</a:t>
            </a:r>
            <a:endParaRPr lang="ru-RU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 на материнство.</a:t>
            </a:r>
          </a:p>
          <a:p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 на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батьківство</a:t>
            </a:r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дружини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чоловіка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фізичний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духовний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розвиток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4. 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 на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вибір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прізвища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на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зміну</a:t>
            </a:r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5. 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дружини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чоловіка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особисту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свободу</a:t>
            </a:r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Висновок</a:t>
            </a:r>
            <a:endParaRPr lang="ru-RU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ЗМІСТ</a:t>
            </a:r>
          </a:p>
        </p:txBody>
      </p:sp>
    </p:spTree>
    <p:extLst>
      <p:ext uri="{BB962C8B-B14F-4D97-AF65-F5344CB8AC3E}">
        <p14:creationId xmlns:p14="http://schemas.microsoft.com/office/powerpoint/2010/main" val="33498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201622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ВСТУП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8505" y="2060848"/>
            <a:ext cx="8270017" cy="737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err="1" smtClean="0"/>
              <a:t>Шлюбом</a:t>
            </a:r>
            <a:r>
              <a:rPr lang="ru-RU" sz="2200" dirty="0" smtClean="0"/>
              <a:t> </a:t>
            </a:r>
            <a:r>
              <a:rPr lang="ru-RU" sz="2200" dirty="0"/>
              <a:t>є </a:t>
            </a:r>
            <a:r>
              <a:rPr lang="ru-RU" sz="2200" dirty="0" err="1"/>
              <a:t>сiмейний</a:t>
            </a:r>
            <a:r>
              <a:rPr lang="ru-RU" sz="2200" dirty="0"/>
              <a:t> союз </a:t>
            </a:r>
            <a:r>
              <a:rPr lang="ru-RU" sz="2200" dirty="0" err="1"/>
              <a:t>жiнки</a:t>
            </a:r>
            <a:r>
              <a:rPr lang="ru-RU" sz="2200" dirty="0"/>
              <a:t> та </a:t>
            </a:r>
            <a:r>
              <a:rPr lang="ru-RU" sz="2200" dirty="0" err="1"/>
              <a:t>чоловiка</a:t>
            </a:r>
            <a:r>
              <a:rPr lang="ru-RU" sz="2200" dirty="0"/>
              <a:t>, </a:t>
            </a:r>
            <a:r>
              <a:rPr lang="ru-RU" sz="2200" dirty="0" err="1"/>
              <a:t>зареєстрований</a:t>
            </a:r>
            <a:r>
              <a:rPr lang="ru-RU" sz="2200" dirty="0"/>
              <a:t> у державному </a:t>
            </a:r>
            <a:r>
              <a:rPr lang="ru-RU" sz="2200" dirty="0" err="1"/>
              <a:t>органi</a:t>
            </a:r>
            <a:r>
              <a:rPr lang="ru-RU" sz="2200" dirty="0"/>
              <a:t> </a:t>
            </a:r>
            <a:r>
              <a:rPr lang="ru-RU" sz="2200" dirty="0" err="1"/>
              <a:t>реєстрацiї</a:t>
            </a:r>
            <a:r>
              <a:rPr lang="ru-RU" sz="2200" dirty="0"/>
              <a:t> </a:t>
            </a:r>
            <a:r>
              <a:rPr lang="ru-RU" sz="2200" dirty="0" err="1"/>
              <a:t>актiв</a:t>
            </a:r>
            <a:r>
              <a:rPr lang="ru-RU" sz="2200" dirty="0"/>
              <a:t> </a:t>
            </a:r>
            <a:r>
              <a:rPr lang="ru-RU" sz="2200" dirty="0" err="1"/>
              <a:t>цивiльного</a:t>
            </a:r>
            <a:r>
              <a:rPr lang="ru-RU" sz="2200" dirty="0"/>
              <a:t> стану.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58150" y="620688"/>
            <a:ext cx="3619371" cy="709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/>
              <a:t>Стаття</a:t>
            </a:r>
            <a:r>
              <a:rPr lang="ru-RU" sz="2200" dirty="0"/>
              <a:t> 21. </a:t>
            </a:r>
            <a:r>
              <a:rPr lang="ru-RU" sz="2200" dirty="0" err="1"/>
              <a:t>Поняття</a:t>
            </a:r>
            <a:r>
              <a:rPr lang="ru-RU" sz="2200" dirty="0"/>
              <a:t> </a:t>
            </a:r>
            <a:r>
              <a:rPr lang="ru-RU" sz="2200" dirty="0" err="1"/>
              <a:t>шлюбу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32" y="4169985"/>
            <a:ext cx="8820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/>
              <a:t>Особисті</a:t>
            </a:r>
            <a:r>
              <a:rPr lang="ru-RU" sz="2200" b="1" dirty="0"/>
              <a:t> </a:t>
            </a:r>
            <a:r>
              <a:rPr lang="ru-RU" sz="2200" b="1" dirty="0" err="1"/>
              <a:t>немайнові</a:t>
            </a:r>
            <a:r>
              <a:rPr lang="ru-RU" sz="2200" b="1" dirty="0"/>
              <a:t> </a:t>
            </a:r>
            <a:r>
              <a:rPr lang="ru-RU" sz="2200" b="1" dirty="0" err="1"/>
              <a:t>правовідносини</a:t>
            </a:r>
            <a:r>
              <a:rPr lang="ru-RU" sz="2200" b="1" dirty="0"/>
              <a:t> з </a:t>
            </a:r>
            <a:r>
              <a:rPr lang="ru-RU" sz="2200" b="1" dirty="0" err="1"/>
              <a:t>участю</a:t>
            </a:r>
            <a:r>
              <a:rPr lang="ru-RU" sz="2200" b="1" dirty="0"/>
              <a:t> </a:t>
            </a:r>
            <a:r>
              <a:rPr lang="ru-RU" sz="2200" b="1" dirty="0" err="1"/>
              <a:t>подружжя</a:t>
            </a:r>
            <a:r>
              <a:rPr lang="ru-RU" sz="2200" b="1" dirty="0"/>
              <a:t> </a:t>
            </a:r>
            <a:r>
              <a:rPr lang="ru-RU" sz="2200" b="1" dirty="0" err="1"/>
              <a:t>це</a:t>
            </a:r>
            <a:r>
              <a:rPr lang="ru-RU" sz="2200" b="1" dirty="0"/>
              <a:t> </a:t>
            </a:r>
            <a:r>
              <a:rPr lang="ru-RU" sz="2200" dirty="0"/>
              <a:t>– </a:t>
            </a:r>
            <a:r>
              <a:rPr lang="ru-RU" sz="2200" dirty="0" err="1"/>
              <a:t>врегульовані</a:t>
            </a:r>
            <a:r>
              <a:rPr lang="ru-RU" sz="2200" dirty="0"/>
              <a:t> нормами </a:t>
            </a:r>
            <a:r>
              <a:rPr lang="ru-RU" sz="2200" dirty="0" err="1"/>
              <a:t>сімейного</a:t>
            </a:r>
            <a:r>
              <a:rPr lang="ru-RU" sz="2200" dirty="0"/>
              <a:t> права </a:t>
            </a:r>
            <a:r>
              <a:rPr lang="ru-RU" sz="2200" dirty="0" err="1"/>
              <a:t>відносини</a:t>
            </a:r>
            <a:r>
              <a:rPr lang="ru-RU" sz="2200" dirty="0"/>
              <a:t> з приводу </a:t>
            </a:r>
            <a:r>
              <a:rPr lang="ru-RU" sz="2200" dirty="0" err="1"/>
              <a:t>особистих</a:t>
            </a:r>
            <a:r>
              <a:rPr lang="ru-RU" sz="2200" dirty="0"/>
              <a:t> </a:t>
            </a:r>
            <a:r>
              <a:rPr lang="ru-RU" sz="2200" dirty="0" err="1"/>
              <a:t>немайнових</a:t>
            </a:r>
            <a:r>
              <a:rPr lang="ru-RU" sz="2200" dirty="0"/>
              <a:t> благ та </a:t>
            </a:r>
            <a:r>
              <a:rPr lang="ru-RU" sz="2200" dirty="0" err="1"/>
              <a:t>інтересів</a:t>
            </a:r>
            <a:r>
              <a:rPr lang="ru-RU" sz="2200" dirty="0"/>
              <a:t> </a:t>
            </a:r>
            <a:r>
              <a:rPr lang="ru-RU" sz="2200" dirty="0" err="1"/>
              <a:t>осіб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перебувають</a:t>
            </a:r>
            <a:r>
              <a:rPr lang="ru-RU" sz="2200" dirty="0"/>
              <a:t> у </a:t>
            </a:r>
            <a:r>
              <a:rPr lang="ru-RU" sz="2200" dirty="0" err="1"/>
              <a:t>шлюбі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368152"/>
          </a:xfrm>
        </p:spPr>
        <p:txBody>
          <a:bodyPr/>
          <a:lstStyle/>
          <a:p>
            <a:r>
              <a:rPr lang="ru-RU" dirty="0" smtClean="0"/>
              <a:t>1. ПРАВО </a:t>
            </a:r>
            <a:r>
              <a:rPr lang="ru-RU" dirty="0"/>
              <a:t>НА МАТЕРИНСТВО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97549"/>
            <a:ext cx="8964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Материнство —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забезпечена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законом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можливість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жінки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здійснювати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репродуктивну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функцію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народжувати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здорових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дітей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),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належним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чином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утримувати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виховувати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437112"/>
            <a:ext cx="4860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Материнство як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правове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явище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потрібно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розглядати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широкому та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вузькому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розумінні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652"/>
            <a:ext cx="3781425" cy="30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1416" y="-6807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Материнство в широкому правовому </a:t>
            </a:r>
            <a:r>
              <a:rPr lang="ru-RU" sz="2200" b="1" dirty="0" err="1"/>
              <a:t>розумінні</a:t>
            </a:r>
            <a:r>
              <a:rPr lang="ru-RU" sz="2200" b="1" dirty="0"/>
              <a:t> </a:t>
            </a:r>
            <a:r>
              <a:rPr lang="ru-RU" sz="2200" dirty="0"/>
              <a:t>—</a:t>
            </a:r>
            <a:r>
              <a:rPr lang="ru-RU" sz="2200" b="1" dirty="0"/>
              <a:t>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врегульовані</a:t>
            </a:r>
            <a:r>
              <a:rPr lang="ru-RU" sz="2200" dirty="0"/>
              <a:t> </a:t>
            </a:r>
            <a:r>
              <a:rPr lang="ru-RU" sz="2200" dirty="0" err="1"/>
              <a:t>законодавчими</a:t>
            </a:r>
            <a:r>
              <a:rPr lang="ru-RU" sz="2200" dirty="0"/>
              <a:t> нормами </a:t>
            </a:r>
            <a:r>
              <a:rPr lang="ru-RU" sz="2200" dirty="0" err="1"/>
              <a:t>суспільні</a:t>
            </a:r>
            <a:r>
              <a:rPr lang="ru-RU" sz="2200" dirty="0"/>
              <a:t> </a:t>
            </a:r>
            <a:r>
              <a:rPr lang="ru-RU" sz="2200" dirty="0" err="1"/>
              <a:t>відносини</a:t>
            </a:r>
            <a:r>
              <a:rPr lang="ru-RU" sz="2200" dirty="0"/>
              <a:t>, </a:t>
            </a:r>
            <a:r>
              <a:rPr lang="ru-RU" sz="2200" dirty="0" err="1"/>
              <a:t>спрямо­вані</a:t>
            </a:r>
            <a:r>
              <a:rPr lang="ru-RU" sz="2200" dirty="0"/>
              <a:t> на </a:t>
            </a:r>
            <a:r>
              <a:rPr lang="ru-RU" sz="2200" dirty="0" err="1"/>
              <a:t>захист</a:t>
            </a:r>
            <a:r>
              <a:rPr lang="ru-RU" sz="2200" dirty="0"/>
              <a:t> </a:t>
            </a:r>
            <a:r>
              <a:rPr lang="ru-RU" sz="2200" dirty="0" err="1"/>
              <a:t>інтересів</a:t>
            </a:r>
            <a:r>
              <a:rPr lang="ru-RU" sz="2200" dirty="0"/>
              <a:t> </a:t>
            </a:r>
            <a:r>
              <a:rPr lang="ru-RU" sz="2200" dirty="0" err="1"/>
              <a:t>матері</a:t>
            </a:r>
            <a:r>
              <a:rPr lang="ru-RU" sz="2200" dirty="0"/>
              <a:t> і </a:t>
            </a:r>
            <a:r>
              <a:rPr lang="ru-RU" sz="2200" dirty="0" err="1"/>
              <a:t>дитини</a:t>
            </a:r>
            <a:r>
              <a:rPr lang="ru-RU" sz="2200" dirty="0"/>
              <a:t>,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майнову</a:t>
            </a:r>
            <a:r>
              <a:rPr lang="ru-RU" sz="2200" dirty="0"/>
              <a:t> і </a:t>
            </a:r>
            <a:r>
              <a:rPr lang="ru-RU" sz="2200" dirty="0" err="1"/>
              <a:t>моральну</a:t>
            </a:r>
            <a:r>
              <a:rPr lang="ru-RU" sz="2200" dirty="0"/>
              <a:t> </a:t>
            </a:r>
            <a:r>
              <a:rPr lang="ru-RU" sz="2200" dirty="0" err="1"/>
              <a:t>підтримку</a:t>
            </a:r>
            <a:r>
              <a:rPr lang="ru-RU" sz="22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824"/>
            <a:ext cx="5814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Материнство в широкому </a:t>
            </a:r>
            <a:r>
              <a:rPr lang="ru-RU" sz="2200" dirty="0" err="1"/>
              <a:t>розумінні</a:t>
            </a:r>
            <a:r>
              <a:rPr lang="ru-RU" sz="2200" dirty="0"/>
              <a:t> </a:t>
            </a:r>
            <a:r>
              <a:rPr lang="ru-RU" sz="2200" dirty="0" err="1"/>
              <a:t>включає</a:t>
            </a:r>
            <a:r>
              <a:rPr lang="ru-RU" sz="2200" dirty="0"/>
              <a:t> не </a:t>
            </a:r>
            <a:r>
              <a:rPr lang="ru-RU" sz="2200" dirty="0" err="1"/>
              <a:t>тільки</a:t>
            </a:r>
            <a:r>
              <a:rPr lang="ru-RU" sz="2200" dirty="0"/>
              <a:t> заходи державного </a:t>
            </a:r>
            <a:r>
              <a:rPr lang="ru-RU" sz="2200" dirty="0" err="1"/>
              <a:t>впливу</a:t>
            </a:r>
            <a:r>
              <a:rPr lang="ru-RU" sz="2200" dirty="0"/>
              <a:t>, а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деякі</a:t>
            </a:r>
            <a:r>
              <a:rPr lang="ru-RU" sz="2200" dirty="0"/>
              <a:t> </a:t>
            </a:r>
            <a:r>
              <a:rPr lang="ru-RU" sz="2200" dirty="0" err="1"/>
              <a:t>особисті</a:t>
            </a:r>
            <a:r>
              <a:rPr lang="ru-RU" sz="2200" dirty="0"/>
              <a:t> права </a:t>
            </a:r>
            <a:r>
              <a:rPr lang="ru-RU" sz="2200" dirty="0" err="1"/>
              <a:t>жінки</a:t>
            </a:r>
            <a:r>
              <a:rPr lang="ru-RU" sz="2200" dirty="0"/>
              <a:t> як </a:t>
            </a:r>
            <a:r>
              <a:rPr lang="ru-RU" sz="2200" dirty="0" err="1"/>
              <a:t>дружини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195" y="3904600"/>
            <a:ext cx="89462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п. 3 ст. 49 </a:t>
            </a:r>
            <a:r>
              <a:rPr lang="ru-RU" sz="2200" b="1" dirty="0" smtClean="0"/>
              <a:t>СК </a:t>
            </a:r>
            <a:r>
              <a:rPr lang="ru-RU" sz="2200" b="1" dirty="0" err="1" smtClean="0"/>
              <a:t>зазначає</a:t>
            </a:r>
            <a:r>
              <a:rPr lang="ru-RU" sz="2200" b="1" dirty="0" smtClean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позбавлення</a:t>
            </a:r>
            <a:r>
              <a:rPr lang="ru-RU" sz="2200" b="1" dirty="0"/>
              <a:t> </a:t>
            </a:r>
            <a:r>
              <a:rPr lang="ru-RU" sz="2200" b="1" dirty="0" err="1"/>
              <a:t>жінки</a:t>
            </a:r>
            <a:r>
              <a:rPr lang="ru-RU" sz="2200" b="1" dirty="0"/>
              <a:t> </a:t>
            </a:r>
            <a:r>
              <a:rPr lang="ru-RU" sz="2200" b="1" dirty="0" err="1"/>
              <a:t>можливості</a:t>
            </a:r>
            <a:r>
              <a:rPr lang="ru-RU" sz="2200" b="1" dirty="0"/>
              <a:t> </a:t>
            </a:r>
            <a:r>
              <a:rPr lang="ru-RU" sz="2200" b="1" dirty="0" err="1"/>
              <a:t>народити</a:t>
            </a:r>
            <a:r>
              <a:rPr lang="ru-RU" sz="2200" b="1" dirty="0"/>
              <a:t> </a:t>
            </a:r>
            <a:r>
              <a:rPr lang="ru-RU" sz="2200" b="1" dirty="0" err="1"/>
              <a:t>дитину</a:t>
            </a:r>
            <a:r>
              <a:rPr lang="ru-RU" sz="2200" b="1" dirty="0"/>
              <a:t> (</a:t>
            </a:r>
            <a:r>
              <a:rPr lang="ru-RU" sz="2200" b="1" dirty="0" err="1"/>
              <a:t>репродуктивної</a:t>
            </a:r>
            <a:r>
              <a:rPr lang="ru-RU" sz="2200" b="1" dirty="0"/>
              <a:t> </a:t>
            </a:r>
            <a:r>
              <a:rPr lang="ru-RU" sz="2200" b="1" dirty="0" err="1"/>
              <a:t>функції</a:t>
            </a:r>
            <a:r>
              <a:rPr lang="ru-RU" sz="2200" b="1" dirty="0"/>
              <a:t>) у </a:t>
            </a:r>
            <a:r>
              <a:rPr lang="ru-RU" sz="2200" b="1" dirty="0" err="1"/>
              <a:t>зв'язку</a:t>
            </a:r>
            <a:r>
              <a:rPr lang="ru-RU" sz="2200" b="1" dirty="0"/>
              <a:t> з </a:t>
            </a:r>
            <a:r>
              <a:rPr lang="ru-RU" sz="2200" b="1" dirty="0" err="1"/>
              <a:t>виконанням</a:t>
            </a:r>
            <a:r>
              <a:rPr lang="ru-RU" sz="2200" b="1" dirty="0"/>
              <a:t> нею </a:t>
            </a:r>
            <a:r>
              <a:rPr lang="ru-RU" sz="2200" b="1" dirty="0" err="1"/>
              <a:t>конституційних</a:t>
            </a:r>
            <a:r>
              <a:rPr lang="ru-RU" sz="2200" b="1" dirty="0"/>
              <a:t>, </a:t>
            </a:r>
            <a:r>
              <a:rPr lang="ru-RU" sz="2200" b="1" dirty="0" err="1"/>
              <a:t>службових</a:t>
            </a:r>
            <a:r>
              <a:rPr lang="ru-RU" sz="2200" b="1" dirty="0"/>
              <a:t>, </a:t>
            </a:r>
            <a:r>
              <a:rPr lang="ru-RU" sz="2200" b="1" dirty="0" err="1"/>
              <a:t>трудових</a:t>
            </a:r>
            <a:r>
              <a:rPr lang="ru-RU" sz="2200" b="1" dirty="0"/>
              <a:t> </a:t>
            </a:r>
            <a:r>
              <a:rPr lang="ru-RU" sz="2200" b="1" dirty="0" err="1"/>
              <a:t>обов'язків</a:t>
            </a:r>
            <a:r>
              <a:rPr lang="ru-RU" sz="2200" b="1" dirty="0"/>
              <a:t> </a:t>
            </a:r>
            <a:r>
              <a:rPr lang="ru-RU" sz="2200" b="1" dirty="0" err="1"/>
              <a:t>або</a:t>
            </a:r>
            <a:r>
              <a:rPr lang="ru-RU" sz="2200" b="1" dirty="0"/>
              <a:t> в </a:t>
            </a:r>
            <a:r>
              <a:rPr lang="ru-RU" sz="2200" b="1" dirty="0" err="1"/>
              <a:t>результаті</a:t>
            </a:r>
            <a:r>
              <a:rPr lang="ru-RU" sz="2200" b="1" dirty="0"/>
              <a:t> </a:t>
            </a:r>
            <a:r>
              <a:rPr lang="ru-RU" sz="2200" b="1" dirty="0" err="1"/>
              <a:t>протиправної</a:t>
            </a:r>
            <a:r>
              <a:rPr lang="ru-RU" sz="2200" b="1" dirty="0"/>
              <a:t> </a:t>
            </a:r>
            <a:r>
              <a:rPr lang="ru-RU" sz="2200" b="1" dirty="0" err="1"/>
              <a:t>поведінки</a:t>
            </a:r>
            <a:r>
              <a:rPr lang="ru-RU" sz="2200" b="1" dirty="0"/>
              <a:t> </a:t>
            </a:r>
            <a:r>
              <a:rPr lang="ru-RU" sz="2200" b="1" dirty="0" err="1"/>
              <a:t>щодо</a:t>
            </a:r>
            <a:r>
              <a:rPr lang="ru-RU" sz="2200" b="1" dirty="0"/>
              <a:t> </a:t>
            </a:r>
            <a:r>
              <a:rPr lang="ru-RU" sz="2200" b="1" dirty="0" err="1"/>
              <a:t>неї</a:t>
            </a:r>
            <a:r>
              <a:rPr lang="ru-RU" sz="2200" b="1" dirty="0"/>
              <a:t> є </a:t>
            </a:r>
            <a:r>
              <a:rPr lang="ru-RU" sz="2200" b="1" dirty="0" err="1"/>
              <a:t>підставою</a:t>
            </a:r>
            <a:r>
              <a:rPr lang="ru-RU" sz="2200" b="1" dirty="0"/>
              <a:t> для </a:t>
            </a:r>
            <a:r>
              <a:rPr lang="ru-RU" sz="2200" b="1" dirty="0" err="1"/>
              <a:t>відшкодування</a:t>
            </a:r>
            <a:r>
              <a:rPr lang="ru-RU" sz="2200" b="1" dirty="0"/>
              <a:t> </a:t>
            </a:r>
            <a:r>
              <a:rPr lang="ru-RU" sz="2200" b="1" dirty="0" err="1"/>
              <a:t>завданої</a:t>
            </a:r>
            <a:r>
              <a:rPr lang="ru-RU" sz="2200" b="1" dirty="0"/>
              <a:t>  </a:t>
            </a:r>
            <a:r>
              <a:rPr lang="ru-RU" sz="2200" b="1" dirty="0" err="1"/>
              <a:t>їй</a:t>
            </a:r>
            <a:r>
              <a:rPr lang="ru-RU" sz="2200" b="1" dirty="0"/>
              <a:t> </a:t>
            </a:r>
            <a:r>
              <a:rPr lang="ru-RU" sz="2200" b="1" dirty="0" err="1"/>
              <a:t>моральної</a:t>
            </a:r>
            <a:r>
              <a:rPr lang="ru-RU" sz="2200" b="1" dirty="0"/>
              <a:t> </a:t>
            </a:r>
            <a:r>
              <a:rPr lang="ru-RU" sz="2200" b="1" dirty="0" err="1"/>
              <a:t>шкоди</a:t>
            </a:r>
            <a:r>
              <a:rPr lang="ru-RU" sz="2200" b="1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14" y="1052736"/>
            <a:ext cx="3237385" cy="29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764704"/>
            <a:ext cx="36541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ст. 49 СК пункту такого </a:t>
            </a:r>
            <a:r>
              <a:rPr lang="ru-RU" sz="2200" dirty="0" err="1"/>
              <a:t>змісту</a:t>
            </a:r>
            <a:r>
              <a:rPr lang="ru-RU" sz="2200" dirty="0"/>
              <a:t> </a:t>
            </a:r>
            <a:r>
              <a:rPr lang="ru-RU" sz="2200" dirty="0" err="1"/>
              <a:t>свідчить</a:t>
            </a:r>
            <a:r>
              <a:rPr lang="ru-RU" sz="2200" dirty="0"/>
              <a:t> про те, </a:t>
            </a:r>
            <a:r>
              <a:rPr lang="ru-RU" sz="2200" dirty="0" err="1"/>
              <a:t>що</a:t>
            </a:r>
            <a:r>
              <a:rPr lang="ru-RU" sz="2200" dirty="0"/>
              <a:t> право на </a:t>
            </a:r>
            <a:r>
              <a:rPr lang="ru-RU" sz="2200" b="1" dirty="0"/>
              <a:t>материнство</a:t>
            </a:r>
            <a:r>
              <a:rPr lang="ru-RU" sz="2200" dirty="0"/>
              <a:t> — </a:t>
            </a:r>
            <a:r>
              <a:rPr lang="ru-RU" sz="2200" dirty="0" err="1"/>
              <a:t>це</a:t>
            </a:r>
            <a:r>
              <a:rPr lang="ru-RU" sz="2200" dirty="0"/>
              <a:t> не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сімейно-правовий</a:t>
            </a:r>
            <a:r>
              <a:rPr lang="ru-RU" sz="2200" dirty="0"/>
              <a:t> </a:t>
            </a:r>
            <a:r>
              <a:rPr lang="ru-RU" sz="2200" dirty="0" err="1"/>
              <a:t>інститут</a:t>
            </a:r>
            <a:r>
              <a:rPr lang="ru-RU" sz="2200" dirty="0"/>
              <a:t>, а </a:t>
            </a:r>
            <a:r>
              <a:rPr lang="ru-RU" sz="2200" dirty="0" err="1"/>
              <a:t>явище</a:t>
            </a:r>
            <a:r>
              <a:rPr lang="ru-RU" sz="2200" dirty="0"/>
              <a:t> </a:t>
            </a:r>
            <a:r>
              <a:rPr lang="ru-RU" sz="2200" dirty="0" err="1"/>
              <a:t>більш</a:t>
            </a:r>
            <a:r>
              <a:rPr lang="ru-RU" sz="2200" dirty="0"/>
              <a:t> </a:t>
            </a:r>
            <a:r>
              <a:rPr lang="ru-RU" sz="2200" dirty="0" err="1"/>
              <a:t>широке</a:t>
            </a:r>
            <a:r>
              <a:rPr lang="ru-RU" sz="2200" dirty="0"/>
              <a:t>. </a:t>
            </a:r>
            <a:r>
              <a:rPr lang="ru-RU" sz="2200" dirty="0" err="1"/>
              <a:t>Зміст</a:t>
            </a:r>
            <a:r>
              <a:rPr lang="ru-RU" sz="2200" dirty="0"/>
              <a:t> </a:t>
            </a:r>
            <a:r>
              <a:rPr lang="ru-RU" sz="2200" dirty="0" err="1"/>
              <a:t>цього</a:t>
            </a:r>
            <a:r>
              <a:rPr lang="ru-RU" sz="2200" dirty="0"/>
              <a:t> права </a:t>
            </a:r>
            <a:r>
              <a:rPr lang="ru-RU" sz="2200" dirty="0" err="1"/>
              <a:t>становлять</a:t>
            </a:r>
            <a:r>
              <a:rPr lang="ru-RU" sz="2200" dirty="0"/>
              <a:t> не </a:t>
            </a:r>
            <a:r>
              <a:rPr lang="ru-RU" sz="2200" dirty="0" err="1"/>
              <a:t>лише</a:t>
            </a:r>
            <a:r>
              <a:rPr lang="ru-RU" sz="2200" dirty="0"/>
              <a:t> </a:t>
            </a:r>
            <a:r>
              <a:rPr lang="ru-RU" sz="2200" dirty="0" err="1"/>
              <a:t>сімейно-правові</a:t>
            </a:r>
            <a:r>
              <a:rPr lang="ru-RU" sz="2200" dirty="0"/>
              <a:t> </a:t>
            </a:r>
            <a:r>
              <a:rPr lang="ru-RU" sz="2200" dirty="0" err="1"/>
              <a:t>норми</a:t>
            </a:r>
            <a:r>
              <a:rPr lang="ru-RU" sz="2200" dirty="0"/>
              <a:t>, а й </a:t>
            </a:r>
            <a:r>
              <a:rPr lang="ru-RU" sz="2200" dirty="0" err="1"/>
              <a:t>норми</a:t>
            </a:r>
            <a:r>
              <a:rPr lang="ru-RU" sz="2200" dirty="0"/>
              <a:t> </a:t>
            </a:r>
            <a:r>
              <a:rPr lang="ru-RU" sz="2200" dirty="0" err="1"/>
              <a:t>конституційного</a:t>
            </a:r>
            <a:r>
              <a:rPr lang="ru-RU" sz="2200" dirty="0"/>
              <a:t>, </a:t>
            </a:r>
            <a:r>
              <a:rPr lang="ru-RU" sz="2200" dirty="0" err="1"/>
              <a:t>цивільного</a:t>
            </a:r>
            <a:r>
              <a:rPr lang="ru-RU" sz="2200" dirty="0"/>
              <a:t>, трудового, </a:t>
            </a:r>
            <a:r>
              <a:rPr lang="ru-RU" sz="2200" dirty="0" err="1"/>
              <a:t>адміністративного</a:t>
            </a:r>
            <a:r>
              <a:rPr lang="ru-RU" sz="2200" dirty="0"/>
              <a:t>, </a:t>
            </a:r>
            <a:r>
              <a:rPr lang="ru-RU" sz="2200" dirty="0" err="1"/>
              <a:t>кримінального</a:t>
            </a:r>
            <a:r>
              <a:rPr lang="ru-RU" sz="2200" dirty="0"/>
              <a:t> та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галузей</a:t>
            </a:r>
            <a:r>
              <a:rPr lang="ru-RU" sz="2200" dirty="0"/>
              <a:t> права.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" y="764704"/>
            <a:ext cx="4499992" cy="50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45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9338" y="188640"/>
            <a:ext cx="713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ПРАВО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БАТЬКІВСТВО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204284"/>
            <a:ext cx="7357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Батьківство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праві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визначається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як факт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походження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дитини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певного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чоловіка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юридично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посвідчений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записом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державних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органах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РАЦСу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про </a:t>
            </a:r>
            <a:r>
              <a:rPr lang="ru-RU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народження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149080"/>
            <a:ext cx="4695573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200" b="1" dirty="0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 на </a:t>
            </a:r>
            <a:r>
              <a:rPr lang="ru-RU" sz="2200" b="1" dirty="0" err="1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батьківство</a:t>
            </a:r>
            <a:r>
              <a:rPr lang="ru-RU" sz="2200" b="1" dirty="0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 і право на материнство, є </a:t>
            </a:r>
            <a:r>
              <a:rPr lang="ru-RU" sz="2200" b="1" dirty="0" err="1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юридичним</a:t>
            </a:r>
            <a:r>
              <a:rPr lang="ru-RU" sz="2200" b="1" dirty="0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правом </a:t>
            </a:r>
            <a:r>
              <a:rPr lang="ru-RU" sz="2200" b="1" dirty="0" err="1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людини</a:t>
            </a:r>
            <a:r>
              <a:rPr lang="ru-RU" sz="2200" b="1" dirty="0" smtClean="0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 </a:t>
            </a:r>
            <a:endParaRPr lang="ru-RU" sz="2200" b="1" dirty="0">
              <a:ln w="11430">
                <a:solidFill>
                  <a:schemeClr val="accent1">
                    <a:lumMod val="40000"/>
                    <a:lumOff val="6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2650834"/>
            <a:ext cx="3657600" cy="3428224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141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64310" y="1268760"/>
            <a:ext cx="552636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до практики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розірвання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шлюбу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 за мотивом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бездітності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, то у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зв'язку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тим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такі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шлюби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розриваються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, як правило, в органах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РАЦСу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судова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практика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щодо</a:t>
            </a:r>
            <a:r>
              <a:rPr lang="ru-RU" sz="22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таких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суперечок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незначна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9799" y="3717032"/>
            <a:ext cx="54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49 і ст. 50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надмірно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акцентують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немайнових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правах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подружжя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материнство і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батьківство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93437"/>
            <a:ext cx="3048000" cy="31250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299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3. </a:t>
            </a:r>
            <a:r>
              <a:rPr lang="ru-RU" sz="4000" dirty="0" smtClean="0"/>
              <a:t>ПРАВО </a:t>
            </a:r>
            <a:r>
              <a:rPr lang="ru-RU" sz="4000" dirty="0"/>
              <a:t>ДРУЖИНИ ТА ЧОЛОВІКА НА ФІЗИЧНИЙ ТА ДУХОВНИЙ РОЗВИТОК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9566" y="1916832"/>
            <a:ext cx="7704856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Фізичний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розвиток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—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це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процес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,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спрямований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на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зміц­нення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здоров'я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,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гармонійне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удосконалення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форм і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функцій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орга­нізму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людини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Такий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розвиток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може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відбуватись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завдяки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за­няттям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фізичними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вправами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,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гігієні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праці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та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побуту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тощо</a:t>
            </a:r>
            <a:r>
              <a:rPr lang="ru-RU" sz="2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50" y="3701936"/>
            <a:ext cx="8532440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Здійснюючи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закріплене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ст. 52 СК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рівне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право на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фізичний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розвиток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подружжя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має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створювати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сім'ї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належні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умови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для такою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розвитку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— не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тільки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заняття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спортом, а й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дотримання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чистоти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оселі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удосконалення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знарядь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праці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і </a:t>
            </a:r>
            <a:r>
              <a:rPr lang="ru-RU" sz="2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побуту</a:t>
            </a: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2606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Горизон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884</Words>
  <Application>Microsoft Office PowerPoint</Application>
  <PresentationFormat>Экран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Mylar</vt:lpstr>
      <vt:lpstr>Перспектива</vt:lpstr>
      <vt:lpstr>Изящная</vt:lpstr>
      <vt:lpstr>1_Литейная</vt:lpstr>
      <vt:lpstr>Техническая</vt:lpstr>
      <vt:lpstr>Symphony</vt:lpstr>
      <vt:lpstr>1_Перспектива</vt:lpstr>
      <vt:lpstr>1_Апекс</vt:lpstr>
      <vt:lpstr>1_Метро</vt:lpstr>
      <vt:lpstr>Горизонт</vt:lpstr>
      <vt:lpstr>Кутюр</vt:lpstr>
      <vt:lpstr>Tradeshow</vt:lpstr>
      <vt:lpstr>Презентація  по темі: «Сімейне право»</vt:lpstr>
      <vt:lpstr>ЗМІСТ</vt:lpstr>
      <vt:lpstr>ВСТУП</vt:lpstr>
      <vt:lpstr>1. ПРАВО НА МАТЕРИНСТВО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з дисципліни сімейне право</dc:title>
  <dc:creator>алексей</dc:creator>
  <cp:lastModifiedBy>Максим</cp:lastModifiedBy>
  <cp:revision>22</cp:revision>
  <dcterms:created xsi:type="dcterms:W3CDTF">2012-03-22T11:36:42Z</dcterms:created>
  <dcterms:modified xsi:type="dcterms:W3CDTF">2014-05-18T17:28:19Z</dcterms:modified>
</cp:coreProperties>
</file>