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3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7532AF-AB5D-43AB-9E55-D9D1E0391EED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E89F63-07FE-4C1D-89C9-D3B5D0D7CC7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уки в натовпі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2352" y="428604"/>
            <a:ext cx="7851648" cy="1828800"/>
          </a:xfrm>
        </p:spPr>
        <p:txBody>
          <a:bodyPr>
            <a:noAutofit/>
          </a:bodyPr>
          <a:lstStyle/>
          <a:p>
            <a:r>
              <a:rPr lang="uk-UA" sz="6600" dirty="0" smtClean="0"/>
              <a:t>Проблеми молоді</a:t>
            </a:r>
            <a:br>
              <a:rPr lang="uk-UA" sz="6600" dirty="0" smtClean="0"/>
            </a:br>
            <a:r>
              <a:rPr lang="uk-UA" sz="5400" dirty="0" smtClean="0"/>
              <a:t>ХХІ століття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6w4oXk9BFw.jpg"/>
          <p:cNvPicPr>
            <a:picLocks noChangeAspect="1"/>
          </p:cNvPicPr>
          <p:nvPr/>
        </p:nvPicPr>
        <p:blipFill>
          <a:blip r:embed="rId2" cstate="print">
            <a:lum contrast="-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4429124" cy="928694"/>
          </a:xfrm>
        </p:spPr>
        <p:txBody>
          <a:bodyPr/>
          <a:lstStyle/>
          <a:p>
            <a:r>
              <a:rPr lang="uk-UA" dirty="0" smtClean="0"/>
              <a:t> Куріння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8017032" cy="5500702"/>
          </a:xfrm>
        </p:spPr>
        <p:txBody>
          <a:bodyPr/>
          <a:lstStyle/>
          <a:p>
            <a:r>
              <a:rPr lang="uk-UA" b="1" dirty="0" smtClean="0"/>
              <a:t>Причини: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Бажання бути </a:t>
            </a:r>
            <a:r>
              <a:rPr lang="uk-UA" dirty="0" err="1" smtClean="0"/>
              <a:t>“дорослим”</a:t>
            </a:r>
            <a:r>
              <a:rPr lang="uk-UA" dirty="0" smtClean="0"/>
              <a:t> чи здаватись </a:t>
            </a:r>
            <a:r>
              <a:rPr lang="uk-UA" dirty="0" err="1" smtClean="0"/>
              <a:t>“крутим”</a:t>
            </a:r>
            <a:endParaRPr lang="uk-UA" dirty="0" smtClean="0"/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Цікавість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Проблеми чи депресія</a:t>
            </a:r>
          </a:p>
          <a:p>
            <a:pPr>
              <a:buClr>
                <a:srgbClr val="FFC000"/>
              </a:buClr>
              <a:buSzPct val="125000"/>
            </a:pPr>
            <a:endParaRPr lang="uk-UA" dirty="0" smtClean="0"/>
          </a:p>
          <a:p>
            <a:pPr>
              <a:buClr>
                <a:srgbClr val="FFC000"/>
              </a:buClr>
              <a:buSzPct val="125000"/>
            </a:pPr>
            <a:r>
              <a:rPr lang="uk-UA" b="1" dirty="0" smtClean="0"/>
              <a:t>Шляхи вирішення: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Заборона реклами та пропаганди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Штрафи за куріння у будь-яких місцях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Підвищення цін на цигарки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Повідомлення про наслідки від куріння на пачці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Заборона продажу неповнолітнім особам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трава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4000528" cy="1005266"/>
          </a:xfrm>
        </p:spPr>
        <p:txBody>
          <a:bodyPr/>
          <a:lstStyle/>
          <a:p>
            <a:r>
              <a:rPr lang="uk-UA" dirty="0" smtClean="0"/>
              <a:t>Наркотики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285860"/>
            <a:ext cx="8643998" cy="5357850"/>
          </a:xfrm>
        </p:spPr>
        <p:txBody>
          <a:bodyPr/>
          <a:lstStyle/>
          <a:p>
            <a:r>
              <a:rPr lang="uk-UA" b="1" dirty="0" smtClean="0"/>
              <a:t>Причини: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Цікавість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err="1" smtClean="0"/>
              <a:t>Легкодоступність</a:t>
            </a:r>
            <a:endParaRPr lang="uk-UA" dirty="0" smtClean="0"/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Наркотики символізують свободу, незалежність</a:t>
            </a:r>
            <a:endParaRPr lang="ru-RU" dirty="0" smtClean="0"/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Для підвищення настрою</a:t>
            </a:r>
          </a:p>
          <a:p>
            <a:pPr>
              <a:buClr>
                <a:srgbClr val="FFC000"/>
              </a:buClr>
              <a:buSzPct val="125000"/>
            </a:pPr>
            <a:endParaRPr lang="uk-UA" dirty="0" smtClean="0"/>
          </a:p>
          <a:p>
            <a:pPr>
              <a:buClr>
                <a:srgbClr val="FFC000"/>
              </a:buClr>
              <a:buSzPct val="125000"/>
            </a:pPr>
            <a:r>
              <a:rPr lang="uk-UA" b="1" dirty="0" smtClean="0"/>
              <a:t>Шляхи вирішення: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Ретельніший контроль за </a:t>
            </a:r>
            <a:r>
              <a:rPr lang="uk-UA" dirty="0" err="1" smtClean="0"/>
              <a:t>наркоторгівлею</a:t>
            </a:r>
            <a:endParaRPr lang="uk-UA" dirty="0" smtClean="0"/>
          </a:p>
          <a:p>
            <a:pPr>
              <a:buClr>
                <a:srgbClr val="FFC000"/>
              </a:buClr>
              <a:buSzPct val="125000"/>
            </a:pPr>
            <a:endParaRPr lang="uk-UA" dirty="0" smtClean="0"/>
          </a:p>
          <a:p>
            <a:pPr>
              <a:buClr>
                <a:srgbClr val="FFC000"/>
              </a:buClr>
              <a:buSzPct val="125000"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інтернет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72560" cy="862390"/>
          </a:xfrm>
        </p:spPr>
        <p:txBody>
          <a:bodyPr/>
          <a:lstStyle/>
          <a:p>
            <a:r>
              <a:rPr lang="uk-UA" sz="5400" dirty="0" smtClean="0"/>
              <a:t>Залежність від </a:t>
            </a:r>
            <a:r>
              <a:rPr lang="uk-UA" sz="5400" dirty="0" err="1" smtClean="0"/>
              <a:t>інтернету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142984"/>
            <a:ext cx="8572560" cy="5500726"/>
          </a:xfrm>
        </p:spPr>
        <p:txBody>
          <a:bodyPr/>
          <a:lstStyle/>
          <a:p>
            <a:r>
              <a:rPr lang="uk-UA" b="1" dirty="0" smtClean="0"/>
              <a:t>Причини: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err="1" smtClean="0"/>
              <a:t>Різноманістість</a:t>
            </a:r>
            <a:r>
              <a:rPr lang="uk-UA" dirty="0" smtClean="0"/>
              <a:t> </a:t>
            </a:r>
            <a:r>
              <a:rPr lang="uk-UA" dirty="0" err="1" smtClean="0"/>
              <a:t>веб-сайтів</a:t>
            </a:r>
            <a:r>
              <a:rPr lang="uk-UA" dirty="0" smtClean="0"/>
              <a:t> та інформації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Доступність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Легкість та зручність у використанні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Масовість поширення</a:t>
            </a:r>
          </a:p>
          <a:p>
            <a:endParaRPr lang="uk-UA" dirty="0" smtClean="0"/>
          </a:p>
          <a:p>
            <a:r>
              <a:rPr lang="uk-UA" b="1" dirty="0" smtClean="0"/>
              <a:t>Шляхи вирішення: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Заохочення підлітків до активного способу життя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Визнання </a:t>
            </a:r>
            <a:r>
              <a:rPr lang="uk-UA" dirty="0" err="1" smtClean="0"/>
              <a:t>інтернет-залежності</a:t>
            </a:r>
            <a:r>
              <a:rPr lang="uk-UA" dirty="0" smtClean="0"/>
              <a:t> хворобою та відкриття клінік для лікування даного захворювання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алкоголь.jpg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474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72400" cy="964704"/>
          </a:xfrm>
        </p:spPr>
        <p:txBody>
          <a:bodyPr/>
          <a:lstStyle/>
          <a:p>
            <a:r>
              <a:rPr lang="uk-UA" dirty="0" smtClean="0"/>
              <a:t>Алкоголізм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268760"/>
            <a:ext cx="8572560" cy="5214974"/>
          </a:xfrm>
        </p:spPr>
        <p:txBody>
          <a:bodyPr/>
          <a:lstStyle/>
          <a:p>
            <a:r>
              <a:rPr lang="uk-UA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Причини: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Необхідність </a:t>
            </a:r>
            <a:r>
              <a:rPr lang="uk-UA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“розслабитись</a:t>
            </a: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Доступність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Низька ціна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Цікавість</a:t>
            </a:r>
          </a:p>
          <a:p>
            <a:endParaRPr lang="uk-UA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uk-UA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Шляхи вирішення: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Підвищення цін на спиртні напої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Заборона та ретельний контроль за продажем алкоголю неповнолітнім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Заборона реклами та пропаганди алкоголю</a:t>
            </a:r>
          </a:p>
          <a:p>
            <a:pPr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Проведення соціальних програм у школах, </a:t>
            </a:r>
            <a:r>
              <a:rPr lang="uk-UA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ВУЗах</a:t>
            </a:r>
            <a:endParaRPr lang="uk-UA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uk-UA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66958"/>
            <a:ext cx="9151952" cy="7030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772400" cy="821828"/>
          </a:xfrm>
        </p:spPr>
        <p:txBody>
          <a:bodyPr/>
          <a:lstStyle/>
          <a:p>
            <a:r>
              <a:rPr lang="uk-UA" dirty="0" smtClean="0"/>
              <a:t>Духовний занепад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285860"/>
            <a:ext cx="8429684" cy="5214974"/>
          </a:xfrm>
        </p:spPr>
        <p:txBody>
          <a:bodyPr/>
          <a:lstStyle/>
          <a:p>
            <a:r>
              <a:rPr lang="uk-UA" b="1" dirty="0" smtClean="0"/>
              <a:t>Причини</a:t>
            </a:r>
            <a:r>
              <a:rPr lang="uk-UA" dirty="0" smtClean="0"/>
              <a:t>: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err="1" smtClean="0"/>
              <a:t>Інтернет-залежність</a:t>
            </a:r>
            <a:endParaRPr lang="uk-UA" dirty="0" smtClean="0"/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Значний технічний прогрес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Надмірне полегшення життя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Втрата моралі</a:t>
            </a:r>
          </a:p>
          <a:p>
            <a:pPr>
              <a:buClr>
                <a:srgbClr val="FFC000"/>
              </a:buClr>
              <a:buSzPct val="125000"/>
            </a:pPr>
            <a:endParaRPr lang="uk-UA" dirty="0" smtClean="0"/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endParaRPr lang="ru-RU" dirty="0"/>
          </a:p>
          <a:p>
            <a:pPr>
              <a:buClr>
                <a:srgbClr val="FFC000"/>
              </a:buClr>
              <a:buSzPct val="125000"/>
            </a:pPr>
            <a:r>
              <a:rPr lang="ru-RU" b="1" dirty="0" smtClean="0"/>
              <a:t>Шляхи вир</a:t>
            </a:r>
            <a:r>
              <a:rPr lang="uk-UA" b="1" dirty="0" err="1" smtClean="0"/>
              <a:t>ішення</a:t>
            </a:r>
            <a:r>
              <a:rPr lang="uk-UA" b="1" dirty="0" smtClean="0"/>
              <a:t>: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Змалечку вказувати дітям на важливість моральних цінностей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uk-UA" dirty="0" smtClean="0"/>
              <a:t>молоді до активного громадського життя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ru-RU" dirty="0" err="1" smtClean="0"/>
              <a:t>Створення</a:t>
            </a:r>
            <a:r>
              <a:rPr lang="ru-RU" dirty="0" smtClean="0"/>
              <a:t> р</a:t>
            </a:r>
            <a:r>
              <a:rPr lang="uk-UA" dirty="0" err="1" smtClean="0"/>
              <a:t>ізних</a:t>
            </a:r>
            <a:r>
              <a:rPr lang="uk-UA" dirty="0" smtClean="0"/>
              <a:t> мистецьких проектів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2" y="0"/>
            <a:ext cx="9113048" cy="6806653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5536" y="1749604"/>
            <a:ext cx="7907216" cy="4536504"/>
          </a:xfrm>
        </p:spPr>
        <p:txBody>
          <a:bodyPr/>
          <a:lstStyle/>
          <a:p>
            <a:r>
              <a:rPr lang="uk-UA" b="1" dirty="0" smtClean="0"/>
              <a:t>Причини: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Велика кількість доступної порнографії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Втрата моралі</a:t>
            </a:r>
          </a:p>
          <a:p>
            <a:pPr>
              <a:buClr>
                <a:srgbClr val="FFC000"/>
              </a:buClr>
              <a:buSzPct val="125000"/>
            </a:pPr>
            <a:endParaRPr lang="uk-UA" dirty="0"/>
          </a:p>
          <a:p>
            <a:pPr>
              <a:buClr>
                <a:srgbClr val="FFC000"/>
              </a:buClr>
              <a:buSzPct val="125000"/>
            </a:pPr>
            <a:r>
              <a:rPr lang="uk-UA" b="1" dirty="0" smtClean="0"/>
              <a:t>Шляхи вирішення: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Заборона розміщення порнографії в </a:t>
            </a:r>
            <a:r>
              <a:rPr lang="uk-UA" dirty="0" err="1" smtClean="0"/>
              <a:t>інтернеті</a:t>
            </a:r>
            <a:endParaRPr lang="uk-UA" dirty="0" smtClean="0"/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Показ фільмів/реклами/інформації </a:t>
            </a:r>
            <a:r>
              <a:rPr lang="uk-UA" dirty="0"/>
              <a:t>е</a:t>
            </a:r>
            <a:r>
              <a:rPr lang="uk-UA" dirty="0" smtClean="0"/>
              <a:t>ротичного характеру виключно у нічний час</a:t>
            </a:r>
          </a:p>
          <a:p>
            <a:pPr marL="342900" indent="-342900">
              <a:buClr>
                <a:srgbClr val="FFC000"/>
              </a:buClr>
              <a:buSzPct val="125000"/>
              <a:buFont typeface="Wingdings" pitchFamily="2" charset="2"/>
              <a:buChar char="v"/>
            </a:pPr>
            <a:r>
              <a:rPr lang="uk-UA" dirty="0" smtClean="0"/>
              <a:t>Проведення лекцій у школах</a:t>
            </a:r>
          </a:p>
          <a:p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0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ln w="635">
                  <a:noFill/>
                </a:ln>
                <a:solidFill>
                  <a:srgbClr val="D8B25C">
                    <a:tint val="90000"/>
                    <a:satMod val="1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  <a:cs typeface="+mj-cs"/>
              </a:rPr>
              <a:t>Раннє сексуальне дозрівання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05336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2558" y="548680"/>
            <a:ext cx="7772400" cy="1362456"/>
          </a:xfrm>
        </p:spPr>
        <p:txBody>
          <a:bodyPr/>
          <a:lstStyle/>
          <a:p>
            <a:pPr algn="ctr"/>
            <a:r>
              <a:rPr lang="uk-UA" sz="4400" dirty="0" smtClean="0"/>
              <a:t>Підготувала</a:t>
            </a:r>
            <a:br>
              <a:rPr lang="uk-UA" sz="4400" dirty="0" smtClean="0"/>
            </a:br>
            <a:r>
              <a:rPr lang="uk-UA" sz="4400" dirty="0" err="1" smtClean="0"/>
              <a:t>Женчук</a:t>
            </a:r>
            <a:r>
              <a:rPr lang="uk-UA" sz="4400" dirty="0" smtClean="0"/>
              <a:t> Ірина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388001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Другая 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505</TotalTime>
  <Words>209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Проблеми молоді ХХІ століття</vt:lpstr>
      <vt:lpstr> Куріння</vt:lpstr>
      <vt:lpstr>Наркотики</vt:lpstr>
      <vt:lpstr>Залежність від інтернету</vt:lpstr>
      <vt:lpstr>Алкоголізм </vt:lpstr>
      <vt:lpstr>Духовний занепад</vt:lpstr>
      <vt:lpstr>Презентация PowerPoint</vt:lpstr>
      <vt:lpstr>Підготувала Женчук Ірина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34</cp:revision>
  <dcterms:created xsi:type="dcterms:W3CDTF">2012-12-07T17:04:56Z</dcterms:created>
  <dcterms:modified xsi:type="dcterms:W3CDTF">2012-12-13T21:34:49Z</dcterms:modified>
</cp:coreProperties>
</file>