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58" r:id="rId5"/>
    <p:sldId id="298" r:id="rId6"/>
    <p:sldId id="259" r:id="rId7"/>
    <p:sldId id="261" r:id="rId8"/>
    <p:sldId id="260" r:id="rId9"/>
    <p:sldId id="262" r:id="rId10"/>
    <p:sldId id="264" r:id="rId11"/>
    <p:sldId id="299" r:id="rId12"/>
    <p:sldId id="265" r:id="rId13"/>
    <p:sldId id="266" r:id="rId14"/>
    <p:sldId id="267" r:id="rId15"/>
    <p:sldId id="277" r:id="rId16"/>
    <p:sldId id="282" r:id="rId17"/>
    <p:sldId id="283" r:id="rId18"/>
    <p:sldId id="289" r:id="rId19"/>
    <p:sldId id="300" r:id="rId20"/>
    <p:sldId id="290" r:id="rId21"/>
    <p:sldId id="291" r:id="rId22"/>
    <p:sldId id="294" r:id="rId23"/>
    <p:sldId id="295" r:id="rId24"/>
    <p:sldId id="297" r:id="rId25"/>
    <p:sldId id="301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1C948C-4D97-4A22-B166-CED0AFB41D6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ED7DB6-37FC-45FF-9161-858166CC20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79512" y="2204864"/>
            <a:ext cx="3851920" cy="1512168"/>
          </a:xfrm>
        </p:spPr>
        <p:txBody>
          <a:bodyPr>
            <a:noAutofit/>
          </a:bodyPr>
          <a:lstStyle/>
          <a:p>
            <a:pPr algn="ctr"/>
            <a:r>
              <a:rPr lang="uk-UA" sz="4000" smtClean="0"/>
              <a:t>Іспанський художник Дієго Веласкес</a:t>
            </a:r>
            <a:endParaRPr lang="ru-RU" sz="4000" dirty="0"/>
          </a:p>
        </p:txBody>
      </p:sp>
      <p:pic>
        <p:nvPicPr>
          <p:cNvPr id="8" name="Содержимое 7" descr="478px-Conde-Duque_de_Olivar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32656"/>
            <a:ext cx="4896543" cy="614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/>
              <a:t>Арахна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smtClean="0"/>
              <a:t>1644-48 </a:t>
            </a:r>
            <a:r>
              <a:rPr lang="ru-RU" sz="3600" smtClean="0"/>
              <a:t>рр</a:t>
            </a:r>
            <a:r>
              <a:rPr lang="ru-RU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arachne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07377" y="-33296"/>
            <a:ext cx="6236623" cy="689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1676400"/>
            <a:ext cx="8219256" cy="4572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Наприкінці 1648 року Веласкес здійснив другу подорож до Італії - найвдалішим доробком, написаним у цій поїздці, став портрет папи Інокентія X. В Італії художника чекав гучний успіх, його було обрано членом римської академії.</a:t>
            </a:r>
          </a:p>
          <a:p>
            <a:pPr algn="just">
              <a:lnSpc>
                <a:spcPct val="80000"/>
              </a:lnSpc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Відвідав Веласкес і Неаполь, що тоді належав Іспанії.Владу іспанської корони уособлював віце-король.Придворним художником іспанького короля в Неаполі був Хосе де Рібера. Так зустрілися два великих іспанських майстра 17 століття.Веласкес не відчував в Рібері конкурента і всіляко сприяв придбанню картин Рібери в Мадрид, хоча іх художні манери значно розходились.</a:t>
            </a:r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Друга подорож до Італії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Туалет </a:t>
            </a:r>
            <a:r>
              <a:rPr lang="ru-RU" smtClean="0"/>
              <a:t>Венеры </a:t>
            </a:r>
            <a:r>
              <a:rPr lang="ru-RU" smtClean="0"/>
              <a:t> </a:t>
            </a:r>
            <a:r>
              <a:rPr lang="ru-RU" smtClean="0"/>
              <a:t>1649-51 рр. </a:t>
            </a:r>
            <a:endParaRPr lang="ru-RU" dirty="0"/>
          </a:p>
        </p:txBody>
      </p:sp>
      <p:pic>
        <p:nvPicPr>
          <p:cNvPr id="7" name="Содержимое 6" descr="venus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35495"/>
            <a:ext cx="7992888" cy="553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Меркурий и Аргус </a:t>
            </a:r>
            <a:r>
              <a:rPr lang="ru-RU" smtClean="0"/>
              <a:t>1659 </a:t>
            </a:r>
            <a:r>
              <a:rPr lang="ru-RU" smtClean="0"/>
              <a:t>р</a:t>
            </a:r>
            <a:r>
              <a:rPr lang="ru-RU" smtClean="0"/>
              <a:t>.</a:t>
            </a:r>
            <a:endParaRPr lang="ru-RU" dirty="0"/>
          </a:p>
        </p:txBody>
      </p:sp>
      <p:pic>
        <p:nvPicPr>
          <p:cNvPr id="7" name="Содержимое 6" descr="hermes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1922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3968" y="620688"/>
            <a:ext cx="4320480" cy="1162050"/>
          </a:xfrm>
        </p:spPr>
        <p:txBody>
          <a:bodyPr>
            <a:normAutofit/>
          </a:bodyPr>
          <a:lstStyle/>
          <a:p>
            <a:pPr algn="ctr"/>
            <a:r>
              <a:rPr lang="ru-RU" sz="2700" smtClean="0"/>
              <a:t>М</a:t>
            </a:r>
            <a:r>
              <a:rPr lang="uk-UA" sz="2700" smtClean="0"/>
              <a:t>и</a:t>
            </a:r>
            <a:r>
              <a:rPr lang="ru-RU" sz="2700" smtClean="0"/>
              <a:t>ф </a:t>
            </a:r>
            <a:r>
              <a:rPr lang="ru-RU" sz="2700" dirty="0" smtClean="0"/>
              <a:t>об </a:t>
            </a:r>
            <a:r>
              <a:rPr lang="ru-RU" sz="2700" dirty="0" err="1" smtClean="0"/>
              <a:t>Арахне</a:t>
            </a:r>
            <a:r>
              <a:rPr lang="ru-RU" sz="2700" dirty="0" smtClean="0"/>
              <a:t> (Пряхи) </a:t>
            </a:r>
            <a:br>
              <a:rPr lang="ru-RU" sz="2700" dirty="0" smtClean="0"/>
            </a:br>
            <a:r>
              <a:rPr lang="ru-RU" sz="2700" dirty="0" smtClean="0"/>
              <a:t>  </a:t>
            </a:r>
            <a:r>
              <a:rPr lang="ru-RU" sz="2700" smtClean="0"/>
              <a:t>1657 </a:t>
            </a:r>
            <a:r>
              <a:rPr lang="ru-RU" sz="2700" smtClean="0"/>
              <a:t>р.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1196752"/>
            <a:ext cx="3347864" cy="51816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Пряхи»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на перший погляд жанрова сцена, що показує працю робітниць королівської ткацької майстерні. На передньому плані жінки прядуть і розмотують нитки. У глибині, в ніші, залитої променями сонця, ошатні дами стоять біля величезного килима. Тут зображена сцена з античного міфу, переданого давньоримським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поетом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Овідієм.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arachne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988840"/>
            <a:ext cx="558011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Старуха, </a:t>
            </a:r>
            <a:r>
              <a:rPr lang="ru-RU" smtClean="0"/>
              <a:t>жарящая </a:t>
            </a:r>
            <a:r>
              <a:rPr lang="ru-RU" smtClean="0"/>
              <a:t>яйца 1618 р.</a:t>
            </a:r>
            <a:endParaRPr lang="ru-RU" dirty="0"/>
          </a:p>
        </p:txBody>
      </p:sp>
      <p:pic>
        <p:nvPicPr>
          <p:cNvPr id="7" name="Содержимое 6" descr="p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07436"/>
            <a:ext cx="7560840" cy="535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Голова оленя</a:t>
            </a:r>
            <a:r>
              <a:rPr lang="ru-RU" sz="3600" b="1" smtClean="0"/>
              <a:t>. </a:t>
            </a:r>
            <a:r>
              <a:rPr lang="ru-RU" sz="3600" b="1" smtClean="0"/>
              <a:t>1626-27</a:t>
            </a:r>
            <a:r>
              <a:rPr lang="ru-RU" sz="3600" b="1" smtClean="0"/>
              <a:t> </a:t>
            </a:r>
            <a:r>
              <a:rPr lang="ru-RU" sz="3600" b="1" smtClean="0"/>
              <a:t>рр.</a:t>
            </a:r>
            <a:endParaRPr lang="ru-RU" sz="3600" dirty="0"/>
          </a:p>
        </p:txBody>
      </p:sp>
      <p:pic>
        <p:nvPicPr>
          <p:cNvPr id="5" name="Содержимое 4" descr="pic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-1751"/>
            <a:ext cx="5292080" cy="685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3008313" cy="116205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Распятый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Христос 1632 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ic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60883"/>
            <a:ext cx="4434756" cy="679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3419872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Папа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Иннокентий Х 1650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c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1341" y="0"/>
            <a:ext cx="57726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Хвороба і смерть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В 1652 р. художник був призначений королівським обер-гофмаршалом. Нова посада Веласкеса (у його обов'язки входила підготовка й організація свят при дворі) віднімала багато сил і часу. Після великого свята на кордоні із Францією, присвяченого одруженню інфанти Марії-Терезії із французьким королем Людовіком XIV, художник важко занедужав, і незабаром після повернення в Мадрид, 6 серпня 1660 року помер.</a:t>
            </a:r>
          </a:p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3707904" cy="1224136"/>
          </a:xfrm>
        </p:spPr>
        <p:txBody>
          <a:bodyPr>
            <a:noAutofit/>
          </a:bodyPr>
          <a:lstStyle/>
          <a:p>
            <a:pPr algn="ctr"/>
            <a:r>
              <a:rPr lang="uk-UA" sz="3400" smtClean="0"/>
              <a:t>Дієго Веласкес</a:t>
            </a:r>
            <a:br>
              <a:rPr lang="uk-UA" sz="3400" smtClean="0"/>
            </a:br>
            <a:r>
              <a:rPr lang="uk-UA" sz="3400" smtClean="0"/>
              <a:t>(1599-1660рр.)</a:t>
            </a:r>
            <a:endParaRPr lang="ru-RU" sz="3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2276872"/>
            <a:ext cx="3707904" cy="5085184"/>
          </a:xfrm>
        </p:spPr>
        <p:txBody>
          <a:bodyPr>
            <a:noAutofit/>
          </a:bodyPr>
          <a:lstStyle/>
          <a:p>
            <a:pPr algn="ctr"/>
            <a:r>
              <a:rPr lang="ru-RU" sz="2400" smtClean="0"/>
              <a:t>Найвидатніший </a:t>
            </a:r>
            <a:r>
              <a:rPr lang="ru-RU" sz="2400" smtClean="0"/>
              <a:t>іспанський художник-реаліст, що заклав основи психологічного портрета в мистецтві Європи</a:t>
            </a:r>
            <a:r>
              <a:rPr lang="ru-RU" sz="2400" smtClean="0"/>
              <a:t>. </a:t>
            </a:r>
            <a:r>
              <a:rPr lang="ru-RU" sz="2400" smtClean="0"/>
              <a:t>Увагу </a:t>
            </a:r>
            <a:r>
              <a:rPr lang="ru-RU" sz="2400" smtClean="0"/>
              <a:t>художника </a:t>
            </a:r>
            <a:r>
              <a:rPr lang="ru-RU" sz="2400" smtClean="0"/>
              <a:t>привертали </a:t>
            </a:r>
            <a:r>
              <a:rPr lang="ru-RU" sz="2400" smtClean="0"/>
              <a:t>міфологічні та історичні </a:t>
            </a:r>
            <a:r>
              <a:rPr lang="ru-RU" sz="2400" smtClean="0"/>
              <a:t>картини</a:t>
            </a:r>
            <a:r>
              <a:rPr lang="ru-RU" sz="2400" smtClean="0"/>
              <a:t>, </a:t>
            </a:r>
            <a:r>
              <a:rPr lang="ru-RU" sz="2400" smtClean="0"/>
              <a:t>краєвиди та </a:t>
            </a:r>
            <a:r>
              <a:rPr lang="ru-RU" sz="2400" smtClean="0"/>
              <a:t>побутові сцени.</a:t>
            </a:r>
            <a:endParaRPr lang="ru-RU" sz="2400" dirty="0"/>
          </a:p>
        </p:txBody>
      </p:sp>
      <p:pic>
        <p:nvPicPr>
          <p:cNvPr id="5" name="Содержимое 4" descr="VEE002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4037"/>
            <a:ext cx="5508104" cy="669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779912" cy="2276872"/>
          </a:xfrm>
        </p:spPr>
        <p:txBody>
          <a:bodyPr>
            <a:normAutofit/>
          </a:bodyPr>
          <a:lstStyle/>
          <a:p>
            <a:pPr algn="ctr"/>
            <a:r>
              <a:rPr lang="ru-RU" sz="3600" smtClean="0"/>
              <a:t>Инфанта </a:t>
            </a:r>
            <a:r>
              <a:rPr lang="ru-RU" sz="3600" smtClean="0"/>
              <a:t>Маргарита 1653р.</a:t>
            </a:r>
            <a:endParaRPr lang="ru-RU" sz="3600" dirty="0"/>
          </a:p>
        </p:txBody>
      </p:sp>
      <p:pic>
        <p:nvPicPr>
          <p:cNvPr id="4" name="Содержимое 3" descr="pic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8963" y="0"/>
            <a:ext cx="53650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3140968"/>
          </a:xfrm>
        </p:spPr>
        <p:txBody>
          <a:bodyPr>
            <a:normAutofit/>
          </a:bodyPr>
          <a:lstStyle/>
          <a:p>
            <a:pPr algn="ctr"/>
            <a:r>
              <a:rPr lang="ru-RU" sz="4400" smtClean="0"/>
              <a:t>Инфанта </a:t>
            </a:r>
            <a:r>
              <a:rPr lang="ru-RU" sz="4400" smtClean="0"/>
              <a:t>Маргарита 1636р.</a:t>
            </a:r>
            <a:endParaRPr lang="ru-RU" sz="4400" dirty="0"/>
          </a:p>
        </p:txBody>
      </p:sp>
      <p:pic>
        <p:nvPicPr>
          <p:cNvPr id="4" name="Содержимое 3" descr="pic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2909" y="0"/>
            <a:ext cx="56110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4067944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Карлик </a:t>
            </a:r>
            <a:r>
              <a:rPr lang="ru-RU" sz="4000" err="1" smtClean="0"/>
              <a:t>Франциско</a:t>
            </a:r>
            <a:r>
              <a:rPr lang="ru-RU" sz="4000" smtClean="0"/>
              <a:t> </a:t>
            </a:r>
            <a:r>
              <a:rPr lang="ru-RU" sz="4000" smtClean="0"/>
              <a:t>Лезано 1643-45рр.</a:t>
            </a:r>
            <a:endParaRPr lang="ru-RU" sz="4000" dirty="0"/>
          </a:p>
        </p:txBody>
      </p:sp>
      <p:pic>
        <p:nvPicPr>
          <p:cNvPr id="4" name="Содержимое 3" descr="pic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0195" y="0"/>
            <a:ext cx="507380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4139952" cy="15030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Сдача </a:t>
            </a:r>
            <a:r>
              <a:rPr lang="ru-RU" sz="3200" smtClean="0"/>
              <a:t>Бреды </a:t>
            </a:r>
            <a:r>
              <a:rPr lang="ru-RU" sz="3200" smtClean="0"/>
              <a:t>(фрагмент) 1634-35рр.</a:t>
            </a:r>
            <a:endParaRPr lang="ru-RU" sz="3200" dirty="0"/>
          </a:p>
        </p:txBody>
      </p:sp>
      <p:pic>
        <p:nvPicPr>
          <p:cNvPr id="4" name="Содержимое 3" descr="pic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-1"/>
            <a:ext cx="5004048" cy="681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3923928" cy="19350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Принц </a:t>
            </a:r>
            <a:r>
              <a:rPr lang="ru-RU" sz="3600" dirty="0" err="1" smtClean="0"/>
              <a:t>Балтазар</a:t>
            </a:r>
            <a:r>
              <a:rPr lang="ru-RU" sz="3600" dirty="0" smtClean="0"/>
              <a:t> Карлос с карликом.</a:t>
            </a:r>
            <a:endParaRPr lang="ru-RU" sz="3600" dirty="0"/>
          </a:p>
        </p:txBody>
      </p:sp>
      <p:pic>
        <p:nvPicPr>
          <p:cNvPr id="4" name="Содержимое 3" descr="pic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5248" y="0"/>
            <a:ext cx="52287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0080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Виконав</a:t>
            </a:r>
            <a:br>
              <a:rPr lang="uk-UA" sz="32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учень 11 класу</a:t>
            </a:r>
            <a:br>
              <a:rPr lang="uk-UA" sz="32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>Сєдих Дмитро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pPr algn="ctr"/>
            <a:r>
              <a:rPr lang="uk-UA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836712"/>
            <a:ext cx="3707904" cy="5328592"/>
          </a:xfrm>
        </p:spPr>
        <p:txBody>
          <a:bodyPr>
            <a:no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Веласкес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народився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небагатій дворянській сім'ї в Севільї, в 1611 р. був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відданий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 навчання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відомому художнику Франсіско Пачеко (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1564-1645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гуманістові, поетові, автору трактату з живопису. У його майстерні Веласкес навчався малюнку, вмінню працювати з натури, вивчав живописні прийоми. У 1617 р. він був прийнятий в корпорацію художників Севільї, що давало йому право мати власну майстерню і отримувати замовлення. У 1618 р. Веласкес одружився на дочці свого вчителя Ф.Пачеко.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iegovelazquezselfportra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02199" y="332656"/>
            <a:ext cx="5241801" cy="629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Праздник Вакха </a:t>
            </a:r>
            <a:r>
              <a:rPr lang="ru-RU" smtClean="0"/>
              <a:t>1629 </a:t>
            </a:r>
            <a:r>
              <a:rPr lang="ru-RU" smtClean="0"/>
              <a:t>р.</a:t>
            </a:r>
            <a:endParaRPr lang="ru-RU" dirty="0"/>
          </a:p>
        </p:txBody>
      </p:sp>
      <p:pic>
        <p:nvPicPr>
          <p:cNvPr id="7" name="Содержимое 6" descr="dionysos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31113"/>
            <a:ext cx="8064896" cy="582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Перша подорож до Італії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 1629—1631 році Веласкес подорожує по Італії. Знайомство з творами великих художників Італії вплинуло на стиль живописця — він зробився більш вільним та блискучим, колорит менш темним в тінях, що передає натуру в яскравому освітленні.</a:t>
            </a:r>
          </a:p>
          <a:p>
            <a:pPr algn="just">
              <a:buClrTx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 1634 р. відомий художник отримав почесне звання королівського гардеробмейстера, у 1643 році — камердинера, у 1642—1644 рр. він супроводжував короля в його поході на Арагон.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Кузнеца </a:t>
            </a:r>
            <a:r>
              <a:rPr lang="ru-RU" smtClean="0"/>
              <a:t>Вулкана </a:t>
            </a:r>
            <a:r>
              <a:rPr lang="ru-RU" smtClean="0"/>
              <a:t>1630</a:t>
            </a:r>
            <a:r>
              <a:rPr lang="uk-UA" smtClean="0"/>
              <a:t>р</a:t>
            </a:r>
            <a:r>
              <a:rPr lang="ru-RU" smtClean="0"/>
              <a:t>.</a:t>
            </a:r>
            <a:endParaRPr lang="ru-RU" dirty="0"/>
          </a:p>
        </p:txBody>
      </p:sp>
      <p:pic>
        <p:nvPicPr>
          <p:cNvPr id="7" name="Содержимое 6" descr="vulcan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128792" cy="565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3008313" cy="2026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Сивилла</a:t>
            </a:r>
            <a:r>
              <a:rPr lang="ru-RU" sz="4900" dirty="0" smtClean="0"/>
              <a:t> </a:t>
            </a:r>
            <a:r>
              <a:rPr lang="ru-RU" sz="4900" smtClean="0"/>
              <a:t/>
            </a:r>
            <a:br>
              <a:rPr lang="ru-RU" sz="4900" smtClean="0"/>
            </a:br>
            <a:r>
              <a:rPr lang="ru-RU" sz="4900" smtClean="0"/>
              <a:t> </a:t>
            </a:r>
            <a:r>
              <a:rPr lang="ru-RU" sz="4900" smtClean="0"/>
              <a:t>1632 </a:t>
            </a:r>
            <a:r>
              <a:rPr lang="ru-RU" sz="4900" smtClean="0"/>
              <a:t>р.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oracles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9035" y="1"/>
            <a:ext cx="54349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3816424" cy="13060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Набросок головы Аполлона </a:t>
            </a:r>
            <a:r>
              <a:rPr lang="ru-RU" sz="3600" b="1" smtClean="0">
                <a:cs typeface="Times New Roman" pitchFamily="18" charset="0"/>
              </a:rPr>
              <a:t>1830 </a:t>
            </a:r>
            <a:r>
              <a:rPr lang="ru-RU" sz="3600" b="1" smtClean="0">
                <a:cs typeface="Times New Roman" pitchFamily="18" charset="0"/>
              </a:rPr>
              <a:t>р.</a:t>
            </a:r>
            <a:endParaRPr lang="ru-RU" sz="3600" dirty="0">
              <a:cs typeface="Times New Roman" pitchFamily="18" charset="0"/>
            </a:endParaRPr>
          </a:p>
        </p:txBody>
      </p:sp>
      <p:pic>
        <p:nvPicPr>
          <p:cNvPr id="5" name="Содержимое 4" descr="apollo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8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Марс, бог войны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smtClean="0"/>
              <a:t>1640 </a:t>
            </a:r>
            <a:r>
              <a:rPr lang="ru-RU" sz="4400" smtClean="0"/>
              <a:t>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mars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139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507</Words>
  <Application>Microsoft Office PowerPoint</Application>
  <PresentationFormat>Экран (4:3)</PresentationFormat>
  <Paragraphs>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Дієго Веласкес (1599-1660рр.)</vt:lpstr>
      <vt:lpstr>Слайд 3</vt:lpstr>
      <vt:lpstr>Праздник Вакха 1629 р.</vt:lpstr>
      <vt:lpstr>Перша подорож до Італії</vt:lpstr>
      <vt:lpstr>Кузнеца Вулкана 1630р.</vt:lpstr>
      <vt:lpstr>Сивилла   1632 р.   </vt:lpstr>
      <vt:lpstr>Набросок головы Аполлона 1830 р.</vt:lpstr>
      <vt:lpstr>Марс, бог войны  1640 р.  </vt:lpstr>
      <vt:lpstr>Арахна  1644-48 рр. </vt:lpstr>
      <vt:lpstr>Слайд 11</vt:lpstr>
      <vt:lpstr>Туалет Венеры  1649-51 рр. </vt:lpstr>
      <vt:lpstr>Меркурий и Аргус 1659 р.</vt:lpstr>
      <vt:lpstr>Миф об Арахне (Пряхи)    1657 р. </vt:lpstr>
      <vt:lpstr>Старуха, жарящая яйца 1618 р.</vt:lpstr>
      <vt:lpstr>Голова оленя. 1626-27 рр.</vt:lpstr>
      <vt:lpstr>Распятый Христос 1632 р.</vt:lpstr>
      <vt:lpstr>Папа Иннокентий Х 1650р.</vt:lpstr>
      <vt:lpstr>Хвороба і смерть</vt:lpstr>
      <vt:lpstr>Инфанта Маргарита 1653р.</vt:lpstr>
      <vt:lpstr>Инфанта Маргарита 1636р.</vt:lpstr>
      <vt:lpstr>Карлик Франциско Лезано 1643-45рр.</vt:lpstr>
      <vt:lpstr>Сдача Бреды (фрагмент) 1634-35рр.</vt:lpstr>
      <vt:lpstr>Принц Балтазар Карлос с карликом.</vt:lpstr>
      <vt:lpstr>Слайд 25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Шаварина К.И.</dc:creator>
  <cp:lastModifiedBy>Папа</cp:lastModifiedBy>
  <cp:revision>25</cp:revision>
  <dcterms:created xsi:type="dcterms:W3CDTF">2010-12-12T17:33:32Z</dcterms:created>
  <dcterms:modified xsi:type="dcterms:W3CDTF">2013-11-13T18:16:44Z</dcterms:modified>
</cp:coreProperties>
</file>