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0" r:id="rId8"/>
    <p:sldId id="265" r:id="rId9"/>
    <p:sldId id="264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428604"/>
            <a:ext cx="7772400" cy="1470025"/>
          </a:xfrm>
        </p:spPr>
        <p:txBody>
          <a:bodyPr/>
          <a:lstStyle>
            <a:lvl1pPr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4714884"/>
            <a:ext cx="5286380" cy="60959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>
              <a:buNone/>
              <a:defRPr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7FCD-95CD-40D1-BB69-9E067293016B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13A1-5BB7-426F-9C5C-DE46AE9D9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7FCD-95CD-40D1-BB69-9E067293016B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13A1-5BB7-426F-9C5C-DE46AE9D9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7FCD-95CD-40D1-BB69-9E067293016B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13A1-5BB7-426F-9C5C-DE46AE9D9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7FCD-95CD-40D1-BB69-9E067293016B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13A1-5BB7-426F-9C5C-DE46AE9D9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85776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1538" y="357166"/>
            <a:ext cx="7772400" cy="1500187"/>
          </a:xfrm>
        </p:spPr>
        <p:txBody>
          <a:bodyPr anchor="b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>
              <a:buNone/>
              <a:defRPr sz="20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7FCD-95CD-40D1-BB69-9E067293016B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13A1-5BB7-426F-9C5C-DE46AE9D9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7FCD-95CD-40D1-BB69-9E067293016B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13A1-5BB7-426F-9C5C-DE46AE9D9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7FCD-95CD-40D1-BB69-9E067293016B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13A1-5BB7-426F-9C5C-DE46AE9D9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7FCD-95CD-40D1-BB69-9E067293016B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13A1-5BB7-426F-9C5C-DE46AE9D9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7FCD-95CD-40D1-BB69-9E067293016B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13A1-5BB7-426F-9C5C-DE46AE9D9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7FCD-95CD-40D1-BB69-9E067293016B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13A1-5BB7-426F-9C5C-DE46AE9D9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85918" y="214311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78579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7FCD-95CD-40D1-BB69-9E067293016B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13A1-5BB7-426F-9C5C-DE46AE9D9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85926"/>
            <a:ext cx="8229600" cy="4340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97FCD-95CD-40D1-BB69-9E067293016B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B13A1-5BB7-426F-9C5C-DE46AE9D9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 cap="none" spc="0">
          <a:ln w="11430"/>
          <a:gradFill>
            <a:gsLst>
              <a:gs pos="0">
                <a:schemeClr val="accent2">
                  <a:tint val="70000"/>
                  <a:satMod val="245000"/>
                </a:schemeClr>
              </a:gs>
              <a:gs pos="75000">
                <a:schemeClr val="accent2">
                  <a:tint val="90000"/>
                  <a:shade val="60000"/>
                  <a:satMod val="240000"/>
                </a:schemeClr>
              </a:gs>
              <a:gs pos="100000">
                <a:schemeClr val="accent2">
                  <a:tint val="100000"/>
                  <a:shade val="50000"/>
                  <a:satMod val="240000"/>
                </a:schemeClr>
              </a:gs>
            </a:gsLst>
            <a:lin ang="5400000"/>
          </a:gra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 cap="none" spc="0">
          <a:ln w="11430"/>
          <a:gradFill>
            <a:gsLst>
              <a:gs pos="0">
                <a:schemeClr val="accent2">
                  <a:tint val="70000"/>
                  <a:satMod val="245000"/>
                </a:schemeClr>
              </a:gs>
              <a:gs pos="75000">
                <a:schemeClr val="accent2">
                  <a:tint val="90000"/>
                  <a:shade val="60000"/>
                  <a:satMod val="240000"/>
                </a:schemeClr>
              </a:gs>
              <a:gs pos="100000">
                <a:schemeClr val="accent2">
                  <a:tint val="100000"/>
                  <a:shade val="50000"/>
                  <a:satMod val="240000"/>
                </a:schemeClr>
              </a:gs>
            </a:gsLst>
            <a:lin ang="5400000"/>
          </a:gra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 cap="none" spc="0">
          <a:ln w="11430"/>
          <a:gradFill>
            <a:gsLst>
              <a:gs pos="0">
                <a:schemeClr val="accent2">
                  <a:tint val="70000"/>
                  <a:satMod val="245000"/>
                </a:schemeClr>
              </a:gs>
              <a:gs pos="75000">
                <a:schemeClr val="accent2">
                  <a:tint val="90000"/>
                  <a:shade val="60000"/>
                  <a:satMod val="240000"/>
                </a:schemeClr>
              </a:gs>
              <a:gs pos="100000">
                <a:schemeClr val="accent2">
                  <a:tint val="100000"/>
                  <a:shade val="50000"/>
                  <a:satMod val="240000"/>
                </a:schemeClr>
              </a:gs>
            </a:gsLst>
            <a:lin ang="5400000"/>
          </a:gra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 cap="none" spc="0">
          <a:ln w="11430"/>
          <a:gradFill>
            <a:gsLst>
              <a:gs pos="0">
                <a:schemeClr val="accent2">
                  <a:tint val="70000"/>
                  <a:satMod val="245000"/>
                </a:schemeClr>
              </a:gs>
              <a:gs pos="75000">
                <a:schemeClr val="accent2">
                  <a:tint val="90000"/>
                  <a:shade val="60000"/>
                  <a:satMod val="240000"/>
                </a:schemeClr>
              </a:gs>
              <a:gs pos="100000">
                <a:schemeClr val="accent2">
                  <a:tint val="100000"/>
                  <a:shade val="50000"/>
                  <a:satMod val="240000"/>
                </a:schemeClr>
              </a:gs>
            </a:gsLst>
            <a:lin ang="5400000"/>
          </a:gra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 cap="none" spc="0">
          <a:ln w="11430"/>
          <a:gradFill>
            <a:gsLst>
              <a:gs pos="0">
                <a:schemeClr val="accent2">
                  <a:tint val="70000"/>
                  <a:satMod val="245000"/>
                </a:schemeClr>
              </a:gs>
              <a:gs pos="75000">
                <a:schemeClr val="accent2">
                  <a:tint val="90000"/>
                  <a:shade val="60000"/>
                  <a:satMod val="240000"/>
                </a:schemeClr>
              </a:gs>
              <a:gs pos="100000">
                <a:schemeClr val="accent2">
                  <a:tint val="100000"/>
                  <a:shade val="50000"/>
                  <a:satMod val="240000"/>
                </a:schemeClr>
              </a:gs>
            </a:gsLst>
            <a:lin ang="5400000"/>
          </a:gra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0%D0%BD%D1%82%D1%80%D0%BE%D0%BF%D0%BE%D0%B3%D0%B5%D0%BD%D0%B5%D0%B7" TargetMode="External"/><Relationship Id="rId2" Type="http://schemas.openxmlformats.org/officeDocument/2006/relationships/hyperlink" Target="http://uk.wikipedia.org/wiki/%D0%9F%D1%80%D0%B8%D1%80%D0%BE%D0%B4%D0%BD%D0%B5_%D1%81%D0%B5%D1%80%D0%B5%D0%B4%D0%BE%D0%B2%D0%B8%D1%89%D0%B5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uk.wikipedia.org/wiki/%D0%9B%D0%B0%D0%BD%D0%B4%D1%88%D0%B0%D1%84%D1%8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uk.wikipedia.org/wiki/%D0%94%D0%B8%D0%B3%D1%80%D0%B5%D1%81%D1%96%D1%8F_(%D0%B5%D0%BA%D0%BE%D0%BB%D0%BE%D0%B3%D1%96%D1%8F)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/index.php?title=%D0%A3%D0%B3%D1%80%D1%83%D0%BF%D1%83%D0%B2%D0%B0%D0%BD%D0%BD%D1%8F&amp;action=edit&amp;redlink=1" TargetMode="External"/><Relationship Id="rId13" Type="http://schemas.openxmlformats.org/officeDocument/2006/relationships/hyperlink" Target="http://uk.wikipedia.org/wiki/%D0%A7%D0%B0%D1%81" TargetMode="External"/><Relationship Id="rId3" Type="http://schemas.openxmlformats.org/officeDocument/2006/relationships/hyperlink" Target="http://uk.wikipedia.org/wiki/%D0%91%D1%96%D0%BE%D0%BB%D0%BE%D0%B3%D1%96%D1%8F" TargetMode="External"/><Relationship Id="rId7" Type="http://schemas.openxmlformats.org/officeDocument/2006/relationships/hyperlink" Target="http://uk.wikipedia.org/wiki/%D0%9F%D0%BE%D0%BF%D1%83%D0%BB%D1%8F%D1%86%D1%96%D1%8F" TargetMode="External"/><Relationship Id="rId12" Type="http://schemas.openxmlformats.org/officeDocument/2006/relationships/hyperlink" Target="http://uk.wikipedia.org/wiki/%D0%9F%D1%80%D0%BE%D1%81%D1%82%D1%96%D1%80" TargetMode="External"/><Relationship Id="rId2" Type="http://schemas.openxmlformats.org/officeDocument/2006/relationships/hyperlink" Target="http://uk.wikipedia.org/wiki/%D0%93%D1%80%D0%B5%D1%86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2%D0%B8%D0%BF%D0%B8_%D0%B2%D1%96%D0%B4%D0%BD%D0%BE%D1%81%D0%B8%D0%BD_%D0%BC%D1%96%D0%B6_%D0%BE%D1%80%D0%B3%D0%B0%D0%BD%D1%96%D0%B7%D0%BC%D0%B0%D0%BC%D0%B8" TargetMode="External"/><Relationship Id="rId11" Type="http://schemas.openxmlformats.org/officeDocument/2006/relationships/hyperlink" Target="http://uk.wikipedia.org/wiki/%D0%A1%D1%82%D1%96%D0%B9%D0%BA%D1%96%D1%81%D1%82%D1%8C_%D1%81%D0%B8%D1%81%D1%82%D0%B5%D0%BC" TargetMode="External"/><Relationship Id="rId5" Type="http://schemas.openxmlformats.org/officeDocument/2006/relationships/hyperlink" Target="http://uk.wikipedia.org/wiki/%D0%94%D0%BE%D0%B2%D0%BA%D1%96%D0%BB%D0%BB%D1%8F" TargetMode="External"/><Relationship Id="rId10" Type="http://schemas.openxmlformats.org/officeDocument/2006/relationships/hyperlink" Target="http://uk.wikipedia.org/wiki/%D0%91%D1%96%D0%BE%D1%81%D1%84%D0%B5%D1%80%D0%B0" TargetMode="External"/><Relationship Id="rId4" Type="http://schemas.openxmlformats.org/officeDocument/2006/relationships/hyperlink" Target="http://uk.wikipedia.org/wiki/%D0%91%D1%96%D0%BE%D1%82%D0%B0" TargetMode="External"/><Relationship Id="rId9" Type="http://schemas.openxmlformats.org/officeDocument/2006/relationships/hyperlink" Target="http://uk.wikipedia.org/wiki/%D0%95%D0%BA%D0%BE%D1%81%D0%B8%D1%81%D1%82%D0%B5%D0%BC%D0%B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3%D1%83%D0%BC%D0%B0%D0%BD%D1%96%D1%82%D0%B0%D1%80%D0%BD%D1%96_%D0%BD%D0%B0%D1%83%D0%BA%D0%B8" TargetMode="External"/><Relationship Id="rId2" Type="http://schemas.openxmlformats.org/officeDocument/2006/relationships/hyperlink" Target="http://uk.wikipedia.org/wiki/%D0%A2%D0%BE%D1%87%D0%BD%D1%96_%D0%BD%D0%B0%D1%83%D0%BA%D0%B8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uk.wikipedia.org/wiki/%D0%A1%D0%BE%D1%86%D1%96%D0%B0%D0%BB%D1%8C%D0%BD%D1%96_%D0%BD%D0%B0%D1%83%D0%BA%D0%B8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hyperlink" Target="http://uk.wikipedia.org/wiki/%D0%91%D1%96%D0%BE%D0%B5%D0%BA%D0%BE%D0%BB%D0%BE%D0%B3%D1%96%D1%8F" TargetMode="External"/><Relationship Id="rId7" Type="http://schemas.openxmlformats.org/officeDocument/2006/relationships/hyperlink" Target="http://uk.wikipedia.org/w/index.php?title=%D0%9A%D0%BE%D1%81%D0%BC%D1%96%D1%87%D0%BD%D0%B0_%D0%B5%D0%BA%D0%BE%D0%BB%D0%BE%D0%B3%D1%96%D1%8F&amp;action=edit&amp;redlink=1" TargetMode="External"/><Relationship Id="rId2" Type="http://schemas.openxmlformats.org/officeDocument/2006/relationships/hyperlink" Target="http://uk.wikipedia.org/wiki/%D0%91%D1%96%D0%BE%D0%B5%D1%82%D0%B8%D0%BA%D0%B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uk.wikipedia.org/wiki/%D0%A1%D0%BE%D1%86%D1%96%D0%BE%D0%B5%D0%BA%D0%BE%D0%BB%D0%BE%D0%B3%D1%96%D1%8F" TargetMode="External"/><Relationship Id="rId5" Type="http://schemas.openxmlformats.org/officeDocument/2006/relationships/hyperlink" Target="http://uk.wikipedia.org/wiki/%D0%A2%D0%B5%D1%85%D0%BD%D0%BE%D0%B5%D0%BA%D0%BE%D0%BB%D0%BE%D0%B3%D1%96%D1%8F" TargetMode="External"/><Relationship Id="rId10" Type="http://schemas.openxmlformats.org/officeDocument/2006/relationships/image" Target="../media/image10.jpeg"/><Relationship Id="rId4" Type="http://schemas.openxmlformats.org/officeDocument/2006/relationships/hyperlink" Target="http://uk.wikipedia.org/wiki/%D0%93%D0%B5%D0%BE%D0%B5%D0%BA%D0%BE%D0%BB%D0%BE%D0%B3%D1%96%D1%8F" TargetMode="Externa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/index.php?title=%D0%A1%D0%BF%D0%B5%D1%86%D1%96%D0%B0%D0%BB%D1%8C%D0%BD%D0%B0_%D0%B5%D0%BA%D0%BE%D0%BB%D0%BE%D0%B3%D1%96%D1%8F&amp;action=edit&amp;redlink=1" TargetMode="External"/><Relationship Id="rId2" Type="http://schemas.openxmlformats.org/officeDocument/2006/relationships/hyperlink" Target="http://uk.wikipedia.org/wiki/%D0%97%D0%B0%D0%B3%D0%B0%D0%BB%D1%8C%D0%BD%D0%B0_%D0%B5%D0%BA%D0%BE%D0%BB%D0%BE%D0%B3%D1%96%D1%8F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uk.wikipedia.org/w/index.php?title=%D0%9F%D1%80%D0%B8%D0%BA%D0%BB%D0%B0%D0%B4%D0%BD%D0%B0_%D0%B5%D0%BA%D0%BE%D0%BB%D0%BE%D0%B3%D1%96%D1%8F&amp;action=edit&amp;redlink=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95%D0%BA%D0%BE%D1%81%D0%B8%D1%81%D1%82%D0%B5%D0%BC%D0%B0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4%D1%96%D1%82%D0%BE%D1%86%D0%B5%D0%BD%D0%BE%D0%BB%D0%BE%D0%B3%D1%96%D1%8F" TargetMode="External"/><Relationship Id="rId3" Type="http://schemas.openxmlformats.org/officeDocument/2006/relationships/hyperlink" Target="http://uk.wikipedia.org/wiki/%D0%90%D0%BD%D0%B0%D1%82%D0%BE%D0%BC%D1%96%D1%8F" TargetMode="External"/><Relationship Id="rId7" Type="http://schemas.openxmlformats.org/officeDocument/2006/relationships/hyperlink" Target="http://uk.wikipedia.org/wiki/%D0%A1%D0%B8%D1%81%D1%82%D0%B5%D0%BC%D0%B0%D1%82%D0%B8%D0%BA%D0%B0" TargetMode="External"/><Relationship Id="rId2" Type="http://schemas.openxmlformats.org/officeDocument/2006/relationships/hyperlink" Target="http://uk.wikipedia.org/w/index.php?title=%D0%91%D1%96%D0%BE%D0%BC%D0%BE%D1%80%D1%84%D0%BE%D0%BB%D0%BE%D0%B3%D1%96%D1%8F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5%D0%B2%D0%BE%D0%BB%D1%8E%D1%86%D1%96%D0%B9%D0%BD%D0%B5_%D0%B2%D1%87%D0%B5%D0%BD%D0%BD%D1%8F" TargetMode="External"/><Relationship Id="rId11" Type="http://schemas.openxmlformats.org/officeDocument/2006/relationships/image" Target="../media/image11.jpeg"/><Relationship Id="rId5" Type="http://schemas.openxmlformats.org/officeDocument/2006/relationships/hyperlink" Target="http://uk.wikipedia.org/wiki/%D0%97%D0%BE%D0%BE%D0%BB%D0%BE%D0%B3%D1%96%D1%8F" TargetMode="External"/><Relationship Id="rId10" Type="http://schemas.openxmlformats.org/officeDocument/2006/relationships/hyperlink" Target="http://uk.wikipedia.org/w/index.php?title=%D0%97%D0%90%D0%93%D0%90%D0%9B%D0%AC%D0%9D%D0%90_%D0%95%D0%9A%D0%9E%D0%9B%D0%9E%D0%93%D0%86%D0%AF&amp;action=edit&amp;redlink=1" TargetMode="External"/><Relationship Id="rId4" Type="http://schemas.openxmlformats.org/officeDocument/2006/relationships/hyperlink" Target="http://uk.wikipedia.org/wiki/%D0%A4%D1%96%D0%B7%D1%96%D0%BE%D0%BB%D0%BE%D0%B3%D1%96%D1%8F" TargetMode="External"/><Relationship Id="rId9" Type="http://schemas.openxmlformats.org/officeDocument/2006/relationships/hyperlink" Target="http://uk.wikipedia.org/wiki/%D0%91%D1%96%D0%BE%D0%B3%D0%B5%D0%BE%D1%86%D0%B5%D0%BD%D0%BE%D0%BB%D0%BE%D0%B3%D1%96%D1%8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5%D0%BA%D0%BE%D0%BB%D0%BE%D0%B3%D1%96%D1%8F_%D0%BB%D1%8E%D0%B4%D0%B8%D0%BD%D0%B8" TargetMode="External"/><Relationship Id="rId13" Type="http://schemas.openxmlformats.org/officeDocument/2006/relationships/image" Target="../media/image13.jpeg"/><Relationship Id="rId3" Type="http://schemas.openxmlformats.org/officeDocument/2006/relationships/hyperlink" Target="http://uk.wikipedia.org/wiki/%D0%90%D1%83%D1%82%D0%BE%D0%B5%D0%BA%D0%BE%D0%BB%D0%BE%D0%B3%D1%96%D1%8F" TargetMode="External"/><Relationship Id="rId7" Type="http://schemas.openxmlformats.org/officeDocument/2006/relationships/hyperlink" Target="http://uk.wikipedia.org/wiki/%D0%95%D0%BA%D0%BE%D1%81%D0%B8%D1%81%D1%82%D0%B5%D0%BC%D0%B0" TargetMode="External"/><Relationship Id="rId12" Type="http://schemas.openxmlformats.org/officeDocument/2006/relationships/hyperlink" Target="http://uk.wikipedia.org/wiki/%D0%91%D1%96%D0%BE%D1%81%D1%84%D0%B5%D1%80%D0%B0" TargetMode="External"/><Relationship Id="rId2" Type="http://schemas.openxmlformats.org/officeDocument/2006/relationships/hyperlink" Target="http://uk.wikipedia.org/wiki/%D0%90%D0%B3%D1%80%D0%BE%D0%B5%D0%BA%D0%BE%D0%BB%D0%BE%D0%B3%D1%96%D1%8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uk.wikipedia.org/wiki/%D0%A1%D0%B8%D1%81%D1%82%D0%B5%D0%BC%D0%BD%D0%B0_%D0%B5%D0%BA%D0%BE%D0%BB%D0%BE%D0%B3%D1%96%D1%8F" TargetMode="External"/><Relationship Id="rId11" Type="http://schemas.openxmlformats.org/officeDocument/2006/relationships/hyperlink" Target="http://uk.wikipedia.org/wiki/%D0%95%D0%B2%D0%BE%D0%BB%D1%8E%D1%86%D1%96%D0%B9%D0%BD%D0%B0_%D0%B5%D0%BA%D0%BE%D0%BB%D0%BE%D0%B3%D1%96%D1%8F" TargetMode="External"/><Relationship Id="rId5" Type="http://schemas.openxmlformats.org/officeDocument/2006/relationships/hyperlink" Target="http://uk.wikipedia.org/wiki/%D0%A1%D0%B8%D0%BD%D0%B5%D0%BA%D0%BE%D0%BB%D0%BE%D0%B3%D1%96%D1%8F" TargetMode="External"/><Relationship Id="rId15" Type="http://schemas.openxmlformats.org/officeDocument/2006/relationships/image" Target="../media/image15.jpeg"/><Relationship Id="rId10" Type="http://schemas.openxmlformats.org/officeDocument/2006/relationships/hyperlink" Target="http://uk.wikipedia.org/w/index.php?title=%D0%90%D0%BD%D1%82%D1%80%D0%BE%D0%BF%D0%BE%D0%B5%D0%BA%D0%BE%D0%BB%D0%BE%D0%B3%D1%96%D1%8F&amp;action=edit&amp;redlink=1" TargetMode="External"/><Relationship Id="rId4" Type="http://schemas.openxmlformats.org/officeDocument/2006/relationships/hyperlink" Target="http://uk.wikipedia.org/wiki/%D0%9F%D0%BE%D0%BF%D1%83%D0%BB%D1%8F%D1%86%D1%96%D0%B9%D0%BD%D0%B0_%D0%B5%D0%BA%D0%BE%D0%BB%D0%BE%D0%B3%D1%96%D1%8F" TargetMode="External"/><Relationship Id="rId9" Type="http://schemas.openxmlformats.org/officeDocument/2006/relationships/hyperlink" Target="http://uk.wikipedia.org/wiki/%D0%A1%D0%BE%D1%86%D1%96%D0%BE%D0%B5%D0%BA%D0%BE%D0%BB%D0%BE%D0%B3%D1%96%D1%8F" TargetMode="External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6600" dirty="0" err="1" smtClean="0"/>
              <a:t>Єкологія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noFill/>
          <a:ln>
            <a:noFill/>
          </a:ln>
        </p:spPr>
        <p:txBody>
          <a:bodyPr>
            <a:normAutofit fontScale="55000" lnSpcReduction="20000"/>
          </a:bodyPr>
          <a:lstStyle/>
          <a:p>
            <a:r>
              <a:rPr lang="uk-UA" dirty="0" smtClean="0"/>
              <a:t>Костенко Ірина,</a:t>
            </a:r>
            <a:r>
              <a:rPr lang="uk-UA" dirty="0" err="1" smtClean="0"/>
              <a:t>Воденікова</a:t>
            </a:r>
            <a:r>
              <a:rPr lang="uk-UA" dirty="0" smtClean="0"/>
              <a:t> </a:t>
            </a:r>
            <a:r>
              <a:rPr lang="ru-RU" dirty="0" err="1" smtClean="0"/>
              <a:t>Дар'я,Кожухар</a:t>
            </a:r>
            <a:r>
              <a:rPr lang="ru-RU" dirty="0" smtClean="0"/>
              <a:t> Ольга</a:t>
            </a:r>
            <a:endParaRPr lang="ru-RU" b="0" dirty="0" smtClean="0"/>
          </a:p>
          <a:p>
            <a:r>
              <a:rPr lang="uk-UA" dirty="0" smtClean="0"/>
              <a:t>111 група,2013 рік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Єкологічна</a:t>
            </a:r>
            <a:r>
              <a:rPr lang="uk-UA" dirty="0" smtClean="0"/>
              <a:t> проблема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85786" y="285728"/>
            <a:ext cx="7929618" cy="1643063"/>
          </a:xfrm>
        </p:spPr>
        <p:txBody>
          <a:bodyPr>
            <a:normAutofit fontScale="55000" lnSpcReduction="20000"/>
          </a:bodyPr>
          <a:lstStyle/>
          <a:p>
            <a:r>
              <a:rPr lang="vi-VN" sz="4400" b="0" dirty="0" smtClean="0"/>
              <a:t>це </a:t>
            </a:r>
            <a:r>
              <a:rPr lang="vi-VN" sz="4400" b="0" dirty="0" smtClean="0"/>
              <a:t>зміна </a:t>
            </a:r>
            <a:r>
              <a:rPr lang="vi-VN" sz="4400" b="0" dirty="0" smtClean="0">
                <a:hlinkClick r:id="rId2" tooltip="Природне середовище"/>
              </a:rPr>
              <a:t>природного середовища</a:t>
            </a:r>
            <a:r>
              <a:rPr lang="vi-VN" sz="4400" b="0" dirty="0" smtClean="0"/>
              <a:t> в результаті </a:t>
            </a:r>
            <a:r>
              <a:rPr lang="vi-VN" sz="4400" b="0" dirty="0" smtClean="0">
                <a:hlinkClick r:id="rId3" tooltip="Антропогенез"/>
              </a:rPr>
              <a:t>антропогенних</a:t>
            </a:r>
            <a:r>
              <a:rPr lang="vi-VN" sz="4400" b="0" dirty="0" smtClean="0"/>
              <a:t> дій, що веде до порушення структури і функціонування природних систем (</a:t>
            </a:r>
            <a:r>
              <a:rPr lang="vi-VN" sz="4400" b="0" dirty="0" smtClean="0">
                <a:hlinkClick r:id="rId4" tooltip="Ландшафт"/>
              </a:rPr>
              <a:t>ландшафтів</a:t>
            </a:r>
            <a:r>
              <a:rPr lang="vi-VN" sz="4400" b="0" dirty="0" smtClean="0"/>
              <a:t>) і призводить до негативних соціальних, економічних та інших наслідків</a:t>
            </a:r>
            <a:r>
              <a:rPr lang="vi-VN" sz="4400" b="0" dirty="0" smtClean="0"/>
              <a:t>.</a:t>
            </a:r>
            <a:endParaRPr lang="vi-VN" sz="44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785794"/>
            <a:ext cx="4286280" cy="1143000"/>
          </a:xfrm>
        </p:spPr>
        <p:txBody>
          <a:bodyPr>
            <a:normAutofit fontScale="90000"/>
          </a:bodyPr>
          <a:lstStyle/>
          <a:p>
            <a:r>
              <a:rPr lang="ru-RU" b="0" dirty="0" err="1" smtClean="0"/>
              <a:t>Виділяють</a:t>
            </a:r>
            <a:r>
              <a:rPr lang="ru-RU" b="0" dirty="0" smtClean="0"/>
              <a:t> </a:t>
            </a:r>
            <a:r>
              <a:rPr lang="ru-RU" b="0" dirty="0" err="1" smtClean="0"/>
              <a:t>шість</a:t>
            </a:r>
            <a:r>
              <a:rPr lang="ru-RU" b="0" dirty="0" smtClean="0"/>
              <a:t> </a:t>
            </a:r>
            <a:r>
              <a:rPr lang="ru-RU" b="0" dirty="0" err="1" smtClean="0"/>
              <a:t>груп</a:t>
            </a:r>
            <a:r>
              <a:rPr lang="ru-RU" b="0" dirty="0" smtClean="0"/>
              <a:t> </a:t>
            </a:r>
            <a:r>
              <a:rPr lang="ru-RU" b="0" dirty="0" err="1" smtClean="0"/>
              <a:t>екологічних</a:t>
            </a:r>
            <a:r>
              <a:rPr lang="ru-RU" b="0" dirty="0" smtClean="0"/>
              <a:t> проблем:</a:t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28596" y="2143116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b="0" dirty="0" err="1" smtClean="0"/>
              <a:t>атмосферні</a:t>
            </a:r>
            <a:r>
              <a:rPr lang="ru-RU" b="0" dirty="0" smtClean="0"/>
              <a:t> </a:t>
            </a:r>
            <a:r>
              <a:rPr lang="ru-RU" b="0" dirty="0" smtClean="0"/>
              <a:t>(</a:t>
            </a:r>
            <a:r>
              <a:rPr lang="ru-RU" b="0" dirty="0" err="1" smtClean="0"/>
              <a:t>забруднення</a:t>
            </a:r>
            <a:r>
              <a:rPr lang="ru-RU" b="0" dirty="0" smtClean="0"/>
              <a:t> </a:t>
            </a:r>
            <a:r>
              <a:rPr lang="ru-RU" b="0" dirty="0" err="1" smtClean="0"/>
              <a:t>атмосфери</a:t>
            </a:r>
            <a:r>
              <a:rPr lang="ru-RU" b="0" dirty="0" smtClean="0"/>
              <a:t>: </a:t>
            </a:r>
            <a:r>
              <a:rPr lang="ru-RU" b="0" dirty="0" err="1" smtClean="0"/>
              <a:t>радіологічне</a:t>
            </a:r>
            <a:r>
              <a:rPr lang="ru-RU" b="0" dirty="0" smtClean="0"/>
              <a:t>, </a:t>
            </a:r>
            <a:r>
              <a:rPr lang="ru-RU" b="0" dirty="0" err="1" smtClean="0"/>
              <a:t>хімічне</a:t>
            </a:r>
            <a:r>
              <a:rPr lang="ru-RU" b="0" dirty="0" smtClean="0"/>
              <a:t>, </a:t>
            </a:r>
            <a:r>
              <a:rPr lang="ru-RU" b="0" dirty="0" err="1" smtClean="0"/>
              <a:t>механічне</a:t>
            </a:r>
            <a:r>
              <a:rPr lang="ru-RU" b="0" dirty="0" smtClean="0"/>
              <a:t>, </a:t>
            </a:r>
            <a:r>
              <a:rPr lang="ru-RU" b="0" dirty="0" err="1" smtClean="0"/>
              <a:t>теплове</a:t>
            </a:r>
            <a:r>
              <a:rPr lang="ru-RU" b="0" dirty="0" smtClean="0"/>
              <a:t>);</a:t>
            </a:r>
          </a:p>
          <a:p>
            <a:r>
              <a:rPr lang="ru-RU" b="0" dirty="0" err="1" smtClean="0"/>
              <a:t>водні</a:t>
            </a:r>
            <a:r>
              <a:rPr lang="ru-RU" b="0" dirty="0" smtClean="0"/>
              <a:t> (</a:t>
            </a:r>
            <a:r>
              <a:rPr lang="ru-RU" b="0" dirty="0" err="1" smtClean="0"/>
              <a:t>виснаження</a:t>
            </a:r>
            <a:r>
              <a:rPr lang="ru-RU" b="0" dirty="0" smtClean="0"/>
              <a:t> </a:t>
            </a:r>
            <a:r>
              <a:rPr lang="ru-RU" b="0" dirty="0" err="1" smtClean="0"/>
              <a:t>і</a:t>
            </a:r>
            <a:r>
              <a:rPr lang="ru-RU" b="0" dirty="0" smtClean="0"/>
              <a:t> </a:t>
            </a:r>
            <a:r>
              <a:rPr lang="ru-RU" b="0" dirty="0" err="1" smtClean="0"/>
              <a:t>забруднення</a:t>
            </a:r>
            <a:r>
              <a:rPr lang="ru-RU" b="0" dirty="0" smtClean="0"/>
              <a:t> </a:t>
            </a:r>
            <a:r>
              <a:rPr lang="ru-RU" b="0" dirty="0" err="1" smtClean="0"/>
              <a:t>поверхневих</a:t>
            </a:r>
            <a:r>
              <a:rPr lang="ru-RU" b="0" dirty="0" smtClean="0"/>
              <a:t> </a:t>
            </a:r>
            <a:r>
              <a:rPr lang="ru-RU" b="0" dirty="0" err="1" smtClean="0"/>
              <a:t>і</a:t>
            </a:r>
            <a:r>
              <a:rPr lang="ru-RU" b="0" dirty="0" smtClean="0"/>
              <a:t> </a:t>
            </a:r>
            <a:r>
              <a:rPr lang="ru-RU" b="0" dirty="0" err="1" smtClean="0"/>
              <a:t>підземних</a:t>
            </a:r>
            <a:r>
              <a:rPr lang="ru-RU" b="0" dirty="0" smtClean="0"/>
              <a:t> вод, </a:t>
            </a:r>
            <a:r>
              <a:rPr lang="ru-RU" b="0" dirty="0" err="1" smtClean="0"/>
              <a:t>забруднення</a:t>
            </a:r>
            <a:r>
              <a:rPr lang="ru-RU" b="0" dirty="0" smtClean="0"/>
              <a:t> </a:t>
            </a:r>
            <a:r>
              <a:rPr lang="ru-RU" b="0" dirty="0" err="1" smtClean="0"/>
              <a:t>морів</a:t>
            </a:r>
            <a:r>
              <a:rPr lang="ru-RU" b="0" dirty="0" smtClean="0"/>
              <a:t> </a:t>
            </a:r>
            <a:r>
              <a:rPr lang="ru-RU" b="0" dirty="0" err="1" smtClean="0"/>
              <a:t>і</a:t>
            </a:r>
            <a:r>
              <a:rPr lang="ru-RU" b="0" dirty="0" smtClean="0"/>
              <a:t> </a:t>
            </a:r>
            <a:r>
              <a:rPr lang="ru-RU" b="0" dirty="0" err="1" smtClean="0"/>
              <a:t>океанів</a:t>
            </a:r>
            <a:r>
              <a:rPr lang="ru-RU" b="0" dirty="0" smtClean="0"/>
              <a:t>);</a:t>
            </a:r>
          </a:p>
          <a:p>
            <a:r>
              <a:rPr lang="ru-RU" b="0" dirty="0" err="1" smtClean="0"/>
              <a:t>геолого-геоморфологічні</a:t>
            </a:r>
            <a:r>
              <a:rPr lang="ru-RU" b="0" dirty="0" smtClean="0"/>
              <a:t> (</a:t>
            </a:r>
            <a:r>
              <a:rPr lang="ru-RU" b="0" dirty="0" err="1" smtClean="0"/>
              <a:t>інтенсифікація</a:t>
            </a:r>
            <a:r>
              <a:rPr lang="ru-RU" b="0" dirty="0" smtClean="0"/>
              <a:t> </a:t>
            </a:r>
            <a:r>
              <a:rPr lang="ru-RU" b="0" dirty="0" err="1" smtClean="0"/>
              <a:t>несприятливих</a:t>
            </a:r>
            <a:r>
              <a:rPr lang="ru-RU" b="0" dirty="0" smtClean="0"/>
              <a:t> </a:t>
            </a:r>
            <a:r>
              <a:rPr lang="ru-RU" b="0" dirty="0" err="1" smtClean="0"/>
              <a:t>геолого-геоморфологічних</a:t>
            </a:r>
            <a:r>
              <a:rPr lang="ru-RU" b="0" dirty="0" smtClean="0"/>
              <a:t> </a:t>
            </a:r>
            <a:r>
              <a:rPr lang="ru-RU" b="0" dirty="0" err="1" smtClean="0"/>
              <a:t>процесів</a:t>
            </a:r>
            <a:r>
              <a:rPr lang="ru-RU" b="0" dirty="0" smtClean="0"/>
              <a:t>, </a:t>
            </a:r>
            <a:r>
              <a:rPr lang="ru-RU" b="0" dirty="0" err="1" smtClean="0"/>
              <a:t>порушення</a:t>
            </a:r>
            <a:r>
              <a:rPr lang="ru-RU" b="0" dirty="0" smtClean="0"/>
              <a:t> </a:t>
            </a:r>
            <a:r>
              <a:rPr lang="ru-RU" b="0" dirty="0" err="1" smtClean="0"/>
              <a:t>рельєфу</a:t>
            </a:r>
            <a:r>
              <a:rPr lang="ru-RU" b="0" dirty="0" smtClean="0"/>
              <a:t> </a:t>
            </a:r>
            <a:r>
              <a:rPr lang="ru-RU" b="0" dirty="0" err="1" smtClean="0"/>
              <a:t>і</a:t>
            </a:r>
            <a:r>
              <a:rPr lang="ru-RU" b="0" dirty="0" smtClean="0"/>
              <a:t> </a:t>
            </a:r>
            <a:r>
              <a:rPr lang="ru-RU" b="0" dirty="0" err="1" smtClean="0"/>
              <a:t>геологічної</a:t>
            </a:r>
            <a:r>
              <a:rPr lang="ru-RU" b="0" dirty="0" smtClean="0"/>
              <a:t> </a:t>
            </a:r>
            <a:r>
              <a:rPr lang="ru-RU" b="0" dirty="0" err="1" smtClean="0"/>
              <a:t>будови</a:t>
            </a:r>
            <a:r>
              <a:rPr lang="ru-RU" b="0" dirty="0" smtClean="0"/>
              <a:t>);</a:t>
            </a:r>
          </a:p>
          <a:p>
            <a:endParaRPr lang="ru-RU" dirty="0"/>
          </a:p>
        </p:txBody>
      </p:sp>
      <p:pic>
        <p:nvPicPr>
          <p:cNvPr id="26626" name="Picture 2" descr="http://buymore.pro/images/content/articles/010312/-.jpg"/>
          <p:cNvPicPr>
            <a:picLocks noChangeAspect="1" noChangeArrowheads="1"/>
          </p:cNvPicPr>
          <p:nvPr/>
        </p:nvPicPr>
        <p:blipFill>
          <a:blip r:embed="rId2"/>
          <a:srcRect t="11851"/>
          <a:stretch>
            <a:fillRect/>
          </a:stretch>
        </p:blipFill>
        <p:spPr bwMode="auto">
          <a:xfrm>
            <a:off x="4929190" y="142852"/>
            <a:ext cx="3889990" cy="2571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8" name="Picture 4" descr="http://upload.wikimedia.org/wikipedia/commons/d/d6/Water_pollu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071678"/>
            <a:ext cx="2709716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30" name="Picture 6" descr="http://www.kaf-gis.kh.ua/system/files/druzhkovk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1513" y="4214818"/>
            <a:ext cx="4602487" cy="2544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3971924" cy="5268931"/>
          </a:xfrm>
        </p:spPr>
        <p:txBody>
          <a:bodyPr>
            <a:normAutofit fontScale="85000" lnSpcReduction="20000"/>
          </a:bodyPr>
          <a:lstStyle/>
          <a:p>
            <a:r>
              <a:rPr lang="ru-RU" b="0" dirty="0" err="1" smtClean="0"/>
              <a:t>ґрунтові</a:t>
            </a:r>
            <a:r>
              <a:rPr lang="ru-RU" b="0" dirty="0" smtClean="0"/>
              <a:t> (</a:t>
            </a:r>
            <a:r>
              <a:rPr lang="ru-RU" b="0" dirty="0" err="1" smtClean="0"/>
              <a:t>забруднення</a:t>
            </a:r>
            <a:r>
              <a:rPr lang="ru-RU" b="0" dirty="0" smtClean="0"/>
              <a:t> </a:t>
            </a:r>
            <a:r>
              <a:rPr lang="ru-RU" b="0" dirty="0" err="1" smtClean="0"/>
              <a:t>ґрунтів</a:t>
            </a:r>
            <a:r>
              <a:rPr lang="ru-RU" b="0" dirty="0" smtClean="0"/>
              <a:t>, </a:t>
            </a:r>
            <a:r>
              <a:rPr lang="ru-RU" b="0" dirty="0" err="1" smtClean="0"/>
              <a:t>ерозія</a:t>
            </a:r>
            <a:r>
              <a:rPr lang="ru-RU" b="0" dirty="0" smtClean="0"/>
              <a:t>, </a:t>
            </a:r>
            <a:r>
              <a:rPr lang="ru-RU" b="0" dirty="0" err="1" smtClean="0"/>
              <a:t>дефляція</a:t>
            </a:r>
            <a:r>
              <a:rPr lang="ru-RU" b="0" dirty="0" smtClean="0"/>
              <a:t>, </a:t>
            </a:r>
            <a:r>
              <a:rPr lang="ru-RU" b="0" dirty="0" err="1" smtClean="0"/>
              <a:t>вторинне</a:t>
            </a:r>
            <a:r>
              <a:rPr lang="ru-RU" b="0" dirty="0" smtClean="0"/>
              <a:t> </a:t>
            </a:r>
            <a:r>
              <a:rPr lang="ru-RU" b="0" dirty="0" err="1" smtClean="0"/>
              <a:t>засолення</a:t>
            </a:r>
            <a:r>
              <a:rPr lang="ru-RU" b="0" dirty="0" smtClean="0"/>
              <a:t>, </a:t>
            </a:r>
            <a:r>
              <a:rPr lang="ru-RU" b="0" dirty="0" err="1" smtClean="0"/>
              <a:t>заболочування</a:t>
            </a:r>
            <a:r>
              <a:rPr lang="ru-RU" b="0" dirty="0" smtClean="0"/>
              <a:t> </a:t>
            </a:r>
            <a:r>
              <a:rPr lang="ru-RU" b="0" dirty="0" err="1" smtClean="0"/>
              <a:t>і</a:t>
            </a:r>
            <a:r>
              <a:rPr lang="ru-RU" b="0" dirty="0" smtClean="0"/>
              <a:t> </a:t>
            </a:r>
            <a:r>
              <a:rPr lang="ru-RU" b="0" dirty="0" err="1" smtClean="0"/>
              <a:t>ін</a:t>
            </a:r>
            <a:r>
              <a:rPr lang="ru-RU" b="0" dirty="0" smtClean="0"/>
              <a:t>.);</a:t>
            </a:r>
          </a:p>
          <a:p>
            <a:r>
              <a:rPr lang="ru-RU" b="0" dirty="0" err="1" smtClean="0"/>
              <a:t>біотичні</a:t>
            </a:r>
            <a:r>
              <a:rPr lang="ru-RU" b="0" dirty="0" smtClean="0"/>
              <a:t> (</a:t>
            </a:r>
            <a:r>
              <a:rPr lang="ru-RU" b="0" dirty="0" err="1" smtClean="0"/>
              <a:t>зменшення</a:t>
            </a:r>
            <a:r>
              <a:rPr lang="ru-RU" b="0" dirty="0" smtClean="0"/>
              <a:t> </a:t>
            </a:r>
            <a:r>
              <a:rPr lang="ru-RU" b="0" dirty="0" err="1" smtClean="0"/>
              <a:t>рослинності</a:t>
            </a:r>
            <a:r>
              <a:rPr lang="ru-RU" b="0" dirty="0" smtClean="0"/>
              <a:t>, </a:t>
            </a:r>
            <a:r>
              <a:rPr lang="ru-RU" b="0" dirty="0" err="1" smtClean="0"/>
              <a:t>деградація</a:t>
            </a:r>
            <a:r>
              <a:rPr lang="ru-RU" b="0" dirty="0" smtClean="0"/>
              <a:t> </a:t>
            </a:r>
            <a:r>
              <a:rPr lang="ru-RU" b="0" dirty="0" err="1" smtClean="0"/>
              <a:t>лісів</a:t>
            </a:r>
            <a:r>
              <a:rPr lang="ru-RU" b="0" dirty="0" smtClean="0"/>
              <a:t>, </a:t>
            </a:r>
            <a:r>
              <a:rPr lang="ru-RU" b="0" dirty="0" err="1" smtClean="0"/>
              <a:t>пасовищна</a:t>
            </a:r>
            <a:r>
              <a:rPr lang="ru-RU" b="0" dirty="0" smtClean="0"/>
              <a:t> </a:t>
            </a:r>
            <a:r>
              <a:rPr lang="ru-RU" b="0" dirty="0" err="1" smtClean="0">
                <a:hlinkClick r:id="rId2" tooltip="Дигресія (екологія)"/>
              </a:rPr>
              <a:t>дигресія</a:t>
            </a:r>
            <a:r>
              <a:rPr lang="ru-RU" b="0" dirty="0" smtClean="0"/>
              <a:t>, </a:t>
            </a:r>
            <a:r>
              <a:rPr lang="ru-RU" b="0" dirty="0" err="1" smtClean="0"/>
              <a:t>скорочення</a:t>
            </a:r>
            <a:r>
              <a:rPr lang="ru-RU" b="0" dirty="0" smtClean="0"/>
              <a:t> </a:t>
            </a:r>
            <a:r>
              <a:rPr lang="ru-RU" b="0" dirty="0" err="1" smtClean="0"/>
              <a:t>видової</a:t>
            </a:r>
            <a:r>
              <a:rPr lang="ru-RU" b="0" dirty="0" smtClean="0"/>
              <a:t> </a:t>
            </a:r>
            <a:r>
              <a:rPr lang="ru-RU" b="0" dirty="0" err="1" smtClean="0"/>
              <a:t>різноманітності</a:t>
            </a:r>
            <a:r>
              <a:rPr lang="ru-RU" b="0" dirty="0" smtClean="0"/>
              <a:t> </a:t>
            </a:r>
            <a:r>
              <a:rPr lang="ru-RU" b="0" dirty="0" err="1" smtClean="0"/>
              <a:t>і</a:t>
            </a:r>
            <a:r>
              <a:rPr lang="ru-RU" b="0" dirty="0" smtClean="0"/>
              <a:t> </a:t>
            </a:r>
            <a:r>
              <a:rPr lang="ru-RU" b="0" dirty="0" err="1" smtClean="0"/>
              <a:t>ін</a:t>
            </a:r>
            <a:r>
              <a:rPr lang="ru-RU" b="0" dirty="0" smtClean="0"/>
              <a:t>.);</a:t>
            </a:r>
          </a:p>
          <a:p>
            <a:r>
              <a:rPr lang="ru-RU" b="0" dirty="0" err="1" smtClean="0"/>
              <a:t>комплексні</a:t>
            </a:r>
            <a:r>
              <a:rPr lang="ru-RU" b="0" dirty="0" smtClean="0"/>
              <a:t> (</a:t>
            </a:r>
            <a:r>
              <a:rPr lang="ru-RU" b="0" dirty="0" err="1" smtClean="0"/>
              <a:t>ландшафтні</a:t>
            </a:r>
            <a:r>
              <a:rPr lang="ru-RU" b="0" dirty="0" smtClean="0"/>
              <a:t>) — </a:t>
            </a:r>
            <a:r>
              <a:rPr lang="ru-RU" b="0" dirty="0" err="1" smtClean="0"/>
              <a:t>запустинювання</a:t>
            </a:r>
            <a:r>
              <a:rPr lang="ru-RU" b="0" dirty="0" smtClean="0"/>
              <a:t>, </a:t>
            </a:r>
            <a:r>
              <a:rPr lang="ru-RU" b="0" dirty="0" err="1" smtClean="0"/>
              <a:t>зниження</a:t>
            </a:r>
            <a:r>
              <a:rPr lang="ru-RU" b="0" dirty="0" smtClean="0"/>
              <a:t> </a:t>
            </a:r>
            <a:r>
              <a:rPr lang="ru-RU" b="0" dirty="0" err="1" smtClean="0"/>
              <a:t>біорізноманітності</a:t>
            </a:r>
            <a:r>
              <a:rPr lang="ru-RU" b="0" dirty="0" smtClean="0"/>
              <a:t>, </a:t>
            </a:r>
            <a:r>
              <a:rPr lang="ru-RU" b="0" dirty="0" err="1" smtClean="0"/>
              <a:t>порушення</a:t>
            </a:r>
            <a:r>
              <a:rPr lang="ru-RU" b="0" dirty="0" smtClean="0"/>
              <a:t> режиму </a:t>
            </a:r>
            <a:r>
              <a:rPr lang="ru-RU" b="0" dirty="0" err="1" smtClean="0"/>
              <a:t>природоохоронних</a:t>
            </a:r>
            <a:r>
              <a:rPr lang="ru-RU" b="0" dirty="0" smtClean="0"/>
              <a:t> </a:t>
            </a:r>
            <a:r>
              <a:rPr lang="ru-RU" b="0" dirty="0" err="1" smtClean="0"/>
              <a:t>територій</a:t>
            </a:r>
            <a:r>
              <a:rPr lang="ru-RU" b="0" dirty="0" smtClean="0"/>
              <a:t>.</a:t>
            </a:r>
            <a:endParaRPr lang="ru-RU" b="0" dirty="0"/>
          </a:p>
        </p:txBody>
      </p:sp>
      <p:pic>
        <p:nvPicPr>
          <p:cNvPr id="28674" name="Picture 2" descr="Файл:Madagascar erosion.jpg"/>
          <p:cNvPicPr>
            <a:picLocks noChangeAspect="1" noChangeArrowheads="1"/>
          </p:cNvPicPr>
          <p:nvPr/>
        </p:nvPicPr>
        <p:blipFill>
          <a:blip r:embed="rId3"/>
          <a:srcRect l="7693" t="2051"/>
          <a:stretch>
            <a:fillRect/>
          </a:stretch>
        </p:blipFill>
        <p:spPr bwMode="auto">
          <a:xfrm>
            <a:off x="4857752" y="285728"/>
            <a:ext cx="4286248" cy="3411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6" name="Picture 4" descr="http://upload.wikimedia.org/wikipedia/commons/thumb/7/7b/Erosion.jpg/220px-Eros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285992"/>
            <a:ext cx="2595566" cy="3916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8" name="Picture 6" descr="http://www.varianty.net/thumbnails/440x275/d45f4bc9474f52c4da7286af1b2880f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238625"/>
            <a:ext cx="4191000" cy="2619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714356"/>
            <a:ext cx="42862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Кінець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dirty="0" err="1" smtClean="0"/>
              <a:t>Єкологія</a:t>
            </a:r>
            <a:r>
              <a:rPr lang="uk-UA" sz="6000" dirty="0" err="1" smtClean="0"/>
              <a:t>-це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9358378" cy="4340237"/>
          </a:xfrm>
        </p:spPr>
        <p:txBody>
          <a:bodyPr>
            <a:normAutofit fontScale="92500" lnSpcReduction="10000"/>
          </a:bodyPr>
          <a:lstStyle/>
          <a:p>
            <a:r>
              <a:rPr lang="ru-RU" b="0" dirty="0" smtClean="0"/>
              <a:t>(</a:t>
            </a:r>
            <a:r>
              <a:rPr lang="ru-RU" b="0" dirty="0" err="1" smtClean="0">
                <a:hlinkClick r:id="rId2" tooltip="Грецька мова"/>
              </a:rPr>
              <a:t>грец</a:t>
            </a:r>
            <a:r>
              <a:rPr lang="ru-RU" b="0" dirty="0" smtClean="0">
                <a:hlinkClick r:id="rId2" tooltip="Грецька мова"/>
              </a:rPr>
              <a:t>.</a:t>
            </a:r>
            <a:r>
              <a:rPr lang="ru-RU" b="0" dirty="0" smtClean="0"/>
              <a:t> </a:t>
            </a:r>
            <a:r>
              <a:rPr lang="uk-UA" b="0" dirty="0" smtClean="0"/>
              <a:t>-</a:t>
            </a:r>
            <a:r>
              <a:rPr lang="el-GR" b="0" dirty="0" smtClean="0"/>
              <a:t> </a:t>
            </a:r>
            <a:r>
              <a:rPr lang="ru-RU" b="0" dirty="0" err="1" smtClean="0"/>
              <a:t>будинок</a:t>
            </a:r>
            <a:r>
              <a:rPr lang="ru-RU" b="0" dirty="0" smtClean="0"/>
              <a:t>, </a:t>
            </a:r>
            <a:r>
              <a:rPr lang="ru-RU" b="0" dirty="0" err="1" smtClean="0"/>
              <a:t>дім</a:t>
            </a:r>
            <a:r>
              <a:rPr lang="ru-RU" b="0" dirty="0" smtClean="0"/>
              <a:t>; </a:t>
            </a:r>
            <a:r>
              <a:rPr lang="ru-RU" b="0" dirty="0" err="1" smtClean="0">
                <a:hlinkClick r:id="rId2" tooltip="Грецька мова"/>
              </a:rPr>
              <a:t>грец</a:t>
            </a:r>
            <a:r>
              <a:rPr lang="ru-RU" b="0" dirty="0" smtClean="0">
                <a:hlinkClick r:id="rId2" tooltip="Грецька мова"/>
              </a:rPr>
              <a:t>.</a:t>
            </a:r>
            <a:r>
              <a:rPr lang="ru-RU" b="0" dirty="0" smtClean="0"/>
              <a:t> </a:t>
            </a:r>
            <a:r>
              <a:rPr lang="uk-UA" b="0" dirty="0" smtClean="0"/>
              <a:t>-</a:t>
            </a:r>
            <a:r>
              <a:rPr lang="el-GR" b="0" dirty="0" smtClean="0"/>
              <a:t> </a:t>
            </a:r>
            <a:r>
              <a:rPr lang="ru-RU" b="0" dirty="0" smtClean="0"/>
              <a:t>наука) — </a:t>
            </a:r>
            <a:r>
              <a:rPr lang="ru-RU" b="0" dirty="0" err="1" smtClean="0"/>
              <a:t>наукова</a:t>
            </a:r>
            <a:r>
              <a:rPr lang="ru-RU" b="0" dirty="0" smtClean="0"/>
              <a:t> </a:t>
            </a:r>
            <a:r>
              <a:rPr lang="ru-RU" b="0" dirty="0" err="1" smtClean="0"/>
              <a:t>дисципліна</a:t>
            </a:r>
            <a:r>
              <a:rPr lang="ru-RU" b="0" dirty="0" smtClean="0"/>
              <a:t>, один </a:t>
            </a:r>
            <a:r>
              <a:rPr lang="ru-RU" b="0" dirty="0" err="1" smtClean="0"/>
              <a:t>з</a:t>
            </a:r>
            <a:r>
              <a:rPr lang="ru-RU" b="0" dirty="0" smtClean="0"/>
              <a:t> </a:t>
            </a:r>
            <a:r>
              <a:rPr lang="ru-RU" b="0" dirty="0" err="1" smtClean="0"/>
              <a:t>розділів</a:t>
            </a:r>
            <a:r>
              <a:rPr lang="ru-RU" b="0" dirty="0" smtClean="0"/>
              <a:t> </a:t>
            </a:r>
            <a:r>
              <a:rPr lang="ru-RU" b="0" dirty="0" err="1" smtClean="0">
                <a:hlinkClick r:id="rId3" tooltip="Біологія"/>
              </a:rPr>
              <a:t>біології</a:t>
            </a:r>
            <a:r>
              <a:rPr lang="ru-RU" b="0" dirty="0" smtClean="0"/>
              <a:t>, </a:t>
            </a:r>
            <a:r>
              <a:rPr lang="ru-RU" b="0" dirty="0" err="1" smtClean="0"/>
              <a:t>який</a:t>
            </a:r>
            <a:r>
              <a:rPr lang="ru-RU" b="0" dirty="0" smtClean="0"/>
              <a:t> </a:t>
            </a:r>
            <a:r>
              <a:rPr lang="ru-RU" b="0" dirty="0" err="1" smtClean="0"/>
              <a:t>досліджує</a:t>
            </a:r>
            <a:r>
              <a:rPr lang="ru-RU" b="0" dirty="0" smtClean="0"/>
              <a:t> </a:t>
            </a:r>
            <a:r>
              <a:rPr lang="ru-RU" b="0" dirty="0" err="1" smtClean="0"/>
              <a:t>взаємовідносини</a:t>
            </a:r>
            <a:r>
              <a:rPr lang="ru-RU" b="0" dirty="0" smtClean="0"/>
              <a:t> </a:t>
            </a:r>
            <a:r>
              <a:rPr lang="ru-RU" b="0" dirty="0" err="1" smtClean="0"/>
              <a:t>між</a:t>
            </a:r>
            <a:r>
              <a:rPr lang="ru-RU" b="0" dirty="0" smtClean="0"/>
              <a:t> </a:t>
            </a:r>
            <a:r>
              <a:rPr lang="ru-RU" b="0" dirty="0" err="1" smtClean="0">
                <a:hlinkClick r:id="rId4" tooltip="Біота"/>
              </a:rPr>
              <a:t>біотичними</a:t>
            </a:r>
            <a:r>
              <a:rPr lang="ru-RU" b="0" dirty="0" smtClean="0"/>
              <a:t> та </a:t>
            </a:r>
            <a:r>
              <a:rPr lang="ru-RU" b="0" dirty="0" err="1" smtClean="0"/>
              <a:t>соціальними</a:t>
            </a:r>
            <a:r>
              <a:rPr lang="ru-RU" b="0" dirty="0" smtClean="0"/>
              <a:t> </a:t>
            </a:r>
            <a:r>
              <a:rPr lang="ru-RU" b="0" dirty="0" err="1" smtClean="0"/>
              <a:t>цілісностями</a:t>
            </a:r>
            <a:r>
              <a:rPr lang="ru-RU" b="0" dirty="0" smtClean="0"/>
              <a:t> </a:t>
            </a:r>
            <a:r>
              <a:rPr lang="ru-RU" b="0" dirty="0" err="1" smtClean="0"/>
              <a:t>та</a:t>
            </a:r>
            <a:r>
              <a:rPr lang="ru-RU" b="0" dirty="0" smtClean="0"/>
              <a:t> </a:t>
            </a:r>
            <a:r>
              <a:rPr lang="ru-RU" b="0" dirty="0" err="1" smtClean="0"/>
              <a:t>їхнім</a:t>
            </a:r>
            <a:r>
              <a:rPr lang="ru-RU" b="0" dirty="0" smtClean="0"/>
              <a:t> </a:t>
            </a:r>
            <a:r>
              <a:rPr lang="ru-RU" b="0" dirty="0" err="1" smtClean="0">
                <a:hlinkClick r:id="rId5" tooltip="Довкілля"/>
              </a:rPr>
              <a:t>довкіллям</a:t>
            </a:r>
            <a:r>
              <a:rPr lang="ru-RU" b="0" dirty="0" smtClean="0"/>
              <a:t>.</a:t>
            </a:r>
          </a:p>
          <a:p>
            <a:r>
              <a:rPr lang="ru-RU" b="0" dirty="0" err="1" smtClean="0"/>
              <a:t>Екологія</a:t>
            </a:r>
            <a:r>
              <a:rPr lang="ru-RU" b="0" dirty="0" smtClean="0"/>
              <a:t> </a:t>
            </a:r>
            <a:r>
              <a:rPr lang="ru-RU" b="0" dirty="0" err="1" smtClean="0"/>
              <a:t>вивчає</a:t>
            </a:r>
            <a:r>
              <a:rPr lang="ru-RU" b="0" dirty="0" smtClean="0"/>
              <a:t> </a:t>
            </a:r>
            <a:r>
              <a:rPr lang="ru-RU" b="0" dirty="0" err="1" smtClean="0">
                <a:hlinkClick r:id="rId6" tooltip="Типи відносин між організмами"/>
              </a:rPr>
              <a:t>взаємовідносини</a:t>
            </a:r>
            <a:r>
              <a:rPr lang="ru-RU" b="0" dirty="0" smtClean="0">
                <a:hlinkClick r:id="rId6" tooltip="Типи відносин між організмами"/>
              </a:rPr>
              <a:t> </a:t>
            </a:r>
            <a:r>
              <a:rPr lang="ru-RU" b="0" dirty="0" err="1" smtClean="0">
                <a:hlinkClick r:id="rId6" tooltip="Типи відносин між організмами"/>
              </a:rPr>
              <a:t>організмів</a:t>
            </a:r>
            <a:r>
              <a:rPr lang="ru-RU" b="0" dirty="0" smtClean="0"/>
              <a:t> </a:t>
            </a:r>
            <a:r>
              <a:rPr lang="ru-RU" b="0" dirty="0" err="1" smtClean="0"/>
              <a:t>із</a:t>
            </a:r>
            <a:r>
              <a:rPr lang="ru-RU" b="0" dirty="0" smtClean="0"/>
              <a:t> </a:t>
            </a:r>
            <a:r>
              <a:rPr lang="ru-RU" b="0" dirty="0" err="1" smtClean="0">
                <a:hlinkClick r:id="rId5" tooltip="Довкілля"/>
              </a:rPr>
              <a:t>довкіллям</a:t>
            </a:r>
            <a:r>
              <a:rPr lang="ru-RU" b="0" dirty="0" smtClean="0"/>
              <a:t>, </a:t>
            </a:r>
            <a:r>
              <a:rPr lang="ru-RU" b="0" dirty="0" err="1" smtClean="0"/>
              <a:t>досліджує</a:t>
            </a:r>
            <a:r>
              <a:rPr lang="ru-RU" b="0" dirty="0" smtClean="0"/>
              <a:t> </a:t>
            </a:r>
            <a:r>
              <a:rPr lang="ru-RU" b="0" dirty="0" err="1" smtClean="0"/>
              <a:t>структурно-функціональну</a:t>
            </a:r>
            <a:r>
              <a:rPr lang="ru-RU" b="0" dirty="0" smtClean="0"/>
              <a:t> </a:t>
            </a:r>
            <a:r>
              <a:rPr lang="ru-RU" b="0" dirty="0" err="1" smtClean="0"/>
              <a:t>організацію</a:t>
            </a:r>
            <a:r>
              <a:rPr lang="ru-RU" b="0" dirty="0" smtClean="0"/>
              <a:t> </a:t>
            </a:r>
            <a:r>
              <a:rPr lang="ru-RU" b="0" dirty="0" err="1" smtClean="0"/>
              <a:t>надорганізмових</a:t>
            </a:r>
            <a:r>
              <a:rPr lang="ru-RU" b="0" dirty="0" smtClean="0"/>
              <a:t> систем (</a:t>
            </a:r>
            <a:r>
              <a:rPr lang="ru-RU" b="0" dirty="0" err="1" smtClean="0">
                <a:hlinkClick r:id="rId7" tooltip="Популяція"/>
              </a:rPr>
              <a:t>популяцій</a:t>
            </a:r>
            <a:r>
              <a:rPr lang="ru-RU" b="0" dirty="0" smtClean="0"/>
              <a:t>, </a:t>
            </a:r>
            <a:r>
              <a:rPr lang="ru-RU" b="0" dirty="0" err="1" smtClean="0">
                <a:hlinkClick r:id="rId8" tooltip="Угрупування (ще не написана)"/>
              </a:rPr>
              <a:t>угруповань</a:t>
            </a:r>
            <a:r>
              <a:rPr lang="ru-RU" b="0" dirty="0" smtClean="0"/>
              <a:t>, </a:t>
            </a:r>
            <a:r>
              <a:rPr lang="ru-RU" b="0" dirty="0" err="1" smtClean="0">
                <a:hlinkClick r:id="rId9" tooltip="Екосистема"/>
              </a:rPr>
              <a:t>екосистем</a:t>
            </a:r>
            <a:r>
              <a:rPr lang="ru-RU" b="0" dirty="0" smtClean="0"/>
              <a:t>, </a:t>
            </a:r>
            <a:r>
              <a:rPr lang="ru-RU" b="0" dirty="0" err="1" smtClean="0">
                <a:hlinkClick r:id="rId10" tooltip="Біосфера"/>
              </a:rPr>
              <a:t>біосфери</a:t>
            </a:r>
            <a:r>
              <a:rPr lang="ru-RU" b="0" dirty="0" smtClean="0"/>
              <a:t>), </a:t>
            </a:r>
            <a:r>
              <a:rPr lang="ru-RU" b="0" dirty="0" err="1" smtClean="0"/>
              <a:t>виявляє</a:t>
            </a:r>
            <a:r>
              <a:rPr lang="ru-RU" b="0" dirty="0" smtClean="0"/>
              <a:t> </a:t>
            </a:r>
            <a:r>
              <a:rPr lang="ru-RU" b="0" dirty="0" err="1" smtClean="0"/>
              <a:t>механізми</a:t>
            </a:r>
            <a:r>
              <a:rPr lang="ru-RU" b="0" dirty="0" smtClean="0"/>
              <a:t> </a:t>
            </a:r>
            <a:r>
              <a:rPr lang="ru-RU" b="0" dirty="0" err="1" smtClean="0"/>
              <a:t>підтримання</a:t>
            </a:r>
            <a:r>
              <a:rPr lang="ru-RU" b="0" dirty="0" smtClean="0"/>
              <a:t> </a:t>
            </a:r>
            <a:r>
              <a:rPr lang="ru-RU" b="0" dirty="0" err="1" smtClean="0"/>
              <a:t>їх</a:t>
            </a:r>
            <a:r>
              <a:rPr lang="ru-RU" b="0" dirty="0" smtClean="0"/>
              <a:t> </a:t>
            </a:r>
            <a:r>
              <a:rPr lang="ru-RU" b="0" dirty="0" err="1" smtClean="0">
                <a:hlinkClick r:id="rId11" tooltip="Стійкість систем"/>
              </a:rPr>
              <a:t>стійкості</a:t>
            </a:r>
            <a:r>
              <a:rPr lang="ru-RU" b="0" dirty="0" smtClean="0"/>
              <a:t> у </a:t>
            </a:r>
            <a:r>
              <a:rPr lang="ru-RU" b="0" dirty="0" err="1" smtClean="0">
                <a:hlinkClick r:id="rId12" tooltip="Простір"/>
              </a:rPr>
              <a:t>просторі</a:t>
            </a:r>
            <a:r>
              <a:rPr lang="ru-RU" b="0" dirty="0" smtClean="0"/>
              <a:t> </a:t>
            </a:r>
            <a:r>
              <a:rPr lang="ru-RU" b="0" dirty="0" err="1" smtClean="0"/>
              <a:t>й</a:t>
            </a:r>
            <a:r>
              <a:rPr lang="ru-RU" b="0" dirty="0" smtClean="0"/>
              <a:t> </a:t>
            </a:r>
            <a:r>
              <a:rPr lang="ru-RU" b="0" dirty="0" smtClean="0">
                <a:hlinkClick r:id="rId13" tooltip="Час"/>
              </a:rPr>
              <a:t>часі</a:t>
            </a:r>
            <a:r>
              <a:rPr lang="ru-RU" b="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42974" y="0"/>
            <a:ext cx="6500858" cy="1357322"/>
          </a:xfrm>
        </p:spPr>
        <p:txBody>
          <a:bodyPr/>
          <a:lstStyle/>
          <a:p>
            <a:r>
              <a:rPr lang="ru-RU" b="0" dirty="0" err="1" smtClean="0"/>
              <a:t>Сучасна</a:t>
            </a:r>
            <a:r>
              <a:rPr lang="ru-RU" b="0" dirty="0" smtClean="0"/>
              <a:t> </a:t>
            </a:r>
            <a:r>
              <a:rPr lang="ru-RU" b="0" dirty="0" err="1" smtClean="0"/>
              <a:t>екологія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928670"/>
            <a:ext cx="5000628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700" b="0" dirty="0" smtClean="0"/>
              <a:t>     складна </a:t>
            </a:r>
            <a:r>
              <a:rPr lang="ru-RU" sz="2700" b="0" dirty="0" err="1" smtClean="0"/>
              <a:t>багатогранна</a:t>
            </a:r>
            <a:r>
              <a:rPr lang="ru-RU" sz="2700" b="0" dirty="0" smtClean="0"/>
              <a:t> </a:t>
            </a:r>
            <a:r>
              <a:rPr lang="ru-RU" sz="2700" b="0" dirty="0" err="1" smtClean="0"/>
              <a:t>дисципліна</a:t>
            </a:r>
            <a:r>
              <a:rPr lang="ru-RU" sz="2700" b="0" dirty="0" smtClean="0"/>
              <a:t>, основою </a:t>
            </a:r>
            <a:r>
              <a:rPr lang="ru-RU" sz="2700" b="0" dirty="0" err="1" smtClean="0"/>
              <a:t>якої</a:t>
            </a:r>
            <a:r>
              <a:rPr lang="ru-RU" sz="2700" b="0" dirty="0" smtClean="0"/>
              <a:t> </a:t>
            </a:r>
            <a:r>
              <a:rPr lang="ru-RU" sz="2700" b="0" dirty="0" err="1" smtClean="0"/>
              <a:t>є</a:t>
            </a:r>
            <a:r>
              <a:rPr lang="ru-RU" sz="2700" b="0" dirty="0" smtClean="0"/>
              <a:t> </a:t>
            </a:r>
            <a:r>
              <a:rPr lang="ru-RU" sz="2700" b="0" dirty="0" err="1" smtClean="0"/>
              <a:t>біогеографічні</a:t>
            </a:r>
            <a:r>
              <a:rPr lang="ru-RU" sz="2700" b="0" dirty="0" smtClean="0"/>
              <a:t> </a:t>
            </a:r>
            <a:r>
              <a:rPr lang="ru-RU" sz="2700" b="0" dirty="0" err="1" smtClean="0"/>
              <a:t>знання</a:t>
            </a:r>
            <a:r>
              <a:rPr lang="ru-RU" sz="2700" b="0" dirty="0" smtClean="0"/>
              <a:t>, </a:t>
            </a:r>
            <a:r>
              <a:rPr lang="ru-RU" sz="2700" b="0" dirty="0" err="1" smtClean="0"/>
              <a:t>але</a:t>
            </a:r>
            <a:r>
              <a:rPr lang="ru-RU" sz="2700" b="0" dirty="0" smtClean="0"/>
              <a:t> яка </a:t>
            </a:r>
            <a:r>
              <a:rPr lang="ru-RU" sz="2700" b="0" dirty="0" err="1" smtClean="0"/>
              <a:t>поєднує</a:t>
            </a:r>
            <a:r>
              <a:rPr lang="ru-RU" sz="2700" b="0" dirty="0" smtClean="0"/>
              <a:t> </a:t>
            </a:r>
            <a:r>
              <a:rPr lang="ru-RU" sz="2700" b="0" dirty="0" err="1" smtClean="0"/>
              <a:t>сьогодні</a:t>
            </a:r>
            <a:r>
              <a:rPr lang="ru-RU" sz="2700" b="0" dirty="0" smtClean="0"/>
              <a:t> </a:t>
            </a:r>
            <a:r>
              <a:rPr lang="ru-RU" sz="2700" b="0" dirty="0" err="1" smtClean="0"/>
              <a:t>всі</a:t>
            </a:r>
            <a:r>
              <a:rPr lang="ru-RU" sz="2700" b="0" dirty="0" smtClean="0"/>
              <a:t> </a:t>
            </a:r>
            <a:r>
              <a:rPr lang="ru-RU" sz="2700" b="0" dirty="0" err="1" smtClean="0"/>
              <a:t>природничі,</a:t>
            </a:r>
            <a:r>
              <a:rPr lang="ru-RU" sz="2700" b="0" dirty="0" err="1" smtClean="0">
                <a:hlinkClick r:id="rId2" tooltip="Точні науки"/>
              </a:rPr>
              <a:t>точні</a:t>
            </a:r>
            <a:r>
              <a:rPr lang="ru-RU" sz="2700" b="0" dirty="0" smtClean="0"/>
              <a:t>, </a:t>
            </a:r>
            <a:r>
              <a:rPr lang="ru-RU" sz="2700" b="0" dirty="0" err="1" smtClean="0">
                <a:hlinkClick r:id="rId3" tooltip="Гуманітарні науки"/>
              </a:rPr>
              <a:t>гуманітарні</a:t>
            </a:r>
            <a:r>
              <a:rPr lang="ru-RU" sz="2700" b="0" dirty="0" smtClean="0"/>
              <a:t> </a:t>
            </a:r>
            <a:r>
              <a:rPr lang="ru-RU" sz="2700" b="0" dirty="0" err="1" smtClean="0"/>
              <a:t>і</a:t>
            </a:r>
            <a:r>
              <a:rPr lang="ru-RU" sz="2700" b="0" dirty="0" smtClean="0"/>
              <a:t> </a:t>
            </a:r>
            <a:r>
              <a:rPr lang="ru-RU" sz="2700" b="0" dirty="0" err="1" smtClean="0">
                <a:hlinkClick r:id="rId4" tooltip="Соціальні науки"/>
              </a:rPr>
              <a:t>соціальні</a:t>
            </a:r>
            <a:r>
              <a:rPr lang="ru-RU" sz="2700" b="0" dirty="0" smtClean="0">
                <a:hlinkClick r:id="rId4" tooltip="Соціальні науки"/>
              </a:rPr>
              <a:t> науки</a:t>
            </a:r>
            <a:r>
              <a:rPr lang="ru-RU" sz="2700" b="0" dirty="0" smtClean="0"/>
              <a:t>, </a:t>
            </a:r>
            <a:r>
              <a:rPr lang="ru-RU" sz="2700" b="0" dirty="0" err="1" smtClean="0"/>
              <a:t>з</a:t>
            </a:r>
            <a:r>
              <a:rPr lang="ru-RU" sz="2700" b="0" dirty="0" smtClean="0"/>
              <a:t> метою </a:t>
            </a:r>
            <a:r>
              <a:rPr lang="ru-RU" sz="2700" b="0" dirty="0" err="1" smtClean="0"/>
              <a:t>пошуків</a:t>
            </a:r>
            <a:r>
              <a:rPr lang="ru-RU" sz="2700" b="0" dirty="0" smtClean="0"/>
              <a:t> </a:t>
            </a:r>
            <a:r>
              <a:rPr lang="ru-RU" sz="2700" b="0" dirty="0" err="1" smtClean="0"/>
              <a:t>шляхів</a:t>
            </a:r>
            <a:r>
              <a:rPr lang="ru-RU" sz="2700" b="0" dirty="0" smtClean="0"/>
              <a:t> оптимального </a:t>
            </a:r>
            <a:r>
              <a:rPr lang="ru-RU" sz="2700" b="0" dirty="0" err="1" smtClean="0"/>
              <a:t>розвитку</a:t>
            </a:r>
            <a:r>
              <a:rPr lang="ru-RU" sz="2700" b="0" dirty="0" smtClean="0"/>
              <a:t> </a:t>
            </a:r>
            <a:r>
              <a:rPr lang="ru-RU" sz="2700" b="0" dirty="0" err="1" smtClean="0"/>
              <a:t>людства</a:t>
            </a:r>
            <a:r>
              <a:rPr lang="ru-RU" sz="2700" b="0" dirty="0" smtClean="0"/>
              <a:t> на </a:t>
            </a:r>
            <a:r>
              <a:rPr lang="ru-RU" sz="2700" b="0" dirty="0" err="1" smtClean="0"/>
              <a:t>далеку</a:t>
            </a:r>
            <a:r>
              <a:rPr lang="ru-RU" sz="2700" b="0" dirty="0" smtClean="0"/>
              <a:t> </a:t>
            </a:r>
            <a:r>
              <a:rPr lang="ru-RU" sz="2700" b="0" dirty="0" smtClean="0"/>
              <a:t>перспективу, </a:t>
            </a:r>
            <a:r>
              <a:rPr lang="ru-RU" sz="2700" b="0" dirty="0" err="1" smtClean="0"/>
              <a:t>вироблення</a:t>
            </a:r>
            <a:r>
              <a:rPr lang="ru-RU" sz="2700" b="0" dirty="0" smtClean="0"/>
              <a:t> </a:t>
            </a:r>
            <a:r>
              <a:rPr lang="ru-RU" sz="2700" b="0" dirty="0" err="1" smtClean="0"/>
              <a:t>нових</a:t>
            </a:r>
            <a:r>
              <a:rPr lang="ru-RU" sz="2700" b="0" dirty="0" smtClean="0"/>
              <a:t> </a:t>
            </a:r>
            <a:r>
              <a:rPr lang="ru-RU" sz="2700" b="0" dirty="0" err="1" smtClean="0"/>
              <a:t>методів</a:t>
            </a:r>
            <a:r>
              <a:rPr lang="ru-RU" sz="2700" b="0" dirty="0" smtClean="0"/>
              <a:t> </a:t>
            </a:r>
            <a:r>
              <a:rPr lang="ru-RU" sz="2700" b="0" dirty="0" err="1" smtClean="0"/>
              <a:t>збереження</a:t>
            </a:r>
            <a:r>
              <a:rPr lang="ru-RU" sz="2700" b="0" dirty="0" smtClean="0"/>
              <a:t> </a:t>
            </a:r>
            <a:r>
              <a:rPr lang="ru-RU" sz="2700" b="0" dirty="0" err="1" smtClean="0"/>
              <a:t>біосфери</a:t>
            </a:r>
            <a:r>
              <a:rPr lang="ru-RU" sz="2700" b="0" dirty="0" smtClean="0"/>
              <a:t> </a:t>
            </a:r>
            <a:r>
              <a:rPr lang="ru-RU" sz="2700" b="0" dirty="0" err="1" smtClean="0"/>
              <a:t>планети</a:t>
            </a:r>
            <a:r>
              <a:rPr lang="ru-RU" sz="2700" b="0" dirty="0" smtClean="0"/>
              <a:t>.</a:t>
            </a:r>
            <a:endParaRPr lang="ru-RU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14290"/>
            <a:ext cx="4329114" cy="6357982"/>
          </a:xfrm>
        </p:spPr>
        <p:txBody>
          <a:bodyPr>
            <a:noAutofit/>
          </a:bodyPr>
          <a:lstStyle/>
          <a:p>
            <a:r>
              <a:rPr lang="ru-RU" sz="3600" b="0" dirty="0" err="1" smtClean="0"/>
              <a:t>Сьогодні</a:t>
            </a:r>
            <a:r>
              <a:rPr lang="ru-RU" sz="3600" b="0" dirty="0" smtClean="0"/>
              <a:t> </a:t>
            </a:r>
            <a:r>
              <a:rPr lang="ru-RU" sz="3600" b="0" dirty="0" err="1" smtClean="0"/>
              <a:t>єкологію</a:t>
            </a:r>
            <a:r>
              <a:rPr lang="ru-RU" sz="3600" b="0" dirty="0" smtClean="0"/>
              <a:t> </a:t>
            </a:r>
            <a:r>
              <a:rPr lang="ru-RU" sz="3600" b="0" dirty="0" err="1" smtClean="0"/>
              <a:t>поділяють</a:t>
            </a:r>
            <a:r>
              <a:rPr lang="ru-RU" sz="3600" b="0" dirty="0" smtClean="0"/>
              <a:t> </a:t>
            </a:r>
            <a:r>
              <a:rPr lang="ru-RU" sz="3600" b="0" dirty="0" smtClean="0"/>
              <a:t>на</a:t>
            </a:r>
            <a:r>
              <a:rPr lang="ru-RU" sz="3600" b="0" dirty="0" smtClean="0"/>
              <a:t>:</a:t>
            </a:r>
          </a:p>
          <a:p>
            <a:r>
              <a:rPr lang="ru-RU" sz="3600" b="0" dirty="0" err="1" smtClean="0">
                <a:hlinkClick r:id="rId2" tooltip="Біоетика"/>
              </a:rPr>
              <a:t>біоетику</a:t>
            </a:r>
            <a:endParaRPr lang="ru-RU" sz="3600" b="0" dirty="0" smtClean="0"/>
          </a:p>
          <a:p>
            <a:r>
              <a:rPr lang="ru-RU" sz="3600" b="0" dirty="0" err="1" smtClean="0">
                <a:hlinkClick r:id="rId3" tooltip="Біоекологія"/>
              </a:rPr>
              <a:t>біоекологію</a:t>
            </a:r>
            <a:endParaRPr lang="ru-RU" sz="3600" b="0" dirty="0" smtClean="0"/>
          </a:p>
          <a:p>
            <a:r>
              <a:rPr lang="ru-RU" sz="3600" b="0" dirty="0" err="1" smtClean="0">
                <a:hlinkClick r:id="rId4" tooltip="Геоекологія"/>
              </a:rPr>
              <a:t>геоекологію</a:t>
            </a:r>
            <a:endParaRPr lang="ru-RU" sz="3600" b="0" dirty="0" smtClean="0"/>
          </a:p>
          <a:p>
            <a:r>
              <a:rPr lang="ru-RU" sz="3600" b="0" dirty="0" err="1" smtClean="0">
                <a:hlinkClick r:id="rId5" tooltip="Техноекологія"/>
              </a:rPr>
              <a:t>техноекологію</a:t>
            </a:r>
            <a:endParaRPr lang="ru-RU" sz="3600" b="0" dirty="0" smtClean="0"/>
          </a:p>
          <a:p>
            <a:r>
              <a:rPr lang="ru-RU" sz="3600" b="0" dirty="0" err="1" smtClean="0">
                <a:hlinkClick r:id="rId6" tooltip="Соціоекологія"/>
              </a:rPr>
              <a:t>соціоекологію</a:t>
            </a:r>
            <a:endParaRPr lang="ru-RU" sz="3600" b="0" dirty="0" smtClean="0"/>
          </a:p>
          <a:p>
            <a:r>
              <a:rPr lang="ru-RU" sz="3600" b="0" dirty="0" err="1" smtClean="0">
                <a:hlinkClick r:id="rId7" tooltip="Космічна екологія (ще не написана)"/>
              </a:rPr>
              <a:t>космічну</a:t>
            </a:r>
            <a:r>
              <a:rPr lang="ru-RU" sz="3600" b="0" dirty="0" smtClean="0">
                <a:hlinkClick r:id="rId7" tooltip="Космічна екологія (ще не написана)"/>
              </a:rPr>
              <a:t> </a:t>
            </a:r>
            <a:r>
              <a:rPr lang="ru-RU" sz="3600" b="0" dirty="0" err="1" smtClean="0">
                <a:hlinkClick r:id="rId7" tooltip="Космічна екологія (ще не написана)"/>
              </a:rPr>
              <a:t>екологію</a:t>
            </a:r>
            <a:r>
              <a:rPr lang="ru-RU" sz="3600" b="0" dirty="0" smtClean="0"/>
              <a:t>.</a:t>
            </a:r>
            <a:endParaRPr lang="ru-RU" sz="3600" dirty="0"/>
          </a:p>
        </p:txBody>
      </p:sp>
      <p:pic>
        <p:nvPicPr>
          <p:cNvPr id="19460" name="Picture 4" descr="http://bioeticamd.narod.ru/bio_ru/bioprzs1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7752" y="0"/>
            <a:ext cx="2664128" cy="26574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462" name="Picture 6" descr="http://fakty.ictv.ua/public/images/gallery/2013/09/26/thumbnail-20130926084615n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00760" y="2357430"/>
            <a:ext cx="2857500" cy="22860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464" name="Picture 8" descr="http://mygeog.ru/wp-content/uploads/2012/04/%D0%B3%D0%B5%D0%BE%D1%8D%D0%BA%D0%BE%D0%BB%D0%BE%D0%B3%D0%B8%D1%8F-150x15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72066" y="4000504"/>
            <a:ext cx="2000254" cy="2000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1538" y="642918"/>
            <a:ext cx="7215238" cy="2286005"/>
          </a:xfrm>
        </p:spPr>
        <p:txBody>
          <a:bodyPr>
            <a:normAutofit/>
          </a:bodyPr>
          <a:lstStyle/>
          <a:p>
            <a:r>
              <a:rPr lang="ru-RU" sz="3200" b="0" dirty="0" smtClean="0"/>
              <a:t>У </a:t>
            </a:r>
            <a:r>
              <a:rPr lang="ru-RU" sz="3200" b="0" dirty="0" err="1" smtClean="0"/>
              <a:t>структурі</a:t>
            </a:r>
            <a:r>
              <a:rPr lang="ru-RU" sz="3200" b="0" dirty="0" smtClean="0"/>
              <a:t> </a:t>
            </a:r>
            <a:r>
              <a:rPr lang="ru-RU" sz="3200" b="0" dirty="0" err="1" smtClean="0"/>
              <a:t>сучасної</a:t>
            </a:r>
            <a:r>
              <a:rPr lang="ru-RU" sz="3200" b="0" dirty="0" smtClean="0"/>
              <a:t> </a:t>
            </a:r>
            <a:r>
              <a:rPr lang="ru-RU" sz="3200" b="0" dirty="0" err="1" smtClean="0"/>
              <a:t>екології</a:t>
            </a:r>
            <a:r>
              <a:rPr lang="ru-RU" sz="3200" b="0" dirty="0" smtClean="0"/>
              <a:t> </a:t>
            </a:r>
            <a:r>
              <a:rPr lang="ru-RU" sz="3200" b="0" dirty="0" err="1" smtClean="0"/>
              <a:t>виділяють</a:t>
            </a:r>
            <a:r>
              <a:rPr lang="ru-RU" sz="3200" b="0" dirty="0" smtClean="0"/>
              <a:t> </a:t>
            </a:r>
            <a:r>
              <a:rPr lang="ru-RU" sz="3200" b="0" dirty="0" err="1" smtClean="0"/>
              <a:t>такі</a:t>
            </a:r>
            <a:r>
              <a:rPr lang="ru-RU" sz="3200" b="0" dirty="0" smtClean="0"/>
              <a:t> </a:t>
            </a:r>
            <a:r>
              <a:rPr lang="ru-RU" sz="3200" b="0" dirty="0" err="1" smtClean="0"/>
              <a:t>основні</a:t>
            </a:r>
            <a:r>
              <a:rPr lang="ru-RU" sz="3200" b="0" dirty="0" smtClean="0"/>
              <a:t> </a:t>
            </a:r>
            <a:r>
              <a:rPr lang="ru-RU" sz="3200" b="0" dirty="0" smtClean="0"/>
              <a:t>напрямки:</a:t>
            </a:r>
          </a:p>
          <a:p>
            <a:endParaRPr lang="ru-RU" sz="3200" b="0" dirty="0" smtClean="0"/>
          </a:p>
          <a:p>
            <a:r>
              <a:rPr lang="ru-RU" sz="3200" b="0" dirty="0" smtClean="0"/>
              <a:t> </a:t>
            </a:r>
            <a:endParaRPr lang="ru-RU" sz="3200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857224" y="642918"/>
            <a:ext cx="7858180" cy="38576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ru-RU" sz="4000" b="0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2" tooltip="Загальна екологія"/>
              </a:rPr>
              <a:t>загальну</a:t>
            </a:r>
            <a:r>
              <a:rPr kumimoji="0" lang="ru-RU" sz="4000" b="0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3" tooltip="Спеціальна екологія (ще не написана)"/>
              </a:rPr>
              <a:t>спеціальну</a:t>
            </a:r>
            <a:r>
              <a:rPr kumimoji="0" lang="ru-RU" sz="4000" b="0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4" tooltip="Прикладна екологія (ще не написана)"/>
              </a:rPr>
              <a:t>прикладну</a:t>
            </a:r>
            <a:r>
              <a:rPr kumimoji="0" lang="ru-RU" sz="4000" b="0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4" tooltip="Прикладна екологія (ще не написана)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4" tooltip="Прикладна екологія (ще не написана)"/>
              </a:rPr>
              <a:t>екологію</a:t>
            </a:r>
            <a:r>
              <a:rPr kumimoji="0" lang="ru-RU" sz="4000" b="0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40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57354" y="214290"/>
            <a:ext cx="8229600" cy="1143000"/>
          </a:xfrm>
        </p:spPr>
        <p:txBody>
          <a:bodyPr/>
          <a:lstStyle/>
          <a:p>
            <a:r>
              <a:rPr lang="ru-RU" b="0" i="1" dirty="0" err="1" smtClean="0"/>
              <a:t>Загальна</a:t>
            </a:r>
            <a:r>
              <a:rPr lang="ru-RU" b="0" i="1" dirty="0" smtClean="0"/>
              <a:t> </a:t>
            </a:r>
            <a:r>
              <a:rPr lang="ru-RU" b="0" i="1" dirty="0" err="1" smtClean="0"/>
              <a:t>екологія</a:t>
            </a:r>
            <a:r>
              <a:rPr lang="ru-RU" b="0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142984"/>
            <a:ext cx="4286280" cy="4525963"/>
          </a:xfrm>
        </p:spPr>
        <p:txBody>
          <a:bodyPr>
            <a:normAutofit/>
          </a:bodyPr>
          <a:lstStyle/>
          <a:p>
            <a:r>
              <a:rPr lang="ru-RU" b="0" dirty="0" smtClean="0"/>
              <a:t> </a:t>
            </a:r>
            <a:r>
              <a:rPr lang="ru-RU" b="0" dirty="0" err="1" smtClean="0"/>
              <a:t>Це</a:t>
            </a:r>
            <a:r>
              <a:rPr lang="ru-RU" b="0" dirty="0" smtClean="0"/>
              <a:t> </a:t>
            </a:r>
            <a:r>
              <a:rPr lang="ru-RU" b="0" dirty="0" smtClean="0"/>
              <a:t>наука про </a:t>
            </a:r>
            <a:r>
              <a:rPr lang="ru-RU" b="0" dirty="0" err="1" smtClean="0">
                <a:hlinkClick r:id="rId2" tooltip="Екосистема"/>
              </a:rPr>
              <a:t>екосистеми</a:t>
            </a:r>
            <a:r>
              <a:rPr lang="ru-RU" b="0" dirty="0" smtClean="0"/>
              <a:t>, </a:t>
            </a:r>
            <a:r>
              <a:rPr lang="ru-RU" b="0" dirty="0" err="1" smtClean="0"/>
              <a:t>які</a:t>
            </a:r>
            <a:r>
              <a:rPr lang="ru-RU" b="0" dirty="0" smtClean="0"/>
              <a:t> </a:t>
            </a:r>
            <a:r>
              <a:rPr lang="ru-RU" b="0" dirty="0" err="1" smtClean="0"/>
              <a:t>включають</a:t>
            </a:r>
            <a:r>
              <a:rPr lang="ru-RU" b="0" dirty="0" smtClean="0"/>
              <a:t> в себе </a:t>
            </a:r>
            <a:r>
              <a:rPr lang="ru-RU" b="0" dirty="0" err="1" smtClean="0"/>
              <a:t>живі</a:t>
            </a:r>
            <a:r>
              <a:rPr lang="ru-RU" b="0" dirty="0" smtClean="0"/>
              <a:t> </a:t>
            </a:r>
            <a:r>
              <a:rPr lang="ru-RU" b="0" dirty="0" err="1" smtClean="0"/>
              <a:t>організми</a:t>
            </a:r>
            <a:r>
              <a:rPr lang="ru-RU" b="0" dirty="0" smtClean="0"/>
              <a:t> </a:t>
            </a:r>
            <a:r>
              <a:rPr lang="ru-RU" b="0" dirty="0" err="1" smtClean="0"/>
              <a:t>і</a:t>
            </a:r>
            <a:r>
              <a:rPr lang="ru-RU" b="0" dirty="0" smtClean="0"/>
              <a:t> </a:t>
            </a:r>
            <a:r>
              <a:rPr lang="ru-RU" b="0" dirty="0" err="1" smtClean="0"/>
              <a:t>неживу</a:t>
            </a:r>
            <a:r>
              <a:rPr lang="ru-RU" b="0" dirty="0" smtClean="0"/>
              <a:t> </a:t>
            </a:r>
            <a:r>
              <a:rPr lang="ru-RU" b="0" dirty="0" err="1" smtClean="0"/>
              <a:t>речовину</a:t>
            </a:r>
            <a:r>
              <a:rPr lang="ru-RU" b="0" dirty="0" smtClean="0"/>
              <a:t>, </a:t>
            </a:r>
            <a:r>
              <a:rPr lang="ru-RU" b="0" dirty="0" err="1" smtClean="0"/>
              <a:t>з</a:t>
            </a:r>
            <a:r>
              <a:rPr lang="ru-RU" b="0" dirty="0" smtClean="0"/>
              <a:t> </a:t>
            </a:r>
            <a:r>
              <a:rPr lang="ru-RU" b="0" dirty="0" err="1" smtClean="0"/>
              <a:t>яким</a:t>
            </a:r>
            <a:r>
              <a:rPr lang="ru-RU" b="0" dirty="0" smtClean="0"/>
              <a:t> </a:t>
            </a:r>
            <a:r>
              <a:rPr lang="ru-RU" b="0" dirty="0" err="1" smtClean="0"/>
              <a:t>ці</a:t>
            </a:r>
            <a:r>
              <a:rPr lang="ru-RU" b="0" dirty="0" smtClean="0"/>
              <a:t> </a:t>
            </a:r>
            <a:r>
              <a:rPr lang="ru-RU" b="0" dirty="0" err="1" smtClean="0"/>
              <a:t>організми</a:t>
            </a:r>
            <a:r>
              <a:rPr lang="ru-RU" b="0" dirty="0" smtClean="0"/>
              <a:t> </a:t>
            </a:r>
            <a:r>
              <a:rPr lang="ru-RU" b="0" dirty="0" err="1" smtClean="0"/>
              <a:t>постійно</a:t>
            </a:r>
            <a:r>
              <a:rPr lang="ru-RU" b="0" dirty="0" smtClean="0"/>
              <a:t> </a:t>
            </a:r>
            <a:r>
              <a:rPr lang="ru-RU" b="0" dirty="0" err="1" smtClean="0"/>
              <a:t>взаємодіють</a:t>
            </a:r>
            <a:r>
              <a:rPr lang="ru-RU" b="0" dirty="0" smtClean="0"/>
              <a:t>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0" dirty="0" err="1" smtClean="0"/>
              <a:t>Загальна</a:t>
            </a:r>
            <a:r>
              <a:rPr lang="ru-RU" b="0" dirty="0" smtClean="0"/>
              <a:t> </a:t>
            </a:r>
            <a:r>
              <a:rPr lang="ru-RU" b="0" dirty="0" err="1" smtClean="0"/>
              <a:t>екологія</a:t>
            </a:r>
            <a:r>
              <a:rPr lang="ru-RU" b="0" dirty="0" smtClean="0"/>
              <a:t> </a:t>
            </a:r>
            <a:r>
              <a:rPr lang="ru-RU" b="0" dirty="0" err="1" smtClean="0"/>
              <a:t>і</a:t>
            </a:r>
            <a:r>
              <a:rPr lang="ru-RU" b="0" dirty="0" smtClean="0"/>
              <a:t> </a:t>
            </a:r>
            <a:r>
              <a:rPr lang="ru-RU" b="0" dirty="0" err="1" smtClean="0"/>
              <a:t>рівні</a:t>
            </a:r>
            <a:r>
              <a:rPr lang="ru-RU" b="0" dirty="0" smtClean="0"/>
              <a:t> </a:t>
            </a:r>
            <a:r>
              <a:rPr lang="ru-RU" b="0" dirty="0" err="1" smtClean="0"/>
              <a:t>організації</a:t>
            </a:r>
            <a:r>
              <a:rPr lang="ru-RU" b="0" dirty="0" smtClean="0"/>
              <a:t> </a:t>
            </a:r>
            <a:r>
              <a:rPr lang="ru-RU" b="0" dirty="0" err="1" smtClean="0"/>
              <a:t>життя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901146" cy="5072074"/>
          </a:xfrm>
        </p:spPr>
        <p:txBody>
          <a:bodyPr>
            <a:normAutofit fontScale="85000" lnSpcReduction="10000"/>
          </a:bodyPr>
          <a:lstStyle/>
          <a:p>
            <a:r>
              <a:rPr lang="ru-RU" b="0" dirty="0" err="1" smtClean="0"/>
              <a:t>Генний</a:t>
            </a:r>
            <a:r>
              <a:rPr lang="ru-RU" b="0" dirty="0" smtClean="0"/>
              <a:t>, </a:t>
            </a:r>
            <a:r>
              <a:rPr lang="ru-RU" b="0" dirty="0" err="1" smtClean="0"/>
              <a:t>або</a:t>
            </a:r>
            <a:r>
              <a:rPr lang="ru-RU" b="0" dirty="0" smtClean="0"/>
              <a:t> </a:t>
            </a:r>
            <a:r>
              <a:rPr lang="ru-RU" b="0" dirty="0" err="1" smtClean="0"/>
              <a:t>молекулярний</a:t>
            </a:r>
            <a:r>
              <a:rPr lang="ru-RU" b="0" dirty="0" smtClean="0"/>
              <a:t> </a:t>
            </a:r>
            <a:r>
              <a:rPr lang="ru-RU" b="0" dirty="0" err="1" smtClean="0"/>
              <a:t>рівень</a:t>
            </a:r>
            <a:r>
              <a:rPr lang="ru-RU" b="0" dirty="0" smtClean="0"/>
              <a:t>. </a:t>
            </a:r>
          </a:p>
          <a:p>
            <a:r>
              <a:rPr lang="ru-RU" b="0" dirty="0" err="1" smtClean="0"/>
              <a:t>Клітинний</a:t>
            </a:r>
            <a:r>
              <a:rPr lang="ru-RU" b="0" dirty="0" smtClean="0"/>
              <a:t> </a:t>
            </a:r>
            <a:r>
              <a:rPr lang="ru-RU" b="0" dirty="0" err="1" smtClean="0"/>
              <a:t>рівень</a:t>
            </a:r>
            <a:r>
              <a:rPr lang="ru-RU" b="0" dirty="0" smtClean="0"/>
              <a:t>. </a:t>
            </a:r>
          </a:p>
          <a:p>
            <a:r>
              <a:rPr lang="ru-RU" b="0" dirty="0" err="1" smtClean="0"/>
              <a:t>Органний</a:t>
            </a:r>
            <a:r>
              <a:rPr lang="ru-RU" b="0" dirty="0" smtClean="0"/>
              <a:t> </a:t>
            </a:r>
            <a:r>
              <a:rPr lang="ru-RU" b="0" dirty="0" smtClean="0"/>
              <a:t>.</a:t>
            </a:r>
            <a:r>
              <a:rPr lang="ru-RU" b="0" dirty="0" err="1" smtClean="0"/>
              <a:t>В</a:t>
            </a:r>
            <a:r>
              <a:rPr lang="ru-RU" b="0" dirty="0" err="1" smtClean="0"/>
              <a:t>ивчає</a:t>
            </a:r>
            <a:r>
              <a:rPr lang="ru-RU" b="0" dirty="0" smtClean="0"/>
              <a:t> </a:t>
            </a:r>
            <a:r>
              <a:rPr lang="ru-RU" b="0" dirty="0" err="1" smtClean="0"/>
              <a:t>ці</a:t>
            </a:r>
            <a:r>
              <a:rPr lang="ru-RU" b="0" dirty="0" smtClean="0"/>
              <a:t> </a:t>
            </a:r>
            <a:r>
              <a:rPr lang="ru-RU" b="0" dirty="0" err="1" smtClean="0"/>
              <a:t>системи</a:t>
            </a:r>
            <a:r>
              <a:rPr lang="ru-RU" b="0" dirty="0" smtClean="0"/>
              <a:t> </a:t>
            </a:r>
            <a:r>
              <a:rPr lang="ru-RU" b="0" dirty="0" err="1" smtClean="0">
                <a:hlinkClick r:id="rId2" tooltip="Біоморфологія (ще не написана)"/>
              </a:rPr>
              <a:t>біоморфологія</a:t>
            </a:r>
            <a:r>
              <a:rPr lang="ru-RU" b="0" dirty="0" smtClean="0"/>
              <a:t> </a:t>
            </a:r>
            <a:r>
              <a:rPr lang="ru-RU" b="0" dirty="0" err="1" smtClean="0"/>
              <a:t>і</a:t>
            </a:r>
            <a:r>
              <a:rPr lang="ru-RU" b="0" dirty="0" smtClean="0"/>
              <a:t> </a:t>
            </a:r>
            <a:r>
              <a:rPr lang="ru-RU" b="0" dirty="0" err="1" smtClean="0">
                <a:hlinkClick r:id="rId3" tooltip="Анатомія"/>
              </a:rPr>
              <a:t>анатомія</a:t>
            </a:r>
            <a:r>
              <a:rPr lang="ru-RU" b="0" dirty="0" smtClean="0"/>
              <a:t>.</a:t>
            </a:r>
          </a:p>
          <a:p>
            <a:r>
              <a:rPr lang="ru-RU" b="0" dirty="0" err="1" smtClean="0"/>
              <a:t>Організмовий</a:t>
            </a:r>
            <a:r>
              <a:rPr lang="ru-RU" b="0" dirty="0" smtClean="0"/>
              <a:t> </a:t>
            </a:r>
            <a:r>
              <a:rPr lang="ru-RU" b="0" dirty="0" smtClean="0"/>
              <a:t>.Науки</a:t>
            </a:r>
            <a:r>
              <a:rPr lang="ru-RU" b="0" dirty="0" smtClean="0"/>
              <a:t> —</a:t>
            </a:r>
            <a:r>
              <a:rPr lang="ru-RU" b="0" dirty="0" err="1" smtClean="0">
                <a:hlinkClick r:id="rId4" tooltip="Фізіологія"/>
              </a:rPr>
              <a:t>фізіологія</a:t>
            </a:r>
            <a:r>
              <a:rPr lang="ru-RU" b="0" dirty="0" smtClean="0"/>
              <a:t>, </a:t>
            </a:r>
            <a:r>
              <a:rPr lang="ru-RU" b="0" dirty="0" err="1" smtClean="0">
                <a:hlinkClick r:id="rId3" tooltip="Анатомія"/>
              </a:rPr>
              <a:t>анатомія</a:t>
            </a:r>
            <a:r>
              <a:rPr lang="ru-RU" b="0" dirty="0" smtClean="0"/>
              <a:t>, </a:t>
            </a:r>
            <a:r>
              <a:rPr lang="ru-RU" b="0" dirty="0" err="1" smtClean="0">
                <a:hlinkClick r:id="rId5" tooltip="Зоологія"/>
              </a:rPr>
              <a:t>зоологія</a:t>
            </a:r>
            <a:r>
              <a:rPr lang="ru-RU" b="0" dirty="0" smtClean="0"/>
              <a:t>, </a:t>
            </a:r>
            <a:r>
              <a:rPr lang="ru-RU" b="0" dirty="0" err="1" smtClean="0">
                <a:hlinkClick r:id="rId6" tooltip="Еволюційне вчення"/>
              </a:rPr>
              <a:t>еволюційне</a:t>
            </a:r>
            <a:r>
              <a:rPr lang="ru-RU" b="0" dirty="0" smtClean="0">
                <a:hlinkClick r:id="rId6" tooltip="Еволюційне вчення"/>
              </a:rPr>
              <a:t> </a:t>
            </a:r>
            <a:r>
              <a:rPr lang="ru-RU" b="0" dirty="0" err="1" smtClean="0">
                <a:hlinkClick r:id="rId6" tooltip="Еволюційне вчення"/>
              </a:rPr>
              <a:t>вчення</a:t>
            </a:r>
            <a:r>
              <a:rPr lang="ru-RU" b="0" dirty="0" smtClean="0"/>
              <a:t> </a:t>
            </a:r>
            <a:r>
              <a:rPr lang="ru-RU" b="0" dirty="0" err="1" smtClean="0"/>
              <a:t>і</a:t>
            </a:r>
            <a:r>
              <a:rPr lang="ru-RU" b="0" dirty="0" smtClean="0"/>
              <a:t> </a:t>
            </a:r>
            <a:r>
              <a:rPr lang="ru-RU" b="0" dirty="0" err="1" smtClean="0"/>
              <a:t>ін</a:t>
            </a:r>
            <a:r>
              <a:rPr lang="ru-RU" b="0" dirty="0" smtClean="0"/>
              <a:t>.</a:t>
            </a:r>
          </a:p>
          <a:p>
            <a:r>
              <a:rPr lang="ru-RU" b="0" dirty="0" err="1" smtClean="0"/>
              <a:t>Популяційно-видовий</a:t>
            </a:r>
            <a:r>
              <a:rPr lang="ru-RU" b="0" dirty="0" smtClean="0"/>
              <a:t> .</a:t>
            </a:r>
            <a:r>
              <a:rPr lang="ru-RU" b="0" dirty="0" smtClean="0"/>
              <a:t>Науки</a:t>
            </a:r>
            <a:r>
              <a:rPr lang="ru-RU" b="0" dirty="0" smtClean="0"/>
              <a:t> — </a:t>
            </a:r>
            <a:r>
              <a:rPr lang="ru-RU" b="0" dirty="0" smtClean="0">
                <a:hlinkClick r:id="rId7" tooltip="Систематика"/>
              </a:rPr>
              <a:t>систематика</a:t>
            </a:r>
            <a:r>
              <a:rPr lang="ru-RU" b="0" dirty="0" smtClean="0"/>
              <a:t>, </a:t>
            </a:r>
            <a:r>
              <a:rPr lang="ru-RU" b="0" dirty="0" err="1" smtClean="0"/>
              <a:t>біологія</a:t>
            </a:r>
            <a:r>
              <a:rPr lang="ru-RU" b="0" dirty="0" smtClean="0"/>
              <a:t> та </a:t>
            </a:r>
            <a:r>
              <a:rPr lang="ru-RU" b="0" dirty="0" err="1" smtClean="0"/>
              <a:t>екологія</a:t>
            </a:r>
            <a:r>
              <a:rPr lang="ru-RU" b="0" dirty="0" smtClean="0"/>
              <a:t> </a:t>
            </a:r>
            <a:r>
              <a:rPr lang="ru-RU" b="0" dirty="0" err="1" smtClean="0"/>
              <a:t>рослин</a:t>
            </a:r>
            <a:r>
              <a:rPr lang="ru-RU" b="0" dirty="0" smtClean="0"/>
              <a:t>, </a:t>
            </a:r>
            <a:r>
              <a:rPr lang="ru-RU" b="0" dirty="0" err="1" smtClean="0"/>
              <a:t>тварин</a:t>
            </a:r>
            <a:r>
              <a:rPr lang="ru-RU" b="0" dirty="0" smtClean="0"/>
              <a:t>.</a:t>
            </a:r>
          </a:p>
          <a:p>
            <a:r>
              <a:rPr lang="ru-RU" b="0" dirty="0" err="1" smtClean="0"/>
              <a:t>Екосистемний</a:t>
            </a:r>
            <a:r>
              <a:rPr lang="ru-RU" b="0" dirty="0" smtClean="0"/>
              <a:t>, </a:t>
            </a:r>
            <a:r>
              <a:rPr lang="ru-RU" b="0" dirty="0" err="1" smtClean="0"/>
              <a:t>биогеоценотичний</a:t>
            </a:r>
            <a:r>
              <a:rPr lang="ru-RU" b="0" dirty="0" smtClean="0"/>
              <a:t>. </a:t>
            </a:r>
            <a:r>
              <a:rPr lang="ru-RU" b="0" dirty="0" smtClean="0"/>
              <a:t>Науки —</a:t>
            </a:r>
            <a:r>
              <a:rPr lang="ru-RU" b="0" dirty="0" err="1" smtClean="0">
                <a:hlinkClick r:id="rId8" tooltip="Фітоценологія"/>
              </a:rPr>
              <a:t>фітоценологія</a:t>
            </a:r>
            <a:r>
              <a:rPr lang="ru-RU" b="0" dirty="0" smtClean="0"/>
              <a:t>, </a:t>
            </a:r>
            <a:r>
              <a:rPr lang="ru-RU" b="0" dirty="0" err="1" smtClean="0">
                <a:hlinkClick r:id="rId9" tooltip="Біогеоценологія"/>
              </a:rPr>
              <a:t>біогеоценологія</a:t>
            </a:r>
            <a:r>
              <a:rPr lang="ru-RU" b="0" dirty="0" smtClean="0"/>
              <a:t>, </a:t>
            </a:r>
            <a:r>
              <a:rPr lang="ru-RU" b="0" dirty="0" smtClean="0">
                <a:hlinkClick r:id="rId10" tooltip="ЗАГАЛЬНА ЕКОЛОГІЯ (ще не написана)"/>
              </a:rPr>
              <a:t>ЗАГАЛЬНА ЕКОЛОГІЯ</a:t>
            </a:r>
            <a:r>
              <a:rPr lang="ru-RU" b="0" dirty="0" smtClean="0"/>
              <a:t>.</a:t>
            </a:r>
          </a:p>
          <a:p>
            <a:r>
              <a:rPr lang="ru-RU" b="0" dirty="0" err="1" smtClean="0"/>
              <a:t>Біосферний.Наука</a:t>
            </a:r>
            <a:r>
              <a:rPr lang="ru-RU" b="0" dirty="0" smtClean="0"/>
              <a:t> — </a:t>
            </a:r>
            <a:r>
              <a:rPr lang="ru-RU" b="0" dirty="0" smtClean="0">
                <a:hlinkClick r:id="rId10" tooltip="ЗАГАЛЬНА ЕКОЛОГІЯ (ще не написана)"/>
              </a:rPr>
              <a:t>ЗАГАЛЬНА ЕКОЛОГІЯ</a:t>
            </a:r>
            <a:r>
              <a:rPr lang="ru-RU" b="0" dirty="0" smtClean="0"/>
              <a:t>.</a:t>
            </a:r>
            <a:endParaRPr lang="ru-RU" b="0" dirty="0"/>
          </a:p>
        </p:txBody>
      </p:sp>
      <p:pic>
        <p:nvPicPr>
          <p:cNvPr id="20482" name="Picture 2" descr="http://school.xvatit.com/images/7/7d/B106.jpg"/>
          <p:cNvPicPr>
            <a:picLocks noChangeAspect="1" noChangeArrowheads="1"/>
          </p:cNvPicPr>
          <p:nvPr/>
        </p:nvPicPr>
        <p:blipFill>
          <a:blip r:embed="rId11"/>
          <a:srcRect t="1143" r="-117" b="16539"/>
          <a:stretch>
            <a:fillRect/>
          </a:stretch>
        </p:blipFill>
        <p:spPr bwMode="auto">
          <a:xfrm>
            <a:off x="1714480" y="285728"/>
            <a:ext cx="5000660" cy="6316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5214974" cy="1143000"/>
          </a:xfrm>
        </p:spPr>
        <p:txBody>
          <a:bodyPr>
            <a:normAutofit/>
          </a:bodyPr>
          <a:lstStyle/>
          <a:p>
            <a:r>
              <a:rPr lang="ru-RU" sz="4000" b="0" i="1" dirty="0" err="1" smtClean="0"/>
              <a:t>Спеціальна</a:t>
            </a:r>
            <a:r>
              <a:rPr lang="ru-RU" sz="4000" b="0" i="1" dirty="0" smtClean="0"/>
              <a:t> </a:t>
            </a:r>
            <a:r>
              <a:rPr lang="ru-RU" sz="4000" b="0" i="1" dirty="0" err="1" smtClean="0"/>
              <a:t>екологія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0" dirty="0" smtClean="0"/>
              <a:t> </a:t>
            </a:r>
            <a:r>
              <a:rPr lang="ru-RU" b="0" dirty="0" err="1" smtClean="0"/>
              <a:t>досліджує</a:t>
            </a:r>
            <a:r>
              <a:rPr lang="ru-RU" b="0" dirty="0" smtClean="0"/>
              <a:t> </a:t>
            </a:r>
            <a:r>
              <a:rPr lang="ru-RU" b="0" dirty="0" err="1" smtClean="0"/>
              <a:t>закономірності</a:t>
            </a:r>
            <a:r>
              <a:rPr lang="ru-RU" b="0" dirty="0" smtClean="0"/>
              <a:t> </a:t>
            </a:r>
            <a:r>
              <a:rPr lang="ru-RU" b="0" dirty="0" err="1" smtClean="0"/>
              <a:t>функціонування</a:t>
            </a:r>
            <a:r>
              <a:rPr lang="ru-RU" b="0" dirty="0" smtClean="0"/>
              <a:t> </a:t>
            </a:r>
            <a:r>
              <a:rPr lang="ru-RU" b="0" dirty="0" err="1" smtClean="0"/>
              <a:t>конкретних</a:t>
            </a:r>
            <a:r>
              <a:rPr lang="ru-RU" b="0" dirty="0" smtClean="0"/>
              <a:t> </a:t>
            </a:r>
            <a:r>
              <a:rPr lang="ru-RU" b="0" dirty="0" err="1" smtClean="0"/>
              <a:t>екосистем</a:t>
            </a:r>
            <a:r>
              <a:rPr lang="ru-RU" b="0" dirty="0" smtClean="0"/>
              <a:t> </a:t>
            </a:r>
            <a:r>
              <a:rPr lang="ru-RU" b="0" dirty="0" err="1" smtClean="0"/>
              <a:t>або</a:t>
            </a:r>
            <a:r>
              <a:rPr lang="ru-RU" b="0" dirty="0" smtClean="0"/>
              <a:t> </a:t>
            </a:r>
            <a:r>
              <a:rPr lang="ru-RU" b="0" dirty="0" err="1" smtClean="0"/>
              <a:t>особливості</a:t>
            </a:r>
            <a:r>
              <a:rPr lang="ru-RU" b="0" dirty="0" smtClean="0"/>
              <a:t> </a:t>
            </a:r>
            <a:r>
              <a:rPr lang="ru-RU" b="0" dirty="0" err="1" smtClean="0"/>
              <a:t>пристосування</a:t>
            </a:r>
            <a:r>
              <a:rPr lang="ru-RU" b="0" dirty="0" smtClean="0"/>
              <a:t> </a:t>
            </a:r>
            <a:r>
              <a:rPr lang="ru-RU" b="0" dirty="0" err="1" smtClean="0"/>
              <a:t>популяцій</a:t>
            </a:r>
            <a:r>
              <a:rPr lang="ru-RU" b="0" dirty="0" smtClean="0"/>
              <a:t> </a:t>
            </a:r>
            <a:r>
              <a:rPr lang="ru-RU" b="0" dirty="0" err="1" smtClean="0"/>
              <a:t>різних</a:t>
            </a:r>
            <a:r>
              <a:rPr lang="ru-RU" b="0" dirty="0" smtClean="0"/>
              <a:t> </a:t>
            </a:r>
            <a:r>
              <a:rPr lang="ru-RU" b="0" dirty="0" err="1" smtClean="0"/>
              <a:t>видів</a:t>
            </a:r>
            <a:r>
              <a:rPr lang="ru-RU" b="0" dirty="0" smtClean="0"/>
              <a:t> </a:t>
            </a:r>
            <a:r>
              <a:rPr lang="ru-RU" b="0" dirty="0" err="1" smtClean="0"/>
              <a:t>організмів</a:t>
            </a:r>
            <a:r>
              <a:rPr lang="ru-RU" b="0" dirty="0" smtClean="0"/>
              <a:t> </a:t>
            </a:r>
            <a:r>
              <a:rPr lang="ru-RU" b="0" dirty="0" err="1" smtClean="0"/>
              <a:t>чи</a:t>
            </a:r>
            <a:r>
              <a:rPr lang="ru-RU" b="0" dirty="0" smtClean="0"/>
              <a:t> </a:t>
            </a:r>
            <a:r>
              <a:rPr lang="ru-RU" b="0" dirty="0" err="1" smtClean="0"/>
              <a:t>їх</a:t>
            </a:r>
            <a:r>
              <a:rPr lang="ru-RU" b="0" dirty="0" smtClean="0"/>
              <a:t> </a:t>
            </a:r>
            <a:r>
              <a:rPr lang="ru-RU" b="0" dirty="0" err="1" smtClean="0"/>
              <a:t>угруповань</a:t>
            </a:r>
            <a:r>
              <a:rPr lang="ru-RU" b="0" dirty="0" smtClean="0"/>
              <a:t> до умов </a:t>
            </a:r>
            <a:r>
              <a:rPr lang="ru-RU" b="0" dirty="0" err="1" smtClean="0"/>
              <a:t>навколишнього</a:t>
            </a:r>
            <a:r>
              <a:rPr lang="ru-RU" b="0" dirty="0" smtClean="0"/>
              <a:t> </a:t>
            </a:r>
            <a:r>
              <a:rPr lang="ru-RU" b="0" dirty="0" err="1" smtClean="0"/>
              <a:t>середовища</a:t>
            </a:r>
            <a:r>
              <a:rPr lang="ru-RU" b="0" dirty="0" smtClean="0"/>
              <a:t>.</a:t>
            </a:r>
            <a:endParaRPr lang="ru-RU" dirty="0"/>
          </a:p>
        </p:txBody>
      </p:sp>
      <p:pic>
        <p:nvPicPr>
          <p:cNvPr id="22530" name="Picture 2" descr="http://sf.npi-tu.ru/admin/spaw2/uploads_sf/images/e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68" y="1357298"/>
            <a:ext cx="4572032" cy="38814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29114" cy="1143000"/>
          </a:xfrm>
        </p:spPr>
        <p:txBody>
          <a:bodyPr>
            <a:normAutofit/>
          </a:bodyPr>
          <a:lstStyle/>
          <a:p>
            <a:r>
              <a:rPr lang="ru-RU" sz="3600" b="0" i="1" dirty="0" err="1" smtClean="0"/>
              <a:t>Прикладна</a:t>
            </a:r>
            <a:r>
              <a:rPr lang="ru-RU" sz="3600" b="0" i="1" dirty="0" smtClean="0"/>
              <a:t> </a:t>
            </a:r>
            <a:r>
              <a:rPr lang="ru-RU" sz="3600" b="0" i="1" dirty="0" err="1" smtClean="0"/>
              <a:t>екологія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57158" y="1071546"/>
            <a:ext cx="4714908" cy="6929486"/>
          </a:xfrm>
        </p:spPr>
        <p:txBody>
          <a:bodyPr>
            <a:normAutofit fontScale="47500" lnSpcReduction="20000"/>
          </a:bodyPr>
          <a:lstStyle/>
          <a:p>
            <a:r>
              <a:rPr lang="ru-RU" sz="4400" b="0" dirty="0" smtClean="0"/>
              <a:t> </a:t>
            </a:r>
            <a:r>
              <a:rPr lang="ru-RU" sz="4400" b="0" dirty="0" err="1" smtClean="0"/>
              <a:t>з'ясовує</a:t>
            </a:r>
            <a:r>
              <a:rPr lang="ru-RU" sz="4400" b="0" dirty="0" smtClean="0"/>
              <a:t> </a:t>
            </a:r>
            <a:r>
              <a:rPr lang="ru-RU" sz="4400" b="0" dirty="0" err="1" smtClean="0"/>
              <a:t>різні</a:t>
            </a:r>
            <a:r>
              <a:rPr lang="ru-RU" sz="4400" b="0" dirty="0" smtClean="0"/>
              <a:t> </a:t>
            </a:r>
            <a:r>
              <a:rPr lang="ru-RU" sz="4400" b="0" dirty="0" err="1" smtClean="0"/>
              <a:t>аспекти</a:t>
            </a:r>
            <a:r>
              <a:rPr lang="ru-RU" sz="4400" b="0" dirty="0" smtClean="0"/>
              <a:t> </a:t>
            </a:r>
            <a:r>
              <a:rPr lang="ru-RU" sz="4400" b="0" dirty="0" err="1" smtClean="0"/>
              <a:t>дії</a:t>
            </a:r>
            <a:r>
              <a:rPr lang="ru-RU" sz="4400" b="0" dirty="0" smtClean="0"/>
              <a:t> </a:t>
            </a:r>
            <a:r>
              <a:rPr lang="ru-RU" sz="4400" b="0" dirty="0" err="1" smtClean="0"/>
              <a:t>чинників</a:t>
            </a:r>
            <a:r>
              <a:rPr lang="ru-RU" sz="4400" b="0" dirty="0" smtClean="0"/>
              <a:t> </a:t>
            </a:r>
            <a:r>
              <a:rPr lang="ru-RU" sz="4400" b="0" dirty="0" err="1" smtClean="0"/>
              <a:t>довкілля</a:t>
            </a:r>
            <a:r>
              <a:rPr lang="ru-RU" sz="4400" b="0" dirty="0" smtClean="0"/>
              <a:t> на </a:t>
            </a:r>
            <a:r>
              <a:rPr lang="ru-RU" sz="4400" b="0" dirty="0" err="1" smtClean="0"/>
              <a:t>біосистеми</a:t>
            </a:r>
            <a:r>
              <a:rPr lang="ru-RU" sz="4400" b="0" dirty="0" smtClean="0"/>
              <a:t> </a:t>
            </a:r>
            <a:r>
              <a:rPr lang="ru-RU" sz="4400" b="0" dirty="0" err="1" smtClean="0"/>
              <a:t>і</a:t>
            </a:r>
            <a:r>
              <a:rPr lang="ru-RU" sz="4400" b="0" dirty="0" smtClean="0"/>
              <a:t> </a:t>
            </a:r>
            <a:r>
              <a:rPr lang="ru-RU" sz="4400" b="0" dirty="0" err="1" smtClean="0"/>
              <a:t>спрямована</a:t>
            </a:r>
            <a:r>
              <a:rPr lang="ru-RU" sz="4400" b="0" dirty="0" smtClean="0"/>
              <a:t> </a:t>
            </a:r>
            <a:r>
              <a:rPr lang="ru-RU" sz="4400" b="0" dirty="0" err="1" smtClean="0"/>
              <a:t>на</a:t>
            </a:r>
            <a:r>
              <a:rPr lang="ru-RU" sz="4400" b="0" dirty="0" smtClean="0"/>
              <a:t> </a:t>
            </a:r>
            <a:r>
              <a:rPr lang="ru-RU" sz="4400" b="0" dirty="0" err="1" smtClean="0"/>
              <a:t>розв'язання</a:t>
            </a:r>
            <a:r>
              <a:rPr lang="ru-RU" sz="4400" b="0" dirty="0" smtClean="0"/>
              <a:t> </a:t>
            </a:r>
            <a:r>
              <a:rPr lang="ru-RU" sz="4400" b="0" dirty="0" err="1" smtClean="0"/>
              <a:t>головним</a:t>
            </a:r>
            <a:r>
              <a:rPr lang="ru-RU" sz="4400" b="0" dirty="0" smtClean="0"/>
              <a:t> чином </a:t>
            </a:r>
            <a:r>
              <a:rPr lang="ru-RU" sz="4400" b="0" dirty="0" err="1" smtClean="0"/>
              <a:t>практичних</a:t>
            </a:r>
            <a:r>
              <a:rPr lang="ru-RU" sz="4400" b="0" dirty="0" smtClean="0"/>
              <a:t> </a:t>
            </a:r>
            <a:r>
              <a:rPr lang="ru-RU" sz="4400" b="0" dirty="0" err="1" smtClean="0"/>
              <a:t>питань</a:t>
            </a:r>
            <a:r>
              <a:rPr lang="ru-RU" sz="4400" b="0" dirty="0" smtClean="0"/>
              <a:t>.</a:t>
            </a:r>
          </a:p>
          <a:p>
            <a:r>
              <a:rPr lang="ru-RU" sz="4400" b="0" dirty="0" err="1" smtClean="0">
                <a:hlinkClick r:id="rId2" tooltip="Агроекологія"/>
              </a:rPr>
              <a:t>агроекологія</a:t>
            </a:r>
            <a:r>
              <a:rPr lang="ru-RU" sz="4400" b="0" dirty="0" smtClean="0"/>
              <a:t> (</a:t>
            </a:r>
            <a:r>
              <a:rPr lang="ru-RU" sz="4400" b="0" dirty="0" err="1" smtClean="0"/>
              <a:t>сільськогосподарська</a:t>
            </a:r>
            <a:r>
              <a:rPr lang="ru-RU" sz="4400" b="0" dirty="0" smtClean="0"/>
              <a:t> </a:t>
            </a:r>
            <a:r>
              <a:rPr lang="ru-RU" sz="4400" b="0" dirty="0" err="1" smtClean="0"/>
              <a:t>екологія</a:t>
            </a:r>
            <a:r>
              <a:rPr lang="ru-RU" sz="4400" b="0" dirty="0" smtClean="0"/>
              <a:t>)</a:t>
            </a:r>
          </a:p>
          <a:p>
            <a:r>
              <a:rPr lang="ru-RU" sz="4400" b="0" dirty="0" err="1" smtClean="0">
                <a:hlinkClick r:id="rId3" tooltip="Аутоекологія"/>
              </a:rPr>
              <a:t>аутоекологія</a:t>
            </a:r>
            <a:r>
              <a:rPr lang="ru-RU" sz="4400" b="0" dirty="0" smtClean="0"/>
              <a:t> (</a:t>
            </a:r>
            <a:r>
              <a:rPr lang="ru-RU" sz="4400" b="0" dirty="0" err="1" smtClean="0"/>
              <a:t>екологія</a:t>
            </a:r>
            <a:r>
              <a:rPr lang="ru-RU" sz="4400" b="0" dirty="0" smtClean="0"/>
              <a:t> </a:t>
            </a:r>
            <a:r>
              <a:rPr lang="ru-RU" sz="4400" b="0" dirty="0" err="1" smtClean="0"/>
              <a:t>організмів</a:t>
            </a:r>
            <a:r>
              <a:rPr lang="ru-RU" sz="4400" b="0" dirty="0" smtClean="0"/>
              <a:t>)</a:t>
            </a:r>
          </a:p>
          <a:p>
            <a:r>
              <a:rPr lang="ru-RU" sz="4400" b="0" dirty="0" err="1" smtClean="0">
                <a:hlinkClick r:id="rId4" tooltip="Популяційна екологія"/>
              </a:rPr>
              <a:t>популяційна</a:t>
            </a:r>
            <a:r>
              <a:rPr lang="ru-RU" sz="4400" b="0" dirty="0" smtClean="0">
                <a:hlinkClick r:id="rId4" tooltip="Популяційна екологія"/>
              </a:rPr>
              <a:t> </a:t>
            </a:r>
            <a:r>
              <a:rPr lang="ru-RU" sz="4400" b="0" dirty="0" err="1" smtClean="0">
                <a:hlinkClick r:id="rId4" tooltip="Популяційна екологія"/>
              </a:rPr>
              <a:t>екологія</a:t>
            </a:r>
            <a:r>
              <a:rPr lang="ru-RU" sz="4400" b="0" dirty="0" smtClean="0"/>
              <a:t> (</a:t>
            </a:r>
            <a:r>
              <a:rPr lang="ru-RU" sz="4400" b="0" dirty="0" err="1" smtClean="0"/>
              <a:t>демекологія</a:t>
            </a:r>
            <a:r>
              <a:rPr lang="ru-RU" sz="4400" b="0" dirty="0" smtClean="0"/>
              <a:t>)</a:t>
            </a:r>
          </a:p>
          <a:p>
            <a:r>
              <a:rPr lang="ru-RU" sz="4400" b="0" dirty="0" err="1" smtClean="0">
                <a:hlinkClick r:id="rId5" tooltip="Синекологія"/>
              </a:rPr>
              <a:t>синекологія</a:t>
            </a:r>
            <a:r>
              <a:rPr lang="ru-RU" sz="4400" b="0" dirty="0" smtClean="0"/>
              <a:t> (</a:t>
            </a:r>
            <a:r>
              <a:rPr lang="ru-RU" sz="4400" b="0" dirty="0" err="1" smtClean="0"/>
              <a:t>екологія</a:t>
            </a:r>
            <a:r>
              <a:rPr lang="ru-RU" sz="4400" b="0" dirty="0" smtClean="0"/>
              <a:t> </a:t>
            </a:r>
            <a:r>
              <a:rPr lang="ru-RU" sz="4400" b="0" dirty="0" err="1" smtClean="0"/>
              <a:t>угруповань</a:t>
            </a:r>
            <a:r>
              <a:rPr lang="ru-RU" sz="4400" b="0" dirty="0" smtClean="0"/>
              <a:t>)</a:t>
            </a:r>
          </a:p>
          <a:p>
            <a:r>
              <a:rPr lang="ru-RU" sz="4400" b="0" dirty="0" smtClean="0">
                <a:hlinkClick r:id="rId6" tooltip="Системна екологія"/>
              </a:rPr>
              <a:t>системна </a:t>
            </a:r>
            <a:r>
              <a:rPr lang="ru-RU" sz="4400" b="0" dirty="0" err="1" smtClean="0">
                <a:hlinkClick r:id="rId6" tooltip="Системна екологія"/>
              </a:rPr>
              <a:t>екологія</a:t>
            </a:r>
            <a:r>
              <a:rPr lang="ru-RU" sz="4400" b="0" dirty="0" smtClean="0"/>
              <a:t> (</a:t>
            </a:r>
            <a:r>
              <a:rPr lang="ru-RU" sz="4400" b="0" dirty="0" err="1" smtClean="0"/>
              <a:t>екологія</a:t>
            </a:r>
            <a:r>
              <a:rPr lang="ru-RU" sz="4400" b="0" dirty="0" smtClean="0"/>
              <a:t> </a:t>
            </a:r>
            <a:r>
              <a:rPr lang="ru-RU" sz="4400" b="0" dirty="0" err="1" smtClean="0">
                <a:hlinkClick r:id="rId7" tooltip="Екосистема"/>
              </a:rPr>
              <a:t>екосистем</a:t>
            </a:r>
            <a:r>
              <a:rPr lang="ru-RU" sz="4400" b="0" dirty="0" smtClean="0"/>
              <a:t>)</a:t>
            </a:r>
          </a:p>
          <a:p>
            <a:r>
              <a:rPr lang="ru-RU" sz="4400" b="0" dirty="0" err="1" smtClean="0">
                <a:hlinkClick r:id="rId8" tooltip="Екологія людини"/>
              </a:rPr>
              <a:t>екологія</a:t>
            </a:r>
            <a:r>
              <a:rPr lang="ru-RU" sz="4400" b="0" dirty="0" smtClean="0">
                <a:hlinkClick r:id="rId8" tooltip="Екологія людини"/>
              </a:rPr>
              <a:t> </a:t>
            </a:r>
            <a:r>
              <a:rPr lang="ru-RU" sz="4400" b="0" dirty="0" err="1" smtClean="0">
                <a:hlinkClick r:id="rId8" tooltip="Екологія людини"/>
              </a:rPr>
              <a:t>людини</a:t>
            </a:r>
            <a:r>
              <a:rPr lang="ru-RU" sz="4400" b="0" dirty="0" smtClean="0"/>
              <a:t> </a:t>
            </a:r>
            <a:r>
              <a:rPr lang="ru-RU" sz="4400" b="0" dirty="0" err="1" smtClean="0"/>
              <a:t>із</a:t>
            </a:r>
            <a:r>
              <a:rPr lang="ru-RU" sz="4400" b="0" dirty="0" smtClean="0"/>
              <a:t> такими </a:t>
            </a:r>
            <a:r>
              <a:rPr lang="ru-RU" sz="4400" b="0" dirty="0" err="1" smtClean="0"/>
              <a:t>підрозділами</a:t>
            </a:r>
            <a:r>
              <a:rPr lang="ru-RU" sz="4400" b="0" dirty="0" smtClean="0"/>
              <a:t>, як </a:t>
            </a:r>
            <a:r>
              <a:rPr lang="ru-RU" sz="4400" b="0" dirty="0" err="1" smtClean="0">
                <a:hlinkClick r:id="rId9" tooltip="Соціоекологія"/>
              </a:rPr>
              <a:t>соціоекологія</a:t>
            </a:r>
            <a:r>
              <a:rPr lang="ru-RU" sz="4400" b="0" dirty="0" smtClean="0"/>
              <a:t>, </a:t>
            </a:r>
            <a:r>
              <a:rPr lang="ru-RU" sz="4400" b="0" dirty="0" err="1" smtClean="0">
                <a:hlinkClick r:id="rId10" tooltip="Антропоекологія (ще не написана)"/>
              </a:rPr>
              <a:t>антропоекологія</a:t>
            </a:r>
            <a:r>
              <a:rPr lang="ru-RU" sz="4400" b="0" dirty="0" smtClean="0"/>
              <a:t>.</a:t>
            </a:r>
          </a:p>
          <a:p>
            <a:r>
              <a:rPr lang="ru-RU" sz="4400" b="0" dirty="0" err="1" smtClean="0">
                <a:hlinkClick r:id="rId11" tooltip="Еволюційна екологія"/>
              </a:rPr>
              <a:t>еволюційна</a:t>
            </a:r>
            <a:r>
              <a:rPr lang="ru-RU" sz="4400" b="0" dirty="0" smtClean="0">
                <a:hlinkClick r:id="rId11" tooltip="Еволюційна екологія"/>
              </a:rPr>
              <a:t> </a:t>
            </a:r>
            <a:r>
              <a:rPr lang="ru-RU" sz="4400" b="0" dirty="0" err="1" smtClean="0">
                <a:hlinkClick r:id="rId11" tooltip="Еволюційна екологія"/>
              </a:rPr>
              <a:t>екологія</a:t>
            </a:r>
            <a:r>
              <a:rPr lang="ru-RU" sz="4400" b="0" dirty="0" smtClean="0"/>
              <a:t> — </a:t>
            </a:r>
            <a:r>
              <a:rPr lang="ru-RU" sz="4400" b="0" dirty="0" err="1" smtClean="0"/>
              <a:t>вивчає</a:t>
            </a:r>
            <a:r>
              <a:rPr lang="ru-RU" sz="4400" b="0" dirty="0" smtClean="0"/>
              <a:t> </a:t>
            </a:r>
            <a:r>
              <a:rPr lang="ru-RU" sz="4400" b="0" dirty="0" err="1" smtClean="0"/>
              <a:t>історичні</a:t>
            </a:r>
            <a:r>
              <a:rPr lang="ru-RU" sz="4400" b="0" dirty="0" smtClean="0"/>
              <a:t> </a:t>
            </a:r>
            <a:r>
              <a:rPr lang="ru-RU" sz="4400" b="0" dirty="0" err="1" smtClean="0"/>
              <a:t>зміни</a:t>
            </a:r>
            <a:r>
              <a:rPr lang="ru-RU" sz="4400" b="0" dirty="0" smtClean="0"/>
              <a:t> </a:t>
            </a:r>
            <a:r>
              <a:rPr lang="ru-RU" sz="4400" b="0" dirty="0" err="1" smtClean="0">
                <a:hlinkClick r:id="rId7" tooltip="Екосистема"/>
              </a:rPr>
              <a:t>екосистем</a:t>
            </a:r>
            <a:r>
              <a:rPr lang="ru-RU" sz="4400" b="0" dirty="0" smtClean="0"/>
              <a:t> </a:t>
            </a:r>
            <a:r>
              <a:rPr lang="ru-RU" sz="4400" b="0" dirty="0" err="1" smtClean="0"/>
              <a:t>і</a:t>
            </a:r>
            <a:r>
              <a:rPr lang="ru-RU" sz="4400" b="0" dirty="0" smtClean="0"/>
              <a:t> </a:t>
            </a:r>
            <a:r>
              <a:rPr lang="ru-RU" sz="4400" b="0" dirty="0" err="1" smtClean="0">
                <a:hlinkClick r:id="rId12" tooltip="Біосфера"/>
              </a:rPr>
              <a:t>біосфери</a:t>
            </a:r>
            <a:r>
              <a:rPr lang="ru-RU" sz="4400" b="0" dirty="0" smtClean="0"/>
              <a:t> у </a:t>
            </a:r>
            <a:r>
              <a:rPr lang="ru-RU" sz="4400" b="0" dirty="0" err="1" smtClean="0"/>
              <a:t>зв'язку</a:t>
            </a:r>
            <a:r>
              <a:rPr lang="ru-RU" sz="4400" b="0" dirty="0" smtClean="0"/>
              <a:t> </a:t>
            </a:r>
            <a:r>
              <a:rPr lang="ru-RU" sz="4400" b="0" dirty="0" err="1" smtClean="0"/>
              <a:t>зі</a:t>
            </a:r>
            <a:r>
              <a:rPr lang="ru-RU" sz="4400" b="0" dirty="0" smtClean="0"/>
              <a:t> </a:t>
            </a:r>
            <a:r>
              <a:rPr lang="ru-RU" sz="4400" b="0" dirty="0" err="1" smtClean="0"/>
              <a:t>змінами</a:t>
            </a:r>
            <a:r>
              <a:rPr lang="ru-RU" sz="4400" b="0" dirty="0" smtClean="0"/>
              <a:t> умов </a:t>
            </a:r>
            <a:r>
              <a:rPr lang="ru-RU" sz="4400" b="0" dirty="0" err="1" smtClean="0"/>
              <a:t>довкілля</a:t>
            </a:r>
            <a:r>
              <a:rPr lang="ru-RU" sz="4400" b="0" dirty="0" smtClean="0"/>
              <a:t>.</a:t>
            </a:r>
          </a:p>
          <a:p>
            <a:endParaRPr lang="ru-RU" dirty="0"/>
          </a:p>
        </p:txBody>
      </p:sp>
      <p:pic>
        <p:nvPicPr>
          <p:cNvPr id="23554" name="Picture 2" descr="http://ukurier.gov.ua/media/images/2012-6/amic.ru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814900" y="1"/>
            <a:ext cx="3263555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558" name="Picture 6" descr="http://aurumserg.ru/wp-content/uploads/2011/09/%D1%8D%D0%B2%D0%BE%D0%BB%D1%8E%D1%86%D0%B8%D1%8F-%D1%87%D0%B5%D0%BB%D0%BE%D0%B2%D0%B5%D0%BA%D0%B0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72066" y="4143380"/>
            <a:ext cx="3581267" cy="2714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556" name="Picture 4" descr="http://mirbiologii.ru/wp-content/uploads/2012/11/popul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619880" y="2071678"/>
            <a:ext cx="2524120" cy="22860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9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19</Template>
  <TotalTime>186</TotalTime>
  <Words>158</Words>
  <Application>Microsoft Office PowerPoint</Application>
  <PresentationFormat>Экран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19</vt:lpstr>
      <vt:lpstr>Єкологія</vt:lpstr>
      <vt:lpstr>Єкологія-це</vt:lpstr>
      <vt:lpstr>Сучасна екологія</vt:lpstr>
      <vt:lpstr>Слайд 4</vt:lpstr>
      <vt:lpstr>Слайд 5</vt:lpstr>
      <vt:lpstr>Загальна екологія </vt:lpstr>
      <vt:lpstr>Загальна екологія і рівні організації життя </vt:lpstr>
      <vt:lpstr>Спеціальна екологія</vt:lpstr>
      <vt:lpstr>Прикладна екологія</vt:lpstr>
      <vt:lpstr>Єкологічна проблема</vt:lpstr>
      <vt:lpstr>Виділяють шість груп екологічних проблем: </vt:lpstr>
      <vt:lpstr>Слайд 12</vt:lpstr>
      <vt:lpstr>Слайд 13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Єкологія</dc:title>
  <dc:creator>Миха</dc:creator>
  <cp:lastModifiedBy>Миха</cp:lastModifiedBy>
  <cp:revision>20</cp:revision>
  <dcterms:created xsi:type="dcterms:W3CDTF">2013-11-07T16:19:51Z</dcterms:created>
  <dcterms:modified xsi:type="dcterms:W3CDTF">2013-11-07T19:26:50Z</dcterms:modified>
</cp:coreProperties>
</file>