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2"/>
  </p:notesMasterIdLst>
  <p:sldIdLst>
    <p:sldId id="287" r:id="rId3"/>
    <p:sldId id="256" r:id="rId4"/>
    <p:sldId id="257" r:id="rId5"/>
    <p:sldId id="258" r:id="rId6"/>
    <p:sldId id="260" r:id="rId7"/>
    <p:sldId id="261" r:id="rId8"/>
    <p:sldId id="262" r:id="rId9"/>
    <p:sldId id="263" r:id="rId10"/>
    <p:sldId id="264" r:id="rId11"/>
    <p:sldId id="266" r:id="rId12"/>
    <p:sldId id="267" r:id="rId13"/>
    <p:sldId id="268" r:id="rId14"/>
    <p:sldId id="269" r:id="rId15"/>
    <p:sldId id="288" r:id="rId16"/>
    <p:sldId id="270" r:id="rId17"/>
    <p:sldId id="271" r:id="rId18"/>
    <p:sldId id="272" r:id="rId19"/>
    <p:sldId id="273" r:id="rId20"/>
    <p:sldId id="274" r:id="rId21"/>
    <p:sldId id="275" r:id="rId22"/>
    <p:sldId id="276" r:id="rId23"/>
    <p:sldId id="279" r:id="rId24"/>
    <p:sldId id="280" r:id="rId25"/>
    <p:sldId id="281" r:id="rId26"/>
    <p:sldId id="282" r:id="rId27"/>
    <p:sldId id="283" r:id="rId28"/>
    <p:sldId id="285" r:id="rId29"/>
    <p:sldId id="286" r:id="rId30"/>
    <p:sldId id="259" r:id="rId31"/>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p:scale>
          <a:sx n="51" d="100"/>
          <a:sy n="51" d="100"/>
        </p:scale>
        <p:origin x="-1698" y="-6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IN" dirty="0"/>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IN"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IN" dirty="0"/>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030603-0A98-4E50-9CED-9FAD3C0E4E78}" type="slidenum">
              <a:rPr lang="en-IN"/>
              <a:pPr/>
              <a:t>‹#›</a:t>
            </a:fld>
            <a:endParaRPr lang="en-IN" dirty="0"/>
          </a:p>
        </p:txBody>
      </p:sp>
    </p:spTree>
    <p:extLst>
      <p:ext uri="{BB962C8B-B14F-4D97-AF65-F5344CB8AC3E}">
        <p14:creationId xmlns:p14="http://schemas.microsoft.com/office/powerpoint/2010/main" val="37230524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5030603-0A98-4E50-9CED-9FAD3C0E4E78}" type="slidenum">
              <a:rPr lang="en-IN" smtClean="0"/>
              <a:pPr/>
              <a:t>6</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IN"/>
          </a:p>
        </p:txBody>
      </p:sp>
      <p:sp>
        <p:nvSpPr>
          <p:cNvPr id="2150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IN"/>
          </a:p>
        </p:txBody>
      </p:sp>
      <p:sp>
        <p:nvSpPr>
          <p:cNvPr id="21508" name="Rectangle 4"/>
          <p:cNvSpPr>
            <a:spLocks noGrp="1" noChangeArrowheads="1"/>
          </p:cNvSpPr>
          <p:nvPr>
            <p:ph type="dt" sz="half" idx="2"/>
          </p:nvPr>
        </p:nvSpPr>
        <p:spPr/>
        <p:txBody>
          <a:bodyPr/>
          <a:lstStyle>
            <a:lvl1pPr>
              <a:defRPr/>
            </a:lvl1pPr>
          </a:lstStyle>
          <a:p>
            <a:endParaRPr lang="en-IN" dirty="0"/>
          </a:p>
        </p:txBody>
      </p:sp>
      <p:sp>
        <p:nvSpPr>
          <p:cNvPr id="21509" name="Rectangle 5"/>
          <p:cNvSpPr>
            <a:spLocks noGrp="1" noChangeArrowheads="1"/>
          </p:cNvSpPr>
          <p:nvPr>
            <p:ph type="ftr" sz="quarter" idx="3"/>
          </p:nvPr>
        </p:nvSpPr>
        <p:spPr/>
        <p:txBody>
          <a:bodyPr/>
          <a:lstStyle>
            <a:lvl1pPr>
              <a:defRPr/>
            </a:lvl1pPr>
          </a:lstStyle>
          <a:p>
            <a:endParaRPr lang="en-IN" dirty="0"/>
          </a:p>
        </p:txBody>
      </p:sp>
      <p:sp>
        <p:nvSpPr>
          <p:cNvPr id="21510" name="Rectangle 6"/>
          <p:cNvSpPr>
            <a:spLocks noGrp="1" noChangeArrowheads="1"/>
          </p:cNvSpPr>
          <p:nvPr>
            <p:ph type="sldNum" sz="quarter" idx="4"/>
          </p:nvPr>
        </p:nvSpPr>
        <p:spPr/>
        <p:txBody>
          <a:bodyPr/>
          <a:lstStyle>
            <a:lvl1pPr>
              <a:defRPr/>
            </a:lvl1pPr>
          </a:lstStyle>
          <a:p>
            <a:fld id="{0A1A9FD9-F9CC-4C61-8AAB-D22BE89C1CB6}" type="slidenum">
              <a:rPr lang="en-IN"/>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dirty="0"/>
          </a:p>
        </p:txBody>
      </p:sp>
      <p:sp>
        <p:nvSpPr>
          <p:cNvPr id="5" name="Footer Placeholder 4"/>
          <p:cNvSpPr>
            <a:spLocks noGrp="1"/>
          </p:cNvSpPr>
          <p:nvPr>
            <p:ph type="ftr" sz="quarter" idx="11"/>
          </p:nvPr>
        </p:nvSpPr>
        <p:spPr/>
        <p:txBody>
          <a:bodyPr/>
          <a:lstStyle>
            <a:lvl1pPr>
              <a:defRPr/>
            </a:lvl1pPr>
          </a:lstStyle>
          <a:p>
            <a:endParaRPr lang="en-IN" dirty="0"/>
          </a:p>
        </p:txBody>
      </p:sp>
      <p:sp>
        <p:nvSpPr>
          <p:cNvPr id="6" name="Slide Number Placeholder 5"/>
          <p:cNvSpPr>
            <a:spLocks noGrp="1"/>
          </p:cNvSpPr>
          <p:nvPr>
            <p:ph type="sldNum" sz="quarter" idx="12"/>
          </p:nvPr>
        </p:nvSpPr>
        <p:spPr/>
        <p:txBody>
          <a:bodyPr/>
          <a:lstStyle>
            <a:lvl1pPr>
              <a:defRPr/>
            </a:lvl1pPr>
          </a:lstStyle>
          <a:p>
            <a:fld id="{6B56775F-8278-422F-85BD-F0B77E576446}" type="slidenum">
              <a:rPr lang="en-IN"/>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dirty="0"/>
          </a:p>
        </p:txBody>
      </p:sp>
      <p:sp>
        <p:nvSpPr>
          <p:cNvPr id="5" name="Footer Placeholder 4"/>
          <p:cNvSpPr>
            <a:spLocks noGrp="1"/>
          </p:cNvSpPr>
          <p:nvPr>
            <p:ph type="ftr" sz="quarter" idx="11"/>
          </p:nvPr>
        </p:nvSpPr>
        <p:spPr/>
        <p:txBody>
          <a:bodyPr/>
          <a:lstStyle>
            <a:lvl1pPr>
              <a:defRPr/>
            </a:lvl1pPr>
          </a:lstStyle>
          <a:p>
            <a:endParaRPr lang="en-IN" dirty="0"/>
          </a:p>
        </p:txBody>
      </p:sp>
      <p:sp>
        <p:nvSpPr>
          <p:cNvPr id="6" name="Slide Number Placeholder 5"/>
          <p:cNvSpPr>
            <a:spLocks noGrp="1"/>
          </p:cNvSpPr>
          <p:nvPr>
            <p:ph type="sldNum" sz="quarter" idx="12"/>
          </p:nvPr>
        </p:nvSpPr>
        <p:spPr/>
        <p:txBody>
          <a:bodyPr/>
          <a:lstStyle>
            <a:lvl1pPr>
              <a:defRPr/>
            </a:lvl1pPr>
          </a:lstStyle>
          <a:p>
            <a:fld id="{D5B30036-7077-4A3F-ABCD-11273272F030}" type="slidenum">
              <a:rPr lang="en-IN"/>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IN" dirty="0"/>
          </a:p>
        </p:txBody>
      </p:sp>
      <p:sp>
        <p:nvSpPr>
          <p:cNvPr id="2867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IN"/>
              <a:t>Click to edit Master title style</a:t>
            </a:r>
          </a:p>
        </p:txBody>
      </p:sp>
      <p:sp>
        <p:nvSpPr>
          <p:cNvPr id="2867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IN"/>
              <a:t>Click to edit Master subtitle style</a:t>
            </a:r>
          </a:p>
        </p:txBody>
      </p:sp>
      <p:sp>
        <p:nvSpPr>
          <p:cNvPr id="28677" name="Rectangle 5"/>
          <p:cNvSpPr>
            <a:spLocks noGrp="1" noChangeArrowheads="1"/>
          </p:cNvSpPr>
          <p:nvPr>
            <p:ph type="dt" sz="half" idx="2"/>
          </p:nvPr>
        </p:nvSpPr>
        <p:spPr/>
        <p:txBody>
          <a:bodyPr/>
          <a:lstStyle>
            <a:lvl1pPr>
              <a:defRPr/>
            </a:lvl1pPr>
          </a:lstStyle>
          <a:p>
            <a:endParaRPr lang="en-IN" dirty="0"/>
          </a:p>
        </p:txBody>
      </p:sp>
      <p:sp>
        <p:nvSpPr>
          <p:cNvPr id="28678" name="Rectangle 6"/>
          <p:cNvSpPr>
            <a:spLocks noGrp="1" noChangeArrowheads="1"/>
          </p:cNvSpPr>
          <p:nvPr>
            <p:ph type="ftr" sz="quarter" idx="3"/>
          </p:nvPr>
        </p:nvSpPr>
        <p:spPr/>
        <p:txBody>
          <a:bodyPr/>
          <a:lstStyle>
            <a:lvl1pPr>
              <a:defRPr/>
            </a:lvl1pPr>
          </a:lstStyle>
          <a:p>
            <a:endParaRPr lang="en-IN" dirty="0"/>
          </a:p>
        </p:txBody>
      </p:sp>
      <p:sp>
        <p:nvSpPr>
          <p:cNvPr id="28679" name="Rectangle 7"/>
          <p:cNvSpPr>
            <a:spLocks noGrp="1" noChangeArrowheads="1"/>
          </p:cNvSpPr>
          <p:nvPr>
            <p:ph type="sldNum" sz="quarter" idx="4"/>
          </p:nvPr>
        </p:nvSpPr>
        <p:spPr/>
        <p:txBody>
          <a:bodyPr/>
          <a:lstStyle>
            <a:lvl1pPr>
              <a:defRPr/>
            </a:lvl1pPr>
          </a:lstStyle>
          <a:p>
            <a:fld id="{E7259E14-3E3B-4EEA-914A-5FD46A3337A9}" type="slidenum">
              <a:rPr lang="en-IN"/>
              <a:pPr/>
              <a:t>‹#›</a:t>
            </a:fld>
            <a:endParaRPr lang="en-I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dirty="0"/>
          </a:p>
        </p:txBody>
      </p:sp>
      <p:sp>
        <p:nvSpPr>
          <p:cNvPr id="5" name="Footer Placeholder 4"/>
          <p:cNvSpPr>
            <a:spLocks noGrp="1"/>
          </p:cNvSpPr>
          <p:nvPr>
            <p:ph type="ftr" sz="quarter" idx="11"/>
          </p:nvPr>
        </p:nvSpPr>
        <p:spPr/>
        <p:txBody>
          <a:bodyPr/>
          <a:lstStyle>
            <a:lvl1pPr>
              <a:defRPr/>
            </a:lvl1pPr>
          </a:lstStyle>
          <a:p>
            <a:endParaRPr lang="en-IN" dirty="0"/>
          </a:p>
        </p:txBody>
      </p:sp>
      <p:sp>
        <p:nvSpPr>
          <p:cNvPr id="6" name="Slide Number Placeholder 5"/>
          <p:cNvSpPr>
            <a:spLocks noGrp="1"/>
          </p:cNvSpPr>
          <p:nvPr>
            <p:ph type="sldNum" sz="quarter" idx="12"/>
          </p:nvPr>
        </p:nvSpPr>
        <p:spPr/>
        <p:txBody>
          <a:bodyPr/>
          <a:lstStyle>
            <a:lvl1pPr>
              <a:defRPr/>
            </a:lvl1pPr>
          </a:lstStyle>
          <a:p>
            <a:fld id="{E6F38A1F-D83C-448F-BB45-BD3CED10C8E4}" type="slidenum">
              <a:rPr lang="en-IN"/>
              <a:pPr/>
              <a:t>‹#›</a:t>
            </a:fld>
            <a:endParaRPr lang="en-I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dirty="0"/>
          </a:p>
        </p:txBody>
      </p:sp>
      <p:sp>
        <p:nvSpPr>
          <p:cNvPr id="5" name="Footer Placeholder 4"/>
          <p:cNvSpPr>
            <a:spLocks noGrp="1"/>
          </p:cNvSpPr>
          <p:nvPr>
            <p:ph type="ftr" sz="quarter" idx="11"/>
          </p:nvPr>
        </p:nvSpPr>
        <p:spPr/>
        <p:txBody>
          <a:bodyPr/>
          <a:lstStyle>
            <a:lvl1pPr>
              <a:defRPr/>
            </a:lvl1pPr>
          </a:lstStyle>
          <a:p>
            <a:endParaRPr lang="en-IN" dirty="0"/>
          </a:p>
        </p:txBody>
      </p:sp>
      <p:sp>
        <p:nvSpPr>
          <p:cNvPr id="6" name="Slide Number Placeholder 5"/>
          <p:cNvSpPr>
            <a:spLocks noGrp="1"/>
          </p:cNvSpPr>
          <p:nvPr>
            <p:ph type="sldNum" sz="quarter" idx="12"/>
          </p:nvPr>
        </p:nvSpPr>
        <p:spPr/>
        <p:txBody>
          <a:bodyPr/>
          <a:lstStyle>
            <a:lvl1pPr>
              <a:defRPr/>
            </a:lvl1pPr>
          </a:lstStyle>
          <a:p>
            <a:fld id="{9CDC7D6E-51C3-4387-9BA9-9AD3B8976C72}" type="slidenum">
              <a:rPr lang="en-IN"/>
              <a:pPr/>
              <a:t>‹#›</a:t>
            </a:fld>
            <a:endParaRPr lang="en-I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dirty="0"/>
          </a:p>
        </p:txBody>
      </p:sp>
      <p:sp>
        <p:nvSpPr>
          <p:cNvPr id="6" name="Footer Placeholder 5"/>
          <p:cNvSpPr>
            <a:spLocks noGrp="1"/>
          </p:cNvSpPr>
          <p:nvPr>
            <p:ph type="ftr" sz="quarter" idx="11"/>
          </p:nvPr>
        </p:nvSpPr>
        <p:spPr/>
        <p:txBody>
          <a:bodyPr/>
          <a:lstStyle>
            <a:lvl1pPr>
              <a:defRPr/>
            </a:lvl1pPr>
          </a:lstStyle>
          <a:p>
            <a:endParaRPr lang="en-IN" dirty="0"/>
          </a:p>
        </p:txBody>
      </p:sp>
      <p:sp>
        <p:nvSpPr>
          <p:cNvPr id="7" name="Slide Number Placeholder 6"/>
          <p:cNvSpPr>
            <a:spLocks noGrp="1"/>
          </p:cNvSpPr>
          <p:nvPr>
            <p:ph type="sldNum" sz="quarter" idx="12"/>
          </p:nvPr>
        </p:nvSpPr>
        <p:spPr/>
        <p:txBody>
          <a:bodyPr/>
          <a:lstStyle>
            <a:lvl1pPr>
              <a:defRPr/>
            </a:lvl1pPr>
          </a:lstStyle>
          <a:p>
            <a:fld id="{FC320634-BC47-483D-A614-F2313951683B}" type="slidenum">
              <a:rPr lang="en-IN"/>
              <a:pPr/>
              <a:t>‹#›</a:t>
            </a:fld>
            <a:endParaRPr lang="en-I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dirty="0"/>
          </a:p>
        </p:txBody>
      </p:sp>
      <p:sp>
        <p:nvSpPr>
          <p:cNvPr id="8" name="Footer Placeholder 7"/>
          <p:cNvSpPr>
            <a:spLocks noGrp="1"/>
          </p:cNvSpPr>
          <p:nvPr>
            <p:ph type="ftr" sz="quarter" idx="11"/>
          </p:nvPr>
        </p:nvSpPr>
        <p:spPr/>
        <p:txBody>
          <a:bodyPr/>
          <a:lstStyle>
            <a:lvl1pPr>
              <a:defRPr/>
            </a:lvl1pPr>
          </a:lstStyle>
          <a:p>
            <a:endParaRPr lang="en-IN" dirty="0"/>
          </a:p>
        </p:txBody>
      </p:sp>
      <p:sp>
        <p:nvSpPr>
          <p:cNvPr id="9" name="Slide Number Placeholder 8"/>
          <p:cNvSpPr>
            <a:spLocks noGrp="1"/>
          </p:cNvSpPr>
          <p:nvPr>
            <p:ph type="sldNum" sz="quarter" idx="12"/>
          </p:nvPr>
        </p:nvSpPr>
        <p:spPr/>
        <p:txBody>
          <a:bodyPr/>
          <a:lstStyle>
            <a:lvl1pPr>
              <a:defRPr/>
            </a:lvl1pPr>
          </a:lstStyle>
          <a:p>
            <a:fld id="{6F3FCA0C-EC70-4671-8BDA-AC98941C0577}" type="slidenum">
              <a:rPr lang="en-IN"/>
              <a:pPr/>
              <a:t>‹#›</a:t>
            </a:fld>
            <a:endParaRPr lang="en-I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dirty="0"/>
          </a:p>
        </p:txBody>
      </p:sp>
      <p:sp>
        <p:nvSpPr>
          <p:cNvPr id="4" name="Footer Placeholder 3"/>
          <p:cNvSpPr>
            <a:spLocks noGrp="1"/>
          </p:cNvSpPr>
          <p:nvPr>
            <p:ph type="ftr" sz="quarter" idx="11"/>
          </p:nvPr>
        </p:nvSpPr>
        <p:spPr/>
        <p:txBody>
          <a:bodyPr/>
          <a:lstStyle>
            <a:lvl1pPr>
              <a:defRPr/>
            </a:lvl1pPr>
          </a:lstStyle>
          <a:p>
            <a:endParaRPr lang="en-IN" dirty="0"/>
          </a:p>
        </p:txBody>
      </p:sp>
      <p:sp>
        <p:nvSpPr>
          <p:cNvPr id="5" name="Slide Number Placeholder 4"/>
          <p:cNvSpPr>
            <a:spLocks noGrp="1"/>
          </p:cNvSpPr>
          <p:nvPr>
            <p:ph type="sldNum" sz="quarter" idx="12"/>
          </p:nvPr>
        </p:nvSpPr>
        <p:spPr/>
        <p:txBody>
          <a:bodyPr/>
          <a:lstStyle>
            <a:lvl1pPr>
              <a:defRPr/>
            </a:lvl1pPr>
          </a:lstStyle>
          <a:p>
            <a:fld id="{5716AB9C-DCA3-40E0-A3FD-3C08C7FCAD0C}" type="slidenum">
              <a:rPr lang="en-IN"/>
              <a:pPr/>
              <a:t>‹#›</a:t>
            </a:fld>
            <a:endParaRPr lang="en-I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dirty="0"/>
          </a:p>
        </p:txBody>
      </p:sp>
      <p:sp>
        <p:nvSpPr>
          <p:cNvPr id="3" name="Footer Placeholder 2"/>
          <p:cNvSpPr>
            <a:spLocks noGrp="1"/>
          </p:cNvSpPr>
          <p:nvPr>
            <p:ph type="ftr" sz="quarter" idx="11"/>
          </p:nvPr>
        </p:nvSpPr>
        <p:spPr/>
        <p:txBody>
          <a:bodyPr/>
          <a:lstStyle>
            <a:lvl1pPr>
              <a:defRPr/>
            </a:lvl1pPr>
          </a:lstStyle>
          <a:p>
            <a:endParaRPr lang="en-IN" dirty="0"/>
          </a:p>
        </p:txBody>
      </p:sp>
      <p:sp>
        <p:nvSpPr>
          <p:cNvPr id="4" name="Slide Number Placeholder 3"/>
          <p:cNvSpPr>
            <a:spLocks noGrp="1"/>
          </p:cNvSpPr>
          <p:nvPr>
            <p:ph type="sldNum" sz="quarter" idx="12"/>
          </p:nvPr>
        </p:nvSpPr>
        <p:spPr/>
        <p:txBody>
          <a:bodyPr/>
          <a:lstStyle>
            <a:lvl1pPr>
              <a:defRPr/>
            </a:lvl1pPr>
          </a:lstStyle>
          <a:p>
            <a:fld id="{5D8F2417-BD56-4831-A89D-F7D971211BA5}" type="slidenum">
              <a:rPr lang="en-IN"/>
              <a:pPr/>
              <a:t>‹#›</a:t>
            </a:fld>
            <a:endParaRPr lang="en-I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dirty="0"/>
          </a:p>
        </p:txBody>
      </p:sp>
      <p:sp>
        <p:nvSpPr>
          <p:cNvPr id="6" name="Footer Placeholder 5"/>
          <p:cNvSpPr>
            <a:spLocks noGrp="1"/>
          </p:cNvSpPr>
          <p:nvPr>
            <p:ph type="ftr" sz="quarter" idx="11"/>
          </p:nvPr>
        </p:nvSpPr>
        <p:spPr/>
        <p:txBody>
          <a:bodyPr/>
          <a:lstStyle>
            <a:lvl1pPr>
              <a:defRPr/>
            </a:lvl1pPr>
          </a:lstStyle>
          <a:p>
            <a:endParaRPr lang="en-IN" dirty="0"/>
          </a:p>
        </p:txBody>
      </p:sp>
      <p:sp>
        <p:nvSpPr>
          <p:cNvPr id="7" name="Slide Number Placeholder 6"/>
          <p:cNvSpPr>
            <a:spLocks noGrp="1"/>
          </p:cNvSpPr>
          <p:nvPr>
            <p:ph type="sldNum" sz="quarter" idx="12"/>
          </p:nvPr>
        </p:nvSpPr>
        <p:spPr/>
        <p:txBody>
          <a:bodyPr/>
          <a:lstStyle>
            <a:lvl1pPr>
              <a:defRPr/>
            </a:lvl1pPr>
          </a:lstStyle>
          <a:p>
            <a:fld id="{8B49ABC1-03DD-4EBD-B39D-A66FF69A88CE}" type="slidenum">
              <a:rPr lang="en-IN"/>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dirty="0"/>
          </a:p>
        </p:txBody>
      </p:sp>
      <p:sp>
        <p:nvSpPr>
          <p:cNvPr id="5" name="Footer Placeholder 4"/>
          <p:cNvSpPr>
            <a:spLocks noGrp="1"/>
          </p:cNvSpPr>
          <p:nvPr>
            <p:ph type="ftr" sz="quarter" idx="11"/>
          </p:nvPr>
        </p:nvSpPr>
        <p:spPr/>
        <p:txBody>
          <a:bodyPr/>
          <a:lstStyle>
            <a:lvl1pPr>
              <a:defRPr/>
            </a:lvl1pPr>
          </a:lstStyle>
          <a:p>
            <a:endParaRPr lang="en-IN" dirty="0"/>
          </a:p>
        </p:txBody>
      </p:sp>
      <p:sp>
        <p:nvSpPr>
          <p:cNvPr id="6" name="Slide Number Placeholder 5"/>
          <p:cNvSpPr>
            <a:spLocks noGrp="1"/>
          </p:cNvSpPr>
          <p:nvPr>
            <p:ph type="sldNum" sz="quarter" idx="12"/>
          </p:nvPr>
        </p:nvSpPr>
        <p:spPr/>
        <p:txBody>
          <a:bodyPr/>
          <a:lstStyle>
            <a:lvl1pPr>
              <a:defRPr/>
            </a:lvl1pPr>
          </a:lstStyle>
          <a:p>
            <a:fld id="{DB3208E0-06DE-4352-AE31-CC68504D1D67}" type="slidenum">
              <a:rPr lang="en-IN"/>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dirty="0"/>
          </a:p>
        </p:txBody>
      </p:sp>
      <p:sp>
        <p:nvSpPr>
          <p:cNvPr id="6" name="Footer Placeholder 5"/>
          <p:cNvSpPr>
            <a:spLocks noGrp="1"/>
          </p:cNvSpPr>
          <p:nvPr>
            <p:ph type="ftr" sz="quarter" idx="11"/>
          </p:nvPr>
        </p:nvSpPr>
        <p:spPr/>
        <p:txBody>
          <a:bodyPr/>
          <a:lstStyle>
            <a:lvl1pPr>
              <a:defRPr/>
            </a:lvl1pPr>
          </a:lstStyle>
          <a:p>
            <a:endParaRPr lang="en-IN" dirty="0"/>
          </a:p>
        </p:txBody>
      </p:sp>
      <p:sp>
        <p:nvSpPr>
          <p:cNvPr id="7" name="Slide Number Placeholder 6"/>
          <p:cNvSpPr>
            <a:spLocks noGrp="1"/>
          </p:cNvSpPr>
          <p:nvPr>
            <p:ph type="sldNum" sz="quarter" idx="12"/>
          </p:nvPr>
        </p:nvSpPr>
        <p:spPr/>
        <p:txBody>
          <a:bodyPr/>
          <a:lstStyle>
            <a:lvl1pPr>
              <a:defRPr/>
            </a:lvl1pPr>
          </a:lstStyle>
          <a:p>
            <a:fld id="{E029E260-8B55-4484-8F2F-5A0603FD30B7}" type="slidenum">
              <a:rPr lang="en-IN"/>
              <a:pPr/>
              <a:t>‹#›</a:t>
            </a:fld>
            <a:endParaRPr lang="en-IN"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dirty="0"/>
          </a:p>
        </p:txBody>
      </p:sp>
      <p:sp>
        <p:nvSpPr>
          <p:cNvPr id="5" name="Footer Placeholder 4"/>
          <p:cNvSpPr>
            <a:spLocks noGrp="1"/>
          </p:cNvSpPr>
          <p:nvPr>
            <p:ph type="ftr" sz="quarter" idx="11"/>
          </p:nvPr>
        </p:nvSpPr>
        <p:spPr/>
        <p:txBody>
          <a:bodyPr/>
          <a:lstStyle>
            <a:lvl1pPr>
              <a:defRPr/>
            </a:lvl1pPr>
          </a:lstStyle>
          <a:p>
            <a:endParaRPr lang="en-IN" dirty="0"/>
          </a:p>
        </p:txBody>
      </p:sp>
      <p:sp>
        <p:nvSpPr>
          <p:cNvPr id="6" name="Slide Number Placeholder 5"/>
          <p:cNvSpPr>
            <a:spLocks noGrp="1"/>
          </p:cNvSpPr>
          <p:nvPr>
            <p:ph type="sldNum" sz="quarter" idx="12"/>
          </p:nvPr>
        </p:nvSpPr>
        <p:spPr/>
        <p:txBody>
          <a:bodyPr/>
          <a:lstStyle>
            <a:lvl1pPr>
              <a:defRPr/>
            </a:lvl1pPr>
          </a:lstStyle>
          <a:p>
            <a:fld id="{C321C7BD-F204-4641-8A01-560745248BDD}" type="slidenum">
              <a:rPr lang="en-IN"/>
              <a:pPr/>
              <a:t>‹#›</a:t>
            </a:fld>
            <a:endParaRPr lang="en-I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dirty="0"/>
          </a:p>
        </p:txBody>
      </p:sp>
      <p:sp>
        <p:nvSpPr>
          <p:cNvPr id="5" name="Footer Placeholder 4"/>
          <p:cNvSpPr>
            <a:spLocks noGrp="1"/>
          </p:cNvSpPr>
          <p:nvPr>
            <p:ph type="ftr" sz="quarter" idx="11"/>
          </p:nvPr>
        </p:nvSpPr>
        <p:spPr/>
        <p:txBody>
          <a:bodyPr/>
          <a:lstStyle>
            <a:lvl1pPr>
              <a:defRPr/>
            </a:lvl1pPr>
          </a:lstStyle>
          <a:p>
            <a:endParaRPr lang="en-IN" dirty="0"/>
          </a:p>
        </p:txBody>
      </p:sp>
      <p:sp>
        <p:nvSpPr>
          <p:cNvPr id="6" name="Slide Number Placeholder 5"/>
          <p:cNvSpPr>
            <a:spLocks noGrp="1"/>
          </p:cNvSpPr>
          <p:nvPr>
            <p:ph type="sldNum" sz="quarter" idx="12"/>
          </p:nvPr>
        </p:nvSpPr>
        <p:spPr/>
        <p:txBody>
          <a:bodyPr/>
          <a:lstStyle>
            <a:lvl1pPr>
              <a:defRPr/>
            </a:lvl1pPr>
          </a:lstStyle>
          <a:p>
            <a:fld id="{6C0F1B54-BCD4-4510-A0F4-BDAF61A02184}" type="slidenum">
              <a:rPr lang="en-IN"/>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dirty="0"/>
          </a:p>
        </p:txBody>
      </p:sp>
      <p:sp>
        <p:nvSpPr>
          <p:cNvPr id="5" name="Footer Placeholder 4"/>
          <p:cNvSpPr>
            <a:spLocks noGrp="1"/>
          </p:cNvSpPr>
          <p:nvPr>
            <p:ph type="ftr" sz="quarter" idx="11"/>
          </p:nvPr>
        </p:nvSpPr>
        <p:spPr/>
        <p:txBody>
          <a:bodyPr/>
          <a:lstStyle>
            <a:lvl1pPr>
              <a:defRPr/>
            </a:lvl1pPr>
          </a:lstStyle>
          <a:p>
            <a:endParaRPr lang="en-IN" dirty="0"/>
          </a:p>
        </p:txBody>
      </p:sp>
      <p:sp>
        <p:nvSpPr>
          <p:cNvPr id="6" name="Slide Number Placeholder 5"/>
          <p:cNvSpPr>
            <a:spLocks noGrp="1"/>
          </p:cNvSpPr>
          <p:nvPr>
            <p:ph type="sldNum" sz="quarter" idx="12"/>
          </p:nvPr>
        </p:nvSpPr>
        <p:spPr/>
        <p:txBody>
          <a:bodyPr/>
          <a:lstStyle>
            <a:lvl1pPr>
              <a:defRPr/>
            </a:lvl1pPr>
          </a:lstStyle>
          <a:p>
            <a:fld id="{687D7988-935C-4F50-827B-C2B06CF0869C}" type="slidenum">
              <a:rPr lang="en-IN"/>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dirty="0"/>
          </a:p>
        </p:txBody>
      </p:sp>
      <p:sp>
        <p:nvSpPr>
          <p:cNvPr id="6" name="Footer Placeholder 5"/>
          <p:cNvSpPr>
            <a:spLocks noGrp="1"/>
          </p:cNvSpPr>
          <p:nvPr>
            <p:ph type="ftr" sz="quarter" idx="11"/>
          </p:nvPr>
        </p:nvSpPr>
        <p:spPr/>
        <p:txBody>
          <a:bodyPr/>
          <a:lstStyle>
            <a:lvl1pPr>
              <a:defRPr/>
            </a:lvl1pPr>
          </a:lstStyle>
          <a:p>
            <a:endParaRPr lang="en-IN" dirty="0"/>
          </a:p>
        </p:txBody>
      </p:sp>
      <p:sp>
        <p:nvSpPr>
          <p:cNvPr id="7" name="Slide Number Placeholder 6"/>
          <p:cNvSpPr>
            <a:spLocks noGrp="1"/>
          </p:cNvSpPr>
          <p:nvPr>
            <p:ph type="sldNum" sz="quarter" idx="12"/>
          </p:nvPr>
        </p:nvSpPr>
        <p:spPr/>
        <p:txBody>
          <a:bodyPr/>
          <a:lstStyle>
            <a:lvl1pPr>
              <a:defRPr/>
            </a:lvl1pPr>
          </a:lstStyle>
          <a:p>
            <a:fld id="{6846830A-FE16-41B2-89F1-F71024F960DE}" type="slidenum">
              <a:rPr lang="en-IN"/>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dirty="0"/>
          </a:p>
        </p:txBody>
      </p:sp>
      <p:sp>
        <p:nvSpPr>
          <p:cNvPr id="8" name="Footer Placeholder 7"/>
          <p:cNvSpPr>
            <a:spLocks noGrp="1"/>
          </p:cNvSpPr>
          <p:nvPr>
            <p:ph type="ftr" sz="quarter" idx="11"/>
          </p:nvPr>
        </p:nvSpPr>
        <p:spPr/>
        <p:txBody>
          <a:bodyPr/>
          <a:lstStyle>
            <a:lvl1pPr>
              <a:defRPr/>
            </a:lvl1pPr>
          </a:lstStyle>
          <a:p>
            <a:endParaRPr lang="en-IN" dirty="0"/>
          </a:p>
        </p:txBody>
      </p:sp>
      <p:sp>
        <p:nvSpPr>
          <p:cNvPr id="9" name="Slide Number Placeholder 8"/>
          <p:cNvSpPr>
            <a:spLocks noGrp="1"/>
          </p:cNvSpPr>
          <p:nvPr>
            <p:ph type="sldNum" sz="quarter" idx="12"/>
          </p:nvPr>
        </p:nvSpPr>
        <p:spPr/>
        <p:txBody>
          <a:bodyPr/>
          <a:lstStyle>
            <a:lvl1pPr>
              <a:defRPr/>
            </a:lvl1pPr>
          </a:lstStyle>
          <a:p>
            <a:fld id="{4808D4D7-E38C-461D-826E-F057F46643B3}" type="slidenum">
              <a:rPr lang="en-IN"/>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dirty="0"/>
          </a:p>
        </p:txBody>
      </p:sp>
      <p:sp>
        <p:nvSpPr>
          <p:cNvPr id="4" name="Footer Placeholder 3"/>
          <p:cNvSpPr>
            <a:spLocks noGrp="1"/>
          </p:cNvSpPr>
          <p:nvPr>
            <p:ph type="ftr" sz="quarter" idx="11"/>
          </p:nvPr>
        </p:nvSpPr>
        <p:spPr/>
        <p:txBody>
          <a:bodyPr/>
          <a:lstStyle>
            <a:lvl1pPr>
              <a:defRPr/>
            </a:lvl1pPr>
          </a:lstStyle>
          <a:p>
            <a:endParaRPr lang="en-IN" dirty="0"/>
          </a:p>
        </p:txBody>
      </p:sp>
      <p:sp>
        <p:nvSpPr>
          <p:cNvPr id="5" name="Slide Number Placeholder 4"/>
          <p:cNvSpPr>
            <a:spLocks noGrp="1"/>
          </p:cNvSpPr>
          <p:nvPr>
            <p:ph type="sldNum" sz="quarter" idx="12"/>
          </p:nvPr>
        </p:nvSpPr>
        <p:spPr/>
        <p:txBody>
          <a:bodyPr/>
          <a:lstStyle>
            <a:lvl1pPr>
              <a:defRPr/>
            </a:lvl1pPr>
          </a:lstStyle>
          <a:p>
            <a:fld id="{B226209F-784B-46C9-A271-5781E34B5C52}" type="slidenum">
              <a:rPr lang="en-IN"/>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dirty="0"/>
          </a:p>
        </p:txBody>
      </p:sp>
      <p:sp>
        <p:nvSpPr>
          <p:cNvPr id="3" name="Footer Placeholder 2"/>
          <p:cNvSpPr>
            <a:spLocks noGrp="1"/>
          </p:cNvSpPr>
          <p:nvPr>
            <p:ph type="ftr" sz="quarter" idx="11"/>
          </p:nvPr>
        </p:nvSpPr>
        <p:spPr/>
        <p:txBody>
          <a:bodyPr/>
          <a:lstStyle>
            <a:lvl1pPr>
              <a:defRPr/>
            </a:lvl1pPr>
          </a:lstStyle>
          <a:p>
            <a:endParaRPr lang="en-IN" dirty="0"/>
          </a:p>
        </p:txBody>
      </p:sp>
      <p:sp>
        <p:nvSpPr>
          <p:cNvPr id="4" name="Slide Number Placeholder 3"/>
          <p:cNvSpPr>
            <a:spLocks noGrp="1"/>
          </p:cNvSpPr>
          <p:nvPr>
            <p:ph type="sldNum" sz="quarter" idx="12"/>
          </p:nvPr>
        </p:nvSpPr>
        <p:spPr/>
        <p:txBody>
          <a:bodyPr/>
          <a:lstStyle>
            <a:lvl1pPr>
              <a:defRPr/>
            </a:lvl1pPr>
          </a:lstStyle>
          <a:p>
            <a:fld id="{1CB67347-5B2A-4992-BFDC-707CB8BD978A}" type="slidenum">
              <a:rPr lang="en-IN"/>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dirty="0"/>
          </a:p>
        </p:txBody>
      </p:sp>
      <p:sp>
        <p:nvSpPr>
          <p:cNvPr id="6" name="Footer Placeholder 5"/>
          <p:cNvSpPr>
            <a:spLocks noGrp="1"/>
          </p:cNvSpPr>
          <p:nvPr>
            <p:ph type="ftr" sz="quarter" idx="11"/>
          </p:nvPr>
        </p:nvSpPr>
        <p:spPr/>
        <p:txBody>
          <a:bodyPr/>
          <a:lstStyle>
            <a:lvl1pPr>
              <a:defRPr/>
            </a:lvl1pPr>
          </a:lstStyle>
          <a:p>
            <a:endParaRPr lang="en-IN" dirty="0"/>
          </a:p>
        </p:txBody>
      </p:sp>
      <p:sp>
        <p:nvSpPr>
          <p:cNvPr id="7" name="Slide Number Placeholder 6"/>
          <p:cNvSpPr>
            <a:spLocks noGrp="1"/>
          </p:cNvSpPr>
          <p:nvPr>
            <p:ph type="sldNum" sz="quarter" idx="12"/>
          </p:nvPr>
        </p:nvSpPr>
        <p:spPr/>
        <p:txBody>
          <a:bodyPr/>
          <a:lstStyle>
            <a:lvl1pPr>
              <a:defRPr/>
            </a:lvl1pPr>
          </a:lstStyle>
          <a:p>
            <a:fld id="{75276F01-F6A9-4298-B6BB-B9C64B9BE940}" type="slidenum">
              <a:rPr lang="en-IN"/>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dirty="0"/>
          </a:p>
        </p:txBody>
      </p:sp>
      <p:sp>
        <p:nvSpPr>
          <p:cNvPr id="6" name="Footer Placeholder 5"/>
          <p:cNvSpPr>
            <a:spLocks noGrp="1"/>
          </p:cNvSpPr>
          <p:nvPr>
            <p:ph type="ftr" sz="quarter" idx="11"/>
          </p:nvPr>
        </p:nvSpPr>
        <p:spPr/>
        <p:txBody>
          <a:bodyPr/>
          <a:lstStyle>
            <a:lvl1pPr>
              <a:defRPr/>
            </a:lvl1pPr>
          </a:lstStyle>
          <a:p>
            <a:endParaRPr lang="en-IN" dirty="0"/>
          </a:p>
        </p:txBody>
      </p:sp>
      <p:sp>
        <p:nvSpPr>
          <p:cNvPr id="7" name="Slide Number Placeholder 6"/>
          <p:cNvSpPr>
            <a:spLocks noGrp="1"/>
          </p:cNvSpPr>
          <p:nvPr>
            <p:ph type="sldNum" sz="quarter" idx="12"/>
          </p:nvPr>
        </p:nvSpPr>
        <p:spPr/>
        <p:txBody>
          <a:bodyPr/>
          <a:lstStyle>
            <a:lvl1pPr>
              <a:defRPr/>
            </a:lvl1pPr>
          </a:lstStyle>
          <a:p>
            <a:fld id="{A57C1952-F631-4352-8173-00F6F79FAAA4}" type="slidenum">
              <a:rPr lang="en-IN"/>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IN"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I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IN"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619A28D-6EAF-4EC2-BBAB-7A1C132D96EE}" type="slidenum">
              <a:rPr lang="en-IN"/>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IN" dirty="0"/>
          </a:p>
        </p:txBody>
      </p:sp>
      <p:sp>
        <p:nvSpPr>
          <p:cNvPr id="276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IN" smtClean="0"/>
              <a:t>Click to edit Master title style</a:t>
            </a:r>
          </a:p>
        </p:txBody>
      </p:sp>
      <p:sp>
        <p:nvSpPr>
          <p:cNvPr id="276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276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IN" dirty="0"/>
          </a:p>
        </p:txBody>
      </p:sp>
      <p:sp>
        <p:nvSpPr>
          <p:cNvPr id="276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IN" dirty="0"/>
          </a:p>
        </p:txBody>
      </p:sp>
      <p:sp>
        <p:nvSpPr>
          <p:cNvPr id="2765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26C07B6-950E-4427-BA6E-8E4DB978450E}" type="slidenum">
              <a:rPr lang="en-IN"/>
              <a:pPr/>
              <a:t>‹#›</a:t>
            </a:fld>
            <a:endParaRPr lang="en-IN" dirty="0"/>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k.wrs.yahoo.com/_ylt=A0WTf2qIOdZML1IAYXtWBQx./SIG=12f4j37mq/EXP=1289136648/**http:/www.24carat.co.uk/images/1918indiatwoannasobv400.jpg" TargetMode="Externa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hyperlink" Target="http://uk.wrs.yahoo.com/_ylt=A0WTf2qIOdZML1IAZXtWBQx./SIG=12jd3cfom/EXP=1289136648/**http:/www.24carat.co.uk/images/1963indiaonerupeeceylonobv4.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uk.wrs.yahoo.com/_ylt=A0WTf2ziO9ZMC0kAwL5WBQx./SIG=128alv6h5/EXP=1289137250/**http:/www.flickr.com/photos/ayeshaesque/4190362936/" TargetMode="Externa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35.jpeg"/><Relationship Id="rId4" Type="http://schemas.openxmlformats.org/officeDocument/2006/relationships/hyperlink" Target="http://uk.wrs.yahoo.com/_ylt=A0WTf2ziO9ZMC0kAbL5WBQx./SIG=12kbhejv7/EXP=1289137250/**http:/i1.lelong.com.my/UserImages/Items/0905/03/king7000@13.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uk.wrs.yahoo.com/_ylt=A0WTf2ziO9ZMC0kAaL5WBQx./SIG=129n53nsh/EXP=1289137250/**http:/www.flickr.com/photos/51707529@N00/4083136257/"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13.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crazyengineers.com/wp-content/uploads/2010/07/press-this-key.jpg" TargetMode="External"/><Relationship Id="rId1" Type="http://schemas.openxmlformats.org/officeDocument/2006/relationships/slideLayout" Target="../slideLayouts/slideLayout13.xml"/><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3.xml"/><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934" y="134791"/>
            <a:ext cx="6316662" cy="1426571"/>
          </a:xfrm>
        </p:spPr>
        <p:txBody>
          <a:bodyPr/>
          <a:lstStyle/>
          <a:p>
            <a:r>
              <a:rPr lang="en-US" sz="4500" b="1" u="sng" dirty="0" smtClean="0">
                <a:solidFill>
                  <a:srgbClr val="0000CC"/>
                </a:solidFill>
                <a:latin typeface="Times New Roman" pitchFamily="18" charset="0"/>
                <a:cs typeface="Times New Roman" pitchFamily="18" charset="0"/>
              </a:rPr>
              <a:t>FACTS ABOUT INDIAN RUPEE</a:t>
            </a:r>
            <a:endParaRPr lang="en-IN" sz="4500" b="1" u="sng" dirty="0">
              <a:solidFill>
                <a:srgbClr val="0000CC"/>
              </a:solidFill>
              <a:latin typeface="Times New Roman" pitchFamily="18" charset="0"/>
              <a:cs typeface="Times New Roman" pitchFamily="18" charset="0"/>
            </a:endParaRPr>
          </a:p>
        </p:txBody>
      </p:sp>
      <p:pic>
        <p:nvPicPr>
          <p:cNvPr id="1028" name="Picture 4" descr="http://us.123rf.com/400wm/400/400/imagodhamma/imagodhamma1109/imagodhamma110900005/10470576-indian-coins-and-hundred-rupee-note.jpg"/>
          <p:cNvPicPr>
            <a:picLocks noChangeAspect="1" noChangeArrowheads="1"/>
          </p:cNvPicPr>
          <p:nvPr/>
        </p:nvPicPr>
        <p:blipFill>
          <a:blip r:embed="rId2" cstate="print"/>
          <a:srcRect/>
          <a:stretch>
            <a:fillRect/>
          </a:stretch>
        </p:blipFill>
        <p:spPr bwMode="auto">
          <a:xfrm>
            <a:off x="3620278" y="1561362"/>
            <a:ext cx="5358992" cy="3576286"/>
          </a:xfrm>
          <a:prstGeom prst="rect">
            <a:avLst/>
          </a:prstGeom>
          <a:noFill/>
        </p:spPr>
      </p:pic>
      <p:sp>
        <p:nvSpPr>
          <p:cNvPr id="3" name="Прямоугольник 2"/>
          <p:cNvSpPr/>
          <p:nvPr/>
        </p:nvSpPr>
        <p:spPr>
          <a:xfrm>
            <a:off x="3620278" y="5430817"/>
            <a:ext cx="4572000" cy="1323439"/>
          </a:xfrm>
          <a:prstGeom prst="rect">
            <a:avLst/>
          </a:prstGeom>
        </p:spPr>
        <p:txBody>
          <a:bodyPr>
            <a:spAutoFit/>
          </a:bodyPr>
          <a:lstStyle/>
          <a:p>
            <a:pPr algn="ctr"/>
            <a:r>
              <a:rPr lang="en-US" sz="2000" b="1" dirty="0" smtClean="0"/>
              <a:t>Prepared by:</a:t>
            </a:r>
          </a:p>
          <a:p>
            <a:pPr algn="ctr"/>
            <a:r>
              <a:rPr lang="en-US" sz="2000" b="1" dirty="0" smtClean="0"/>
              <a:t>Marta </a:t>
            </a:r>
            <a:r>
              <a:rPr lang="en-US" sz="2000" b="1" dirty="0" err="1" smtClean="0"/>
              <a:t>Remska</a:t>
            </a:r>
            <a:r>
              <a:rPr lang="en-US" sz="2000" b="1" dirty="0" smtClean="0"/>
              <a:t> and </a:t>
            </a:r>
            <a:r>
              <a:rPr lang="en-US" sz="2000" b="1" dirty="0" err="1" smtClean="0"/>
              <a:t>Iryna</a:t>
            </a:r>
            <a:r>
              <a:rPr lang="en-US" sz="2000" b="1" dirty="0" smtClean="0"/>
              <a:t> </a:t>
            </a:r>
            <a:r>
              <a:rPr lang="en-US" sz="2000" b="1" dirty="0" err="1" smtClean="0"/>
              <a:t>Napadiy</a:t>
            </a:r>
            <a:endParaRPr lang="en-US" sz="2000" b="1" dirty="0" smtClean="0"/>
          </a:p>
          <a:p>
            <a:pPr algn="ctr"/>
            <a:r>
              <a:rPr lang="en-US" sz="2000" b="1" dirty="0" smtClean="0"/>
              <a:t>Form 11A</a:t>
            </a:r>
          </a:p>
          <a:p>
            <a:pPr algn="ctr"/>
            <a:r>
              <a:rPr lang="en-US" sz="2000" b="1" dirty="0" smtClean="0"/>
              <a:t>2014</a:t>
            </a:r>
            <a:endParaRPr lang="uk-UA"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61" y="1679946"/>
            <a:ext cx="5635266" cy="4338083"/>
          </a:xfrm>
        </p:spPr>
        <p:txBody>
          <a:bodyPr/>
          <a:lstStyle/>
          <a:p>
            <a:pPr>
              <a:buNone/>
            </a:pPr>
            <a:r>
              <a:rPr lang="en-US" sz="3500" b="1" dirty="0" smtClean="0"/>
              <a:t>Each banknote has its amount written in 17 languages (English &amp; Hindi on the front, and 15 others on the back) illustrating the diversity of the country.</a:t>
            </a:r>
          </a:p>
        </p:txBody>
      </p:sp>
      <p:sp>
        <p:nvSpPr>
          <p:cNvPr id="4" name="Title 1"/>
          <p:cNvSpPr>
            <a:spLocks noGrp="1"/>
          </p:cNvSpPr>
          <p:nvPr>
            <p:ph type="title"/>
          </p:nvPr>
        </p:nvSpPr>
        <p:spPr>
          <a:xfrm>
            <a:off x="255181" y="83253"/>
            <a:ext cx="5720317" cy="1320245"/>
          </a:xfrm>
        </p:spPr>
        <p:txBody>
          <a:bodyPr/>
          <a:lstStyle/>
          <a:p>
            <a:r>
              <a:rPr lang="en-US" sz="4000" b="1" u="sng" dirty="0" smtClean="0">
                <a:solidFill>
                  <a:srgbClr val="0000CC"/>
                </a:solidFill>
                <a:latin typeface="Times New Roman" pitchFamily="18" charset="0"/>
                <a:cs typeface="Times New Roman" pitchFamily="18" charset="0"/>
              </a:rPr>
              <a:t>INDIAN RUPEE LANGUAGE PANELS</a:t>
            </a:r>
            <a:endParaRPr lang="en-IN" sz="4000" dirty="0">
              <a:solidFill>
                <a:srgbClr val="0000CC"/>
              </a:solidFill>
              <a:latin typeface="Times New Roman" pitchFamily="18" charset="0"/>
              <a:cs typeface="Times New Roman" pitchFamily="18" charset="0"/>
            </a:endParaRPr>
          </a:p>
        </p:txBody>
      </p:sp>
      <p:pic>
        <p:nvPicPr>
          <p:cNvPr id="5" name="BLOGGER_PHOTO_ID_5124237258343935682" descr="Languagepanel"/>
          <p:cNvPicPr>
            <a:picLocks noChangeAspect="1" noChangeArrowheads="1"/>
          </p:cNvPicPr>
          <p:nvPr/>
        </p:nvPicPr>
        <p:blipFill>
          <a:blip r:embed="rId2" cstate="print"/>
          <a:srcRect/>
          <a:stretch>
            <a:fillRect/>
          </a:stretch>
        </p:blipFill>
        <p:spPr>
          <a:xfrm>
            <a:off x="5943600" y="152400"/>
            <a:ext cx="3035300" cy="6389688"/>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73" y="2806994"/>
            <a:ext cx="8475734" cy="4051005"/>
          </a:xfrm>
        </p:spPr>
        <p:txBody>
          <a:bodyPr/>
          <a:lstStyle/>
          <a:p>
            <a:pPr>
              <a:lnSpc>
                <a:spcPct val="90000"/>
              </a:lnSpc>
              <a:buNone/>
            </a:pPr>
            <a:r>
              <a:rPr lang="en-US" sz="2550" b="1" u="sng" dirty="0" smtClean="0"/>
              <a:t>WATER MARK</a:t>
            </a:r>
            <a:r>
              <a:rPr lang="en-US" sz="2550" b="1" dirty="0" smtClean="0"/>
              <a:t> : White side panel of notes has Mahatma Gandhi watermark.</a:t>
            </a:r>
          </a:p>
          <a:p>
            <a:pPr>
              <a:lnSpc>
                <a:spcPct val="90000"/>
              </a:lnSpc>
              <a:buNone/>
            </a:pPr>
            <a:r>
              <a:rPr lang="en-US" sz="2550" b="1" u="sng" dirty="0" smtClean="0"/>
              <a:t>SECURITY THREAD</a:t>
            </a:r>
            <a:r>
              <a:rPr lang="en-US" sz="2550" b="1" dirty="0" smtClean="0"/>
              <a:t> : All notes have a silver security band with inscriptions visible when held against light. </a:t>
            </a:r>
          </a:p>
          <a:p>
            <a:pPr>
              <a:lnSpc>
                <a:spcPct val="90000"/>
              </a:lnSpc>
              <a:buNone/>
            </a:pPr>
            <a:r>
              <a:rPr lang="en-US" sz="2550" b="1" dirty="0" smtClean="0"/>
              <a:t>LATENT IMAGE : Higher denominational notes display note's denominational value in numerals when held horizontally at eye level.</a:t>
            </a:r>
          </a:p>
          <a:p>
            <a:pPr>
              <a:lnSpc>
                <a:spcPct val="90000"/>
              </a:lnSpc>
              <a:buNone/>
            </a:pPr>
            <a:r>
              <a:rPr lang="en-US" sz="2550" b="1" dirty="0" smtClean="0"/>
              <a:t>MICROLETTERING : Numeral denominational value is visible under magnifying glass between security thread and watermark.</a:t>
            </a:r>
          </a:p>
        </p:txBody>
      </p:sp>
      <p:sp>
        <p:nvSpPr>
          <p:cNvPr id="4" name="Title 1"/>
          <p:cNvSpPr>
            <a:spLocks noGrp="1"/>
          </p:cNvSpPr>
          <p:nvPr>
            <p:ph type="title"/>
          </p:nvPr>
        </p:nvSpPr>
        <p:spPr>
          <a:xfrm>
            <a:off x="72844" y="83253"/>
            <a:ext cx="4031324" cy="1235183"/>
          </a:xfrm>
        </p:spPr>
        <p:txBody>
          <a:bodyPr/>
          <a:lstStyle/>
          <a:p>
            <a:r>
              <a:rPr lang="en-US" b="1" u="sng" dirty="0" smtClean="0">
                <a:solidFill>
                  <a:srgbClr val="0000CC"/>
                </a:solidFill>
                <a:latin typeface="Times New Roman" pitchFamily="18" charset="0"/>
                <a:cs typeface="Times New Roman" pitchFamily="18" charset="0"/>
              </a:rPr>
              <a:t>INDIAN RUPEE</a:t>
            </a:r>
            <a:br>
              <a:rPr lang="en-US" b="1" u="sng" dirty="0" smtClean="0">
                <a:solidFill>
                  <a:srgbClr val="0000CC"/>
                </a:solidFill>
                <a:latin typeface="Times New Roman" pitchFamily="18" charset="0"/>
                <a:cs typeface="Times New Roman" pitchFamily="18" charset="0"/>
              </a:rPr>
            </a:br>
            <a:r>
              <a:rPr lang="en-US" sz="2200" b="1" u="sng" dirty="0" smtClean="0">
                <a:solidFill>
                  <a:srgbClr val="0000CC"/>
                </a:solidFill>
                <a:latin typeface="Times New Roman" pitchFamily="18" charset="0"/>
                <a:cs typeface="Times New Roman" pitchFamily="18" charset="0"/>
              </a:rPr>
              <a:t>SECURITY FEATURES</a:t>
            </a:r>
            <a:br>
              <a:rPr lang="en-US" sz="2200" b="1" u="sng" dirty="0" smtClean="0">
                <a:solidFill>
                  <a:srgbClr val="0000CC"/>
                </a:solidFill>
                <a:latin typeface="Times New Roman" pitchFamily="18" charset="0"/>
                <a:cs typeface="Times New Roman" pitchFamily="18" charset="0"/>
              </a:rPr>
            </a:br>
            <a:r>
              <a:rPr lang="en-US" sz="2200" b="1" u="sng" dirty="0" smtClean="0">
                <a:solidFill>
                  <a:srgbClr val="0000CC"/>
                </a:solidFill>
                <a:latin typeface="Times New Roman" pitchFamily="18" charset="0"/>
                <a:cs typeface="Times New Roman" pitchFamily="18" charset="0"/>
              </a:rPr>
              <a:t> IN CURRENCY NOTES</a:t>
            </a:r>
            <a:endParaRPr lang="en-IN" sz="2200" b="1" u="sng" dirty="0">
              <a:solidFill>
                <a:srgbClr val="0000CC"/>
              </a:solidFill>
              <a:latin typeface="Times New Roman" pitchFamily="18" charset="0"/>
              <a:cs typeface="Times New Roman" pitchFamily="18" charset="0"/>
            </a:endParaRPr>
          </a:p>
        </p:txBody>
      </p:sp>
      <p:pic>
        <p:nvPicPr>
          <p:cNvPr id="21505" name="Picture 1" descr="C:\Users\Bitu\Desktop\sec_features[1].jpg"/>
          <p:cNvPicPr>
            <a:picLocks noChangeAspect="1" noChangeArrowheads="1"/>
          </p:cNvPicPr>
          <p:nvPr/>
        </p:nvPicPr>
        <p:blipFill>
          <a:blip r:embed="rId2" cstate="print"/>
          <a:srcRect l="4380" t="6605" r="4380" b="48437"/>
          <a:stretch>
            <a:fillRect/>
          </a:stretch>
        </p:blipFill>
        <p:spPr bwMode="auto">
          <a:xfrm>
            <a:off x="3189766" y="0"/>
            <a:ext cx="5878173" cy="279831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51" y="2551814"/>
            <a:ext cx="8682038" cy="4210491"/>
          </a:xfrm>
        </p:spPr>
        <p:txBody>
          <a:bodyPr/>
          <a:lstStyle/>
          <a:p>
            <a:pPr>
              <a:lnSpc>
                <a:spcPct val="90000"/>
              </a:lnSpc>
              <a:buNone/>
            </a:pPr>
            <a:r>
              <a:rPr lang="en-US" sz="2900" b="1" u="sng" dirty="0" smtClean="0"/>
              <a:t>FLUORESCENCE:</a:t>
            </a:r>
            <a:r>
              <a:rPr lang="en-US" sz="2900" b="1" dirty="0" smtClean="0"/>
              <a:t> Number panels glow under ultra-violet light.</a:t>
            </a:r>
          </a:p>
          <a:p>
            <a:pPr>
              <a:lnSpc>
                <a:spcPct val="90000"/>
              </a:lnSpc>
              <a:buNone/>
            </a:pPr>
            <a:r>
              <a:rPr lang="en-US" sz="2900" b="1" u="sng" dirty="0" smtClean="0"/>
              <a:t>OPTICALLY VARIABLE INK:</a:t>
            </a:r>
            <a:r>
              <a:rPr lang="en-US" sz="2900" b="1" dirty="0" smtClean="0"/>
              <a:t> Notes of Rs. 500 and Rs. 1000 have their numerals printed in optically variable ink. Number appears green when note is held flat but changes to blue when viewed at angle. </a:t>
            </a:r>
          </a:p>
          <a:p>
            <a:pPr>
              <a:lnSpc>
                <a:spcPct val="90000"/>
              </a:lnSpc>
              <a:buNone/>
            </a:pPr>
            <a:r>
              <a:rPr lang="en-US" sz="2900" b="1" u="sng" dirty="0" smtClean="0"/>
              <a:t>BACK-TO-BACK REGISTRATION:</a:t>
            </a:r>
            <a:r>
              <a:rPr lang="en-US" sz="2900" b="1" dirty="0" smtClean="0"/>
              <a:t> Floral design printed on front and back of note coincides when viewed against light.</a:t>
            </a:r>
          </a:p>
        </p:txBody>
      </p:sp>
      <p:sp>
        <p:nvSpPr>
          <p:cNvPr id="4" name="Title 1"/>
          <p:cNvSpPr>
            <a:spLocks noGrp="1"/>
          </p:cNvSpPr>
          <p:nvPr>
            <p:ph type="title"/>
          </p:nvPr>
        </p:nvSpPr>
        <p:spPr>
          <a:xfrm>
            <a:off x="72844" y="61987"/>
            <a:ext cx="3712347" cy="1426571"/>
          </a:xfrm>
        </p:spPr>
        <p:txBody>
          <a:bodyPr/>
          <a:lstStyle/>
          <a:p>
            <a:r>
              <a:rPr lang="en-US" b="1" u="sng" dirty="0" smtClean="0">
                <a:solidFill>
                  <a:srgbClr val="0000CC"/>
                </a:solidFill>
                <a:latin typeface="Times New Roman" pitchFamily="18" charset="0"/>
                <a:cs typeface="Times New Roman" pitchFamily="18" charset="0"/>
              </a:rPr>
              <a:t>INDIAN RUPEE</a:t>
            </a:r>
            <a:br>
              <a:rPr lang="en-US" b="1" u="sng" dirty="0" smtClean="0">
                <a:solidFill>
                  <a:srgbClr val="0000CC"/>
                </a:solidFill>
                <a:latin typeface="Times New Roman" pitchFamily="18" charset="0"/>
                <a:cs typeface="Times New Roman" pitchFamily="18" charset="0"/>
              </a:rPr>
            </a:br>
            <a:r>
              <a:rPr lang="en-US" sz="2400" b="1" u="sng" dirty="0" smtClean="0">
                <a:solidFill>
                  <a:srgbClr val="0000CC"/>
                </a:solidFill>
                <a:latin typeface="Times New Roman" pitchFamily="18" charset="0"/>
                <a:cs typeface="Times New Roman" pitchFamily="18" charset="0"/>
              </a:rPr>
              <a:t>SECURITY FEATURES </a:t>
            </a:r>
            <a:br>
              <a:rPr lang="en-US" sz="2400" b="1" u="sng" dirty="0" smtClean="0">
                <a:solidFill>
                  <a:srgbClr val="0000CC"/>
                </a:solidFill>
                <a:latin typeface="Times New Roman" pitchFamily="18" charset="0"/>
                <a:cs typeface="Times New Roman" pitchFamily="18" charset="0"/>
              </a:rPr>
            </a:br>
            <a:r>
              <a:rPr lang="en-US" sz="2400" b="1" u="sng" dirty="0" smtClean="0">
                <a:solidFill>
                  <a:srgbClr val="0000CC"/>
                </a:solidFill>
                <a:latin typeface="Times New Roman" pitchFamily="18" charset="0"/>
                <a:cs typeface="Times New Roman" pitchFamily="18" charset="0"/>
              </a:rPr>
              <a:t>IN CURRENCY NOTES</a:t>
            </a:r>
            <a:endParaRPr lang="en-IN" sz="2400" b="1" u="sng" dirty="0">
              <a:solidFill>
                <a:srgbClr val="0000CC"/>
              </a:solidFill>
              <a:latin typeface="Times New Roman" pitchFamily="18" charset="0"/>
              <a:cs typeface="Times New Roman" pitchFamily="18" charset="0"/>
            </a:endParaRPr>
          </a:p>
        </p:txBody>
      </p:sp>
      <p:pic>
        <p:nvPicPr>
          <p:cNvPr id="20481" name="Picture 1" descr="C:\Users\Bitu\Desktop\sec_features[1].jpg"/>
          <p:cNvPicPr>
            <a:picLocks noChangeAspect="1" noChangeArrowheads="1"/>
          </p:cNvPicPr>
          <p:nvPr/>
        </p:nvPicPr>
        <p:blipFill>
          <a:blip r:embed="rId2" cstate="print"/>
          <a:srcRect l="3129" t="41832" r="3129" b="8073"/>
          <a:stretch>
            <a:fillRect/>
          </a:stretch>
        </p:blipFill>
        <p:spPr bwMode="auto">
          <a:xfrm>
            <a:off x="3708340" y="42530"/>
            <a:ext cx="5393130" cy="245743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ew Image">
            <a:hlinkClick r:id="rId2"/>
          </p:cNvPr>
          <p:cNvPicPr>
            <a:picLocks noChangeAspect="1" noChangeArrowheads="1"/>
          </p:cNvPicPr>
          <p:nvPr/>
        </p:nvPicPr>
        <p:blipFill>
          <a:blip r:embed="rId3" cstate="print"/>
          <a:srcRect/>
          <a:stretch>
            <a:fillRect/>
          </a:stretch>
        </p:blipFill>
        <p:spPr bwMode="auto">
          <a:xfrm>
            <a:off x="0" y="1645920"/>
            <a:ext cx="1919287" cy="1919288"/>
          </a:xfrm>
          <a:prstGeom prst="rect">
            <a:avLst/>
          </a:prstGeom>
          <a:noFill/>
        </p:spPr>
      </p:pic>
      <p:pic>
        <p:nvPicPr>
          <p:cNvPr id="5" name="Picture 7" descr="View Image">
            <a:hlinkClick r:id="rId4"/>
          </p:cNvPr>
          <p:cNvPicPr>
            <a:picLocks noChangeAspect="1" noChangeArrowheads="1"/>
          </p:cNvPicPr>
          <p:nvPr/>
        </p:nvPicPr>
        <p:blipFill>
          <a:blip r:embed="rId5" cstate="print"/>
          <a:srcRect/>
          <a:stretch>
            <a:fillRect/>
          </a:stretch>
        </p:blipFill>
        <p:spPr bwMode="auto">
          <a:xfrm>
            <a:off x="278913" y="0"/>
            <a:ext cx="1467294" cy="1467293"/>
          </a:xfrm>
          <a:prstGeom prst="rect">
            <a:avLst/>
          </a:prstGeom>
          <a:noFill/>
        </p:spPr>
      </p:pic>
      <p:sp>
        <p:nvSpPr>
          <p:cNvPr id="3" name="Content Placeholder 2"/>
          <p:cNvSpPr>
            <a:spLocks noGrp="1"/>
          </p:cNvSpPr>
          <p:nvPr>
            <p:ph idx="1"/>
          </p:nvPr>
        </p:nvSpPr>
        <p:spPr>
          <a:xfrm>
            <a:off x="1828800" y="1074420"/>
            <a:ext cx="7257273" cy="5783580"/>
          </a:xfrm>
        </p:spPr>
        <p:txBody>
          <a:bodyPr/>
          <a:lstStyle/>
          <a:p>
            <a:pPr>
              <a:lnSpc>
                <a:spcPct val="90000"/>
              </a:lnSpc>
              <a:buNone/>
            </a:pPr>
            <a:r>
              <a:rPr lang="en-US" sz="3000" b="1" dirty="0" smtClean="0"/>
              <a:t>The three Presidencies established by the </a:t>
            </a:r>
            <a:r>
              <a:rPr lang="en-US" sz="3000" b="1" u="sng" dirty="0" smtClean="0"/>
              <a:t>British East India Company</a:t>
            </a:r>
            <a:r>
              <a:rPr lang="en-US" sz="3000" b="1" dirty="0" smtClean="0"/>
              <a:t> (</a:t>
            </a:r>
            <a:r>
              <a:rPr lang="en-US" sz="3000" b="1" u="sng" dirty="0" smtClean="0"/>
              <a:t>Bengal, Bombay and Madras</a:t>
            </a:r>
            <a:r>
              <a:rPr lang="en-US" sz="3000" b="1" dirty="0" smtClean="0"/>
              <a:t>) each issued their own coinages up to 1835. All three issued rupees together with fractions down to ⅛ and 1⁄16 rupee in silver. Madras also issued 2 rupees coins.</a:t>
            </a:r>
          </a:p>
          <a:p>
            <a:pPr>
              <a:lnSpc>
                <a:spcPct val="90000"/>
              </a:lnSpc>
              <a:buNone/>
            </a:pPr>
            <a:r>
              <a:rPr lang="en-US" sz="3000" b="1" dirty="0" smtClean="0"/>
              <a:t>Copper denominations were more varied.</a:t>
            </a:r>
          </a:p>
          <a:p>
            <a:pPr>
              <a:lnSpc>
                <a:spcPct val="90000"/>
              </a:lnSpc>
              <a:buNone/>
            </a:pPr>
            <a:r>
              <a:rPr lang="en-US" sz="3000" b="1" dirty="0" smtClean="0"/>
              <a:t>Bengal issued 1 pie, ½, 1 and 2 paise.</a:t>
            </a:r>
          </a:p>
          <a:p>
            <a:pPr>
              <a:lnSpc>
                <a:spcPct val="90000"/>
              </a:lnSpc>
              <a:buNone/>
            </a:pPr>
            <a:r>
              <a:rPr lang="en-US" sz="3000" b="1" dirty="0" smtClean="0"/>
              <a:t>Bombay issued 1 pie, ¼, ½, 1, 1½, 2 and 4 paise.</a:t>
            </a:r>
          </a:p>
        </p:txBody>
      </p:sp>
      <p:sp>
        <p:nvSpPr>
          <p:cNvPr id="4" name="Title 1"/>
          <p:cNvSpPr>
            <a:spLocks noGrp="1"/>
          </p:cNvSpPr>
          <p:nvPr>
            <p:ph type="title"/>
          </p:nvPr>
        </p:nvSpPr>
        <p:spPr>
          <a:xfrm>
            <a:off x="4055799" y="61988"/>
            <a:ext cx="3167961" cy="1081012"/>
          </a:xfrm>
        </p:spPr>
        <p:txBody>
          <a:bodyPr/>
          <a:lstStyle/>
          <a:p>
            <a:r>
              <a:rPr lang="en-US" sz="2400" b="1" u="sng" dirty="0" smtClean="0">
                <a:solidFill>
                  <a:srgbClr val="0000CC"/>
                </a:solidFill>
                <a:latin typeface="Times New Roman" pitchFamily="18" charset="0"/>
                <a:cs typeface="Times New Roman" pitchFamily="18" charset="0"/>
              </a:rPr>
              <a:t>INDIAN RUPEE</a:t>
            </a:r>
            <a:br>
              <a:rPr lang="en-US" sz="2400" b="1" u="sng" dirty="0" smtClean="0">
                <a:solidFill>
                  <a:srgbClr val="0000CC"/>
                </a:solidFill>
                <a:latin typeface="Times New Roman" pitchFamily="18" charset="0"/>
                <a:cs typeface="Times New Roman" pitchFamily="18" charset="0"/>
              </a:rPr>
            </a:br>
            <a:r>
              <a:rPr lang="en-US" b="1" u="sng" dirty="0" smtClean="0">
                <a:solidFill>
                  <a:srgbClr val="0000CC"/>
                </a:solidFill>
                <a:latin typeface="Times New Roman" pitchFamily="18" charset="0"/>
                <a:cs typeface="Times New Roman" pitchFamily="18" charset="0"/>
              </a:rPr>
              <a:t> </a:t>
            </a:r>
            <a:r>
              <a:rPr lang="en-US" sz="4000" b="1" u="sng" dirty="0" smtClean="0">
                <a:solidFill>
                  <a:srgbClr val="0000CC"/>
                </a:solidFill>
                <a:latin typeface="Times New Roman" pitchFamily="18" charset="0"/>
                <a:cs typeface="Times New Roman" pitchFamily="18" charset="0"/>
              </a:rPr>
              <a:t>COINS</a:t>
            </a:r>
            <a:endParaRPr lang="en-IN" sz="40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772" y="274638"/>
            <a:ext cx="3727266" cy="1143000"/>
          </a:xfrm>
        </p:spPr>
        <p:txBody>
          <a:bodyPr/>
          <a:lstStyle/>
          <a:p>
            <a:r>
              <a:rPr lang="en-US" b="1" u="sng" dirty="0" smtClean="0">
                <a:solidFill>
                  <a:srgbClr val="0000CC"/>
                </a:solidFill>
                <a:latin typeface="Times New Roman" pitchFamily="18" charset="0"/>
                <a:cs typeface="Times New Roman" pitchFamily="18" charset="0"/>
              </a:rPr>
              <a:t>INDIAN RUPEE</a:t>
            </a:r>
            <a:br>
              <a:rPr lang="en-US" b="1" u="sng" dirty="0" smtClean="0">
                <a:solidFill>
                  <a:srgbClr val="0000CC"/>
                </a:solidFill>
                <a:latin typeface="Times New Roman" pitchFamily="18" charset="0"/>
                <a:cs typeface="Times New Roman" pitchFamily="18" charset="0"/>
              </a:rPr>
            </a:br>
            <a:r>
              <a:rPr lang="en-US" b="1" u="sng" dirty="0" smtClean="0">
                <a:solidFill>
                  <a:srgbClr val="0000CC"/>
                </a:solidFill>
                <a:latin typeface="Times New Roman" pitchFamily="18" charset="0"/>
                <a:cs typeface="Times New Roman" pitchFamily="18" charset="0"/>
              </a:rPr>
              <a:t> </a:t>
            </a:r>
            <a:r>
              <a:rPr lang="en-US" sz="4800" b="1" u="sng" dirty="0" smtClean="0">
                <a:solidFill>
                  <a:srgbClr val="0000CC"/>
                </a:solidFill>
                <a:latin typeface="Times New Roman" pitchFamily="18" charset="0"/>
                <a:cs typeface="Times New Roman" pitchFamily="18" charset="0"/>
              </a:rPr>
              <a:t>COINS</a:t>
            </a:r>
            <a:endParaRPr lang="en-IN"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2551814" y="2110560"/>
            <a:ext cx="6592186" cy="4525963"/>
          </a:xfrm>
        </p:spPr>
        <p:txBody>
          <a:bodyPr/>
          <a:lstStyle/>
          <a:p>
            <a:pPr>
              <a:lnSpc>
                <a:spcPct val="90000"/>
              </a:lnSpc>
              <a:buNone/>
            </a:pPr>
            <a:r>
              <a:rPr lang="en-US" sz="3600" b="1" dirty="0" smtClean="0"/>
              <a:t> In Madras, there were copper coins for 2, 4 pies, 1, 2 and 4 paisa, with the first two denominated as ½ and 1 dub or 1⁄96 and 1⁄48 rupee. </a:t>
            </a:r>
          </a:p>
          <a:p>
            <a:pPr>
              <a:lnSpc>
                <a:spcPct val="90000"/>
              </a:lnSpc>
              <a:buNone/>
            </a:pPr>
            <a:r>
              <a:rPr lang="en-US" sz="3600" b="1" dirty="0" smtClean="0"/>
              <a:t>Note that Madras issued the </a:t>
            </a:r>
            <a:r>
              <a:rPr lang="en-US" sz="3600" b="1" u="sng" dirty="0" smtClean="0"/>
              <a:t>Madras fanam</a:t>
            </a:r>
            <a:r>
              <a:rPr lang="en-US" sz="3600" b="1" dirty="0" smtClean="0"/>
              <a:t> until 1815.</a:t>
            </a:r>
          </a:p>
        </p:txBody>
      </p:sp>
      <p:pic>
        <p:nvPicPr>
          <p:cNvPr id="6" name="Picture 9" descr="View Image">
            <a:hlinkClick r:id="rId2"/>
          </p:cNvPr>
          <p:cNvPicPr>
            <a:picLocks noChangeAspect="1" noChangeArrowheads="1"/>
          </p:cNvPicPr>
          <p:nvPr/>
        </p:nvPicPr>
        <p:blipFill>
          <a:blip r:embed="rId3" cstate="print"/>
          <a:srcRect t="4320" b="18719"/>
          <a:stretch>
            <a:fillRect/>
          </a:stretch>
        </p:blipFill>
        <p:spPr bwMode="auto">
          <a:xfrm>
            <a:off x="0" y="2254102"/>
            <a:ext cx="2057400" cy="1831975"/>
          </a:xfrm>
          <a:prstGeom prst="rect">
            <a:avLst/>
          </a:prstGeom>
          <a:noFill/>
        </p:spPr>
      </p:pic>
      <p:pic>
        <p:nvPicPr>
          <p:cNvPr id="7" name="Picture 7" descr="View Image">
            <a:hlinkClick r:id="rId4"/>
          </p:cNvPr>
          <p:cNvPicPr>
            <a:picLocks noChangeAspect="1" noChangeArrowheads="1"/>
          </p:cNvPicPr>
          <p:nvPr/>
        </p:nvPicPr>
        <p:blipFill>
          <a:blip r:embed="rId5" cstate="print"/>
          <a:srcRect/>
          <a:stretch>
            <a:fillRect/>
          </a:stretch>
        </p:blipFill>
        <p:spPr bwMode="auto">
          <a:xfrm>
            <a:off x="191387" y="5003505"/>
            <a:ext cx="2381250" cy="1790700"/>
          </a:xfrm>
          <a:prstGeom prst="rect">
            <a:avLst/>
          </a:prstGeom>
          <a:noFill/>
        </p:spPr>
      </p:pic>
      <p:pic>
        <p:nvPicPr>
          <p:cNvPr id="60418" name="Picture 2" descr="http://ts3.mm.bing.net/images/thumbnail.aspx?q=1524701271262&amp;amp;id=0c8ddca0bd6cebbddc73185dfc578b72"/>
          <p:cNvPicPr>
            <a:picLocks noChangeAspect="1" noChangeArrowheads="1"/>
          </p:cNvPicPr>
          <p:nvPr/>
        </p:nvPicPr>
        <p:blipFill>
          <a:blip r:embed="rId6" cstate="print"/>
          <a:srcRect/>
          <a:stretch>
            <a:fillRect/>
          </a:stretch>
        </p:blipFill>
        <p:spPr bwMode="auto">
          <a:xfrm>
            <a:off x="474552" y="276447"/>
            <a:ext cx="3106743" cy="15436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T1950oneannarev"/>
          <p:cNvPicPr>
            <a:picLocks noChangeAspect="1" noChangeArrowheads="1"/>
          </p:cNvPicPr>
          <p:nvPr/>
        </p:nvPicPr>
        <p:blipFill>
          <a:blip r:embed="rId2" cstate="print"/>
          <a:srcRect/>
          <a:stretch>
            <a:fillRect/>
          </a:stretch>
        </p:blipFill>
        <p:spPr bwMode="auto">
          <a:xfrm>
            <a:off x="1500963" y="0"/>
            <a:ext cx="1428750" cy="1438275"/>
          </a:xfrm>
          <a:prstGeom prst="rect">
            <a:avLst/>
          </a:prstGeom>
          <a:noFill/>
        </p:spPr>
      </p:pic>
      <p:sp>
        <p:nvSpPr>
          <p:cNvPr id="3" name="Content Placeholder 2"/>
          <p:cNvSpPr>
            <a:spLocks noGrp="1"/>
          </p:cNvSpPr>
          <p:nvPr>
            <p:ph idx="1"/>
          </p:nvPr>
        </p:nvSpPr>
        <p:spPr>
          <a:xfrm>
            <a:off x="2339160" y="1196164"/>
            <a:ext cx="6768178" cy="5661835"/>
          </a:xfrm>
        </p:spPr>
        <p:txBody>
          <a:bodyPr/>
          <a:lstStyle/>
          <a:p>
            <a:pPr>
              <a:lnSpc>
                <a:spcPct val="80000"/>
              </a:lnSpc>
              <a:buNone/>
            </a:pPr>
            <a:r>
              <a:rPr lang="en-US" sz="3500" b="1" dirty="0" smtClean="0"/>
              <a:t>In 1835, a single coinage for the EIC was introduced. It consisted of copper 1⁄12, ¼ and ½ anna, silver ¼, ½ and 1 rupee and gold 1 and 2 mohurs.</a:t>
            </a:r>
          </a:p>
          <a:p>
            <a:pPr>
              <a:lnSpc>
                <a:spcPct val="80000"/>
              </a:lnSpc>
              <a:buNone/>
            </a:pPr>
            <a:r>
              <a:rPr lang="en-US" sz="3500" b="1" dirty="0" smtClean="0"/>
              <a:t>In 1841, silver 2 annas were added, followed by copper ½ pice in 1853. The coinage of the EIC continued to be issued until 1862, even after the Company had been taken over by the Crown.</a:t>
            </a:r>
          </a:p>
        </p:txBody>
      </p:sp>
      <p:sp>
        <p:nvSpPr>
          <p:cNvPr id="4" name="Title 1"/>
          <p:cNvSpPr>
            <a:spLocks noGrp="1"/>
          </p:cNvSpPr>
          <p:nvPr>
            <p:ph type="title"/>
          </p:nvPr>
        </p:nvSpPr>
        <p:spPr>
          <a:xfrm>
            <a:off x="4699591" y="0"/>
            <a:ext cx="3982447" cy="1233377"/>
          </a:xfrm>
        </p:spPr>
        <p:txBody>
          <a:bodyPr/>
          <a:lstStyle/>
          <a:p>
            <a:r>
              <a:rPr lang="en-US" b="1" u="sng" dirty="0" smtClean="0">
                <a:solidFill>
                  <a:srgbClr val="0000CC"/>
                </a:solidFill>
                <a:latin typeface="Times New Roman" pitchFamily="18" charset="0"/>
                <a:cs typeface="Times New Roman" pitchFamily="18" charset="0"/>
              </a:rPr>
              <a:t>INDIAN RUPEE</a:t>
            </a:r>
            <a:br>
              <a:rPr lang="en-US" b="1" u="sng" dirty="0" smtClean="0">
                <a:solidFill>
                  <a:srgbClr val="0000CC"/>
                </a:solidFill>
                <a:latin typeface="Times New Roman" pitchFamily="18" charset="0"/>
                <a:cs typeface="Times New Roman" pitchFamily="18" charset="0"/>
              </a:rPr>
            </a:br>
            <a:r>
              <a:rPr lang="en-US" b="1" u="sng" dirty="0" smtClean="0">
                <a:solidFill>
                  <a:srgbClr val="0000CC"/>
                </a:solidFill>
                <a:latin typeface="Times New Roman" pitchFamily="18" charset="0"/>
                <a:cs typeface="Times New Roman" pitchFamily="18" charset="0"/>
              </a:rPr>
              <a:t> </a:t>
            </a:r>
            <a:r>
              <a:rPr lang="en-US" sz="4800" b="1" u="sng" dirty="0" smtClean="0">
                <a:solidFill>
                  <a:srgbClr val="0000CC"/>
                </a:solidFill>
                <a:latin typeface="Times New Roman" pitchFamily="18" charset="0"/>
                <a:cs typeface="Times New Roman" pitchFamily="18" charset="0"/>
              </a:rPr>
              <a:t>COINS</a:t>
            </a:r>
            <a:endParaRPr lang="en-IN" dirty="0">
              <a:solidFill>
                <a:srgbClr val="0000CC"/>
              </a:solidFill>
              <a:latin typeface="Times New Roman" pitchFamily="18" charset="0"/>
              <a:cs typeface="Times New Roman" pitchFamily="18" charset="0"/>
            </a:endParaRPr>
          </a:p>
        </p:txBody>
      </p:sp>
      <p:pic>
        <p:nvPicPr>
          <p:cNvPr id="5" name="Picture 5" descr="T1950onepicerev"/>
          <p:cNvPicPr>
            <a:picLocks noChangeAspect="1" noChangeArrowheads="1"/>
          </p:cNvPicPr>
          <p:nvPr/>
        </p:nvPicPr>
        <p:blipFill>
          <a:blip r:embed="rId3" cstate="print"/>
          <a:srcRect/>
          <a:stretch>
            <a:fillRect/>
          </a:stretch>
        </p:blipFill>
        <p:spPr bwMode="auto">
          <a:xfrm>
            <a:off x="0" y="0"/>
            <a:ext cx="1238250" cy="1238250"/>
          </a:xfrm>
          <a:prstGeom prst="rect">
            <a:avLst/>
          </a:prstGeom>
          <a:noFill/>
        </p:spPr>
      </p:pic>
      <p:pic>
        <p:nvPicPr>
          <p:cNvPr id="7" name="Picture 7" descr="T1950Halfannarev"/>
          <p:cNvPicPr>
            <a:picLocks noChangeAspect="1" noChangeArrowheads="1"/>
          </p:cNvPicPr>
          <p:nvPr/>
        </p:nvPicPr>
        <p:blipFill>
          <a:blip r:embed="rId4" cstate="print"/>
          <a:srcRect/>
          <a:stretch>
            <a:fillRect/>
          </a:stretch>
        </p:blipFill>
        <p:spPr bwMode="auto">
          <a:xfrm>
            <a:off x="0" y="1403498"/>
            <a:ext cx="1428750" cy="1409700"/>
          </a:xfrm>
          <a:prstGeom prst="rect">
            <a:avLst/>
          </a:prstGeom>
          <a:noFill/>
        </p:spPr>
      </p:pic>
      <p:pic>
        <p:nvPicPr>
          <p:cNvPr id="8" name="Picture 11" descr="1950Twoannarev"/>
          <p:cNvPicPr>
            <a:picLocks noChangeAspect="1" noChangeArrowheads="1"/>
          </p:cNvPicPr>
          <p:nvPr/>
        </p:nvPicPr>
        <p:blipFill>
          <a:blip r:embed="rId5" cstate="print"/>
          <a:srcRect/>
          <a:stretch>
            <a:fillRect/>
          </a:stretch>
        </p:blipFill>
        <p:spPr bwMode="auto">
          <a:xfrm>
            <a:off x="1063256" y="2445489"/>
            <a:ext cx="1428750" cy="14573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ts2.mm.bing.net/images/thumbnail.aspx?q=1574801510921&amp;amp;id=f1ecb86485ebae8b25941626b8b94165"/>
          <p:cNvPicPr>
            <a:picLocks noChangeAspect="1" noChangeArrowheads="1"/>
          </p:cNvPicPr>
          <p:nvPr/>
        </p:nvPicPr>
        <p:blipFill>
          <a:blip r:embed="rId2" cstate="print"/>
          <a:srcRect/>
          <a:stretch>
            <a:fillRect/>
          </a:stretch>
        </p:blipFill>
        <p:spPr bwMode="auto">
          <a:xfrm>
            <a:off x="0" y="2444602"/>
            <a:ext cx="1495425" cy="1514475"/>
          </a:xfrm>
          <a:prstGeom prst="rect">
            <a:avLst/>
          </a:prstGeom>
          <a:noFill/>
        </p:spPr>
      </p:pic>
      <p:sp>
        <p:nvSpPr>
          <p:cNvPr id="2" name="Title 1"/>
          <p:cNvSpPr>
            <a:spLocks noGrp="1"/>
          </p:cNvSpPr>
          <p:nvPr>
            <p:ph type="title"/>
          </p:nvPr>
        </p:nvSpPr>
        <p:spPr>
          <a:xfrm>
            <a:off x="5209953" y="0"/>
            <a:ext cx="3472085" cy="1417638"/>
          </a:xfrm>
        </p:spPr>
        <p:txBody>
          <a:bodyPr/>
          <a:lstStyle/>
          <a:p>
            <a:r>
              <a:rPr lang="en-US" b="1" u="sng" dirty="0" smtClean="0">
                <a:solidFill>
                  <a:srgbClr val="0000CC"/>
                </a:solidFill>
                <a:latin typeface="Times New Roman" pitchFamily="18" charset="0"/>
                <a:cs typeface="Times New Roman" pitchFamily="18" charset="0"/>
              </a:rPr>
              <a:t>INDIAN RUPEE</a:t>
            </a:r>
            <a:br>
              <a:rPr lang="en-US" b="1" u="sng" dirty="0" smtClean="0">
                <a:solidFill>
                  <a:srgbClr val="0000CC"/>
                </a:solidFill>
                <a:latin typeface="Times New Roman" pitchFamily="18" charset="0"/>
                <a:cs typeface="Times New Roman" pitchFamily="18" charset="0"/>
              </a:rPr>
            </a:br>
            <a:r>
              <a:rPr lang="en-US" b="1" u="sng" dirty="0" smtClean="0">
                <a:solidFill>
                  <a:srgbClr val="0000CC"/>
                </a:solidFill>
                <a:latin typeface="Times New Roman" pitchFamily="18" charset="0"/>
                <a:cs typeface="Times New Roman" pitchFamily="18" charset="0"/>
              </a:rPr>
              <a:t> </a:t>
            </a:r>
            <a:r>
              <a:rPr lang="en-US" sz="4800" b="1" u="sng" dirty="0" smtClean="0">
                <a:solidFill>
                  <a:srgbClr val="0000CC"/>
                </a:solidFill>
                <a:latin typeface="Times New Roman" pitchFamily="18" charset="0"/>
                <a:cs typeface="Times New Roman" pitchFamily="18" charset="0"/>
              </a:rPr>
              <a:t>COINS</a:t>
            </a:r>
            <a:endParaRPr lang="en-IN"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808074" y="1828799"/>
            <a:ext cx="8144541" cy="4742121"/>
          </a:xfrm>
        </p:spPr>
        <p:txBody>
          <a:bodyPr/>
          <a:lstStyle/>
          <a:p>
            <a:pPr>
              <a:lnSpc>
                <a:spcPct val="80000"/>
              </a:lnSpc>
              <a:buNone/>
            </a:pPr>
            <a:r>
              <a:rPr lang="en-US" sz="3300" b="1" dirty="0" smtClean="0"/>
              <a:t>In 1862, coins were introduced which are referred to as Regal issues. They bore the portrait of </a:t>
            </a:r>
            <a:r>
              <a:rPr lang="en-US" sz="3300" b="1" u="sng" dirty="0" smtClean="0"/>
              <a:t>Queen Victoria</a:t>
            </a:r>
            <a:r>
              <a:rPr lang="en-US" sz="3300" b="1" dirty="0" smtClean="0"/>
              <a:t> and the designation "</a:t>
            </a:r>
            <a:r>
              <a:rPr lang="en-US" sz="3300" b="1" u="sng" dirty="0" smtClean="0"/>
              <a:t>India</a:t>
            </a:r>
            <a:r>
              <a:rPr lang="en-US" sz="3300" b="1" dirty="0" smtClean="0"/>
              <a:t>". Denominations were 1⁄12 anna, ½ pice, ¼ and ½ anna (all in copper), 2 annas, ¼, ½ and 1 rupee (silver) and 5 and 10 rupees and 1 mohur (gold). </a:t>
            </a:r>
          </a:p>
          <a:p>
            <a:pPr>
              <a:lnSpc>
                <a:spcPct val="80000"/>
              </a:lnSpc>
              <a:buNone/>
            </a:pPr>
            <a:r>
              <a:rPr lang="en-US" sz="3300" b="1" dirty="0" smtClean="0"/>
              <a:t>The gold denominations ceased production in 1891 while no ½ anna coins were issued dated later than 1877.</a:t>
            </a:r>
          </a:p>
        </p:txBody>
      </p:sp>
      <p:pic>
        <p:nvPicPr>
          <p:cNvPr id="17412" name="Picture 4" descr="http://ts1.mm.bing.net/images/thumbnail.aspx?q=1519696155472&amp;amp;id=8692c414009005ffcb67598686b8433f"/>
          <p:cNvPicPr>
            <a:picLocks noChangeAspect="1" noChangeArrowheads="1"/>
          </p:cNvPicPr>
          <p:nvPr/>
        </p:nvPicPr>
        <p:blipFill>
          <a:blip r:embed="rId3" cstate="print"/>
          <a:srcRect/>
          <a:stretch>
            <a:fillRect/>
          </a:stretch>
        </p:blipFill>
        <p:spPr bwMode="auto">
          <a:xfrm>
            <a:off x="389491" y="21265"/>
            <a:ext cx="1514475" cy="1457326"/>
          </a:xfrm>
          <a:prstGeom prst="rect">
            <a:avLst/>
          </a:prstGeom>
          <a:noFill/>
        </p:spPr>
      </p:pic>
      <p:pic>
        <p:nvPicPr>
          <p:cNvPr id="17416" name="Picture 8" descr="http://ts4.mm.bing.net/images/thumbnail.aspx?q=1533585143031&amp;amp;id=508ba3e2bbc285726b202a042d9b6398"/>
          <p:cNvPicPr>
            <a:picLocks noChangeAspect="1" noChangeArrowheads="1"/>
          </p:cNvPicPr>
          <p:nvPr/>
        </p:nvPicPr>
        <p:blipFill>
          <a:blip r:embed="rId4" cstate="print"/>
          <a:srcRect/>
          <a:stretch>
            <a:fillRect/>
          </a:stretch>
        </p:blipFill>
        <p:spPr bwMode="auto">
          <a:xfrm>
            <a:off x="2601064" y="278107"/>
            <a:ext cx="1514475" cy="14668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View Image">
            <a:hlinkClick r:id="rId2"/>
          </p:cNvPr>
          <p:cNvPicPr>
            <a:picLocks noChangeAspect="1" noChangeArrowheads="1"/>
          </p:cNvPicPr>
          <p:nvPr/>
        </p:nvPicPr>
        <p:blipFill>
          <a:blip r:embed="rId3" cstate="print"/>
          <a:srcRect/>
          <a:stretch>
            <a:fillRect/>
          </a:stretch>
        </p:blipFill>
        <p:spPr bwMode="auto">
          <a:xfrm>
            <a:off x="0" y="0"/>
            <a:ext cx="2381250" cy="2266950"/>
          </a:xfrm>
          <a:prstGeom prst="rect">
            <a:avLst/>
          </a:prstGeom>
          <a:noFill/>
        </p:spPr>
      </p:pic>
      <p:sp>
        <p:nvSpPr>
          <p:cNvPr id="2" name="Title 1"/>
          <p:cNvSpPr>
            <a:spLocks noGrp="1"/>
          </p:cNvSpPr>
          <p:nvPr>
            <p:ph type="title"/>
          </p:nvPr>
        </p:nvSpPr>
        <p:spPr>
          <a:xfrm>
            <a:off x="4976037" y="0"/>
            <a:ext cx="3706001" cy="1417638"/>
          </a:xfrm>
        </p:spPr>
        <p:txBody>
          <a:bodyPr/>
          <a:lstStyle/>
          <a:p>
            <a:r>
              <a:rPr lang="en-US" b="1" u="sng" dirty="0" smtClean="0">
                <a:solidFill>
                  <a:srgbClr val="0000CC"/>
                </a:solidFill>
                <a:latin typeface="Times New Roman" pitchFamily="18" charset="0"/>
                <a:cs typeface="Times New Roman" pitchFamily="18" charset="0"/>
              </a:rPr>
              <a:t>INDIAN RUPEE</a:t>
            </a:r>
            <a:br>
              <a:rPr lang="en-US" b="1" u="sng" dirty="0" smtClean="0">
                <a:solidFill>
                  <a:srgbClr val="0000CC"/>
                </a:solidFill>
                <a:latin typeface="Times New Roman" pitchFamily="18" charset="0"/>
                <a:cs typeface="Times New Roman" pitchFamily="18" charset="0"/>
              </a:rPr>
            </a:br>
            <a:r>
              <a:rPr lang="en-US" b="1" u="sng" dirty="0" smtClean="0">
                <a:solidFill>
                  <a:srgbClr val="0000CC"/>
                </a:solidFill>
                <a:latin typeface="Times New Roman" pitchFamily="18" charset="0"/>
                <a:cs typeface="Times New Roman" pitchFamily="18" charset="0"/>
              </a:rPr>
              <a:t> </a:t>
            </a:r>
            <a:r>
              <a:rPr lang="en-US" sz="4800" b="1" u="sng" dirty="0" smtClean="0">
                <a:solidFill>
                  <a:srgbClr val="0000CC"/>
                </a:solidFill>
                <a:latin typeface="Times New Roman" pitchFamily="18" charset="0"/>
                <a:cs typeface="Times New Roman" pitchFamily="18" charset="0"/>
              </a:rPr>
              <a:t>COINS</a:t>
            </a:r>
            <a:endParaRPr lang="en-IN"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2062714" y="1387550"/>
            <a:ext cx="6959564" cy="5257800"/>
          </a:xfrm>
        </p:spPr>
        <p:txBody>
          <a:bodyPr/>
          <a:lstStyle/>
          <a:p>
            <a:pPr>
              <a:lnSpc>
                <a:spcPct val="80000"/>
              </a:lnSpc>
              <a:buNone/>
            </a:pPr>
            <a:r>
              <a:rPr lang="en-US" sz="3500" b="1" dirty="0" smtClean="0"/>
              <a:t>In 1906, bronze replaced copper for the lowest three denominations and in 1907, a cupro-nickel 1 anna was introduced. </a:t>
            </a:r>
          </a:p>
          <a:p>
            <a:pPr>
              <a:lnSpc>
                <a:spcPct val="80000"/>
              </a:lnSpc>
              <a:buNone/>
            </a:pPr>
            <a:r>
              <a:rPr lang="en-US" sz="3500" b="1" dirty="0" smtClean="0"/>
              <a:t>In 1918 and 1919, cupro-nickel 2, 4 and 8 annas were introduced, although the 4 and 8 annas coins were only issued until 1921 and did not replace their silver equivalents.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Users\Bitu\Desktop\thumbnailCAQ8HEF5.jpg"/>
          <p:cNvPicPr>
            <a:picLocks noChangeAspect="1" noChangeArrowheads="1"/>
          </p:cNvPicPr>
          <p:nvPr/>
        </p:nvPicPr>
        <p:blipFill>
          <a:blip r:embed="rId2" cstate="print"/>
          <a:srcRect b="35433"/>
          <a:stretch>
            <a:fillRect/>
          </a:stretch>
        </p:blipFill>
        <p:spPr bwMode="auto">
          <a:xfrm rot="5400000">
            <a:off x="-23472" y="1808983"/>
            <a:ext cx="2119589" cy="1904041"/>
          </a:xfrm>
          <a:prstGeom prst="rect">
            <a:avLst/>
          </a:prstGeom>
          <a:noFill/>
        </p:spPr>
      </p:pic>
      <p:sp>
        <p:nvSpPr>
          <p:cNvPr id="2" name="Title 1"/>
          <p:cNvSpPr>
            <a:spLocks noGrp="1"/>
          </p:cNvSpPr>
          <p:nvPr>
            <p:ph type="title"/>
          </p:nvPr>
        </p:nvSpPr>
        <p:spPr>
          <a:xfrm>
            <a:off x="4125434" y="0"/>
            <a:ext cx="3189768" cy="1417638"/>
          </a:xfrm>
        </p:spPr>
        <p:txBody>
          <a:bodyPr/>
          <a:lstStyle/>
          <a:p>
            <a:r>
              <a:rPr lang="en-US" b="1" u="sng" dirty="0" smtClean="0">
                <a:solidFill>
                  <a:srgbClr val="0000CC"/>
                </a:solidFill>
                <a:latin typeface="Times New Roman" pitchFamily="18" charset="0"/>
                <a:cs typeface="Times New Roman" pitchFamily="18" charset="0"/>
              </a:rPr>
              <a:t>INDIAN RUPEE</a:t>
            </a:r>
            <a:br>
              <a:rPr lang="en-US" b="1" u="sng" dirty="0" smtClean="0">
                <a:solidFill>
                  <a:srgbClr val="0000CC"/>
                </a:solidFill>
                <a:latin typeface="Times New Roman" pitchFamily="18" charset="0"/>
                <a:cs typeface="Times New Roman" pitchFamily="18" charset="0"/>
              </a:rPr>
            </a:br>
            <a:r>
              <a:rPr lang="en-US" b="1" u="sng" dirty="0" smtClean="0">
                <a:solidFill>
                  <a:srgbClr val="0000CC"/>
                </a:solidFill>
                <a:latin typeface="Times New Roman" pitchFamily="18" charset="0"/>
                <a:cs typeface="Times New Roman" pitchFamily="18" charset="0"/>
              </a:rPr>
              <a:t> </a:t>
            </a:r>
            <a:r>
              <a:rPr lang="en-US" sz="4800" b="1" u="sng" dirty="0" smtClean="0">
                <a:solidFill>
                  <a:srgbClr val="0000CC"/>
                </a:solidFill>
                <a:latin typeface="Times New Roman" pitchFamily="18" charset="0"/>
                <a:cs typeface="Times New Roman" pitchFamily="18" charset="0"/>
              </a:rPr>
              <a:t>COINS</a:t>
            </a:r>
            <a:endParaRPr lang="en-IN"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1786270" y="1472610"/>
            <a:ext cx="7187610" cy="5257800"/>
          </a:xfrm>
        </p:spPr>
        <p:txBody>
          <a:bodyPr/>
          <a:lstStyle/>
          <a:p>
            <a:pPr>
              <a:lnSpc>
                <a:spcPct val="80000"/>
              </a:lnSpc>
              <a:buNone/>
            </a:pPr>
            <a:r>
              <a:rPr lang="en-US" sz="3000" b="1" dirty="0" smtClean="0"/>
              <a:t>In the early 1940s, several changes were implemented. </a:t>
            </a:r>
          </a:p>
          <a:p>
            <a:pPr>
              <a:lnSpc>
                <a:spcPct val="80000"/>
              </a:lnSpc>
              <a:buNone/>
            </a:pPr>
            <a:r>
              <a:rPr lang="en-US" sz="3000" b="1" dirty="0" smtClean="0"/>
              <a:t>The 1⁄12 anna and ½ pice ceased production, the ¼ anna was changed to a bronze, holed coin, cupro-nickel and nickel-brass ½ anna coins were introduced, nickel-brass was used to produce some 1 and 2 annas coins, and the composition of the silver coins was reduced from 91.7% to 80%. </a:t>
            </a:r>
          </a:p>
          <a:p>
            <a:pPr>
              <a:lnSpc>
                <a:spcPct val="80000"/>
              </a:lnSpc>
              <a:buNone/>
            </a:pPr>
            <a:r>
              <a:rPr lang="en-US" sz="3000" b="1" dirty="0" smtClean="0"/>
              <a:t>The last of the regal issues were cupro-nickel ¼, ½ and 1 rupee pieces minted in 1946 and 1947</a:t>
            </a:r>
            <a:r>
              <a:rPr lang="en-US" sz="3200" b="1" dirty="0" smtClean="0"/>
              <a:t>. </a:t>
            </a:r>
          </a:p>
        </p:txBody>
      </p:sp>
      <p:pic>
        <p:nvPicPr>
          <p:cNvPr id="15362" name="Picture 2" descr="http://ts4.mm.bing.net/images/thumbnail.aspx?q=1577567527283&amp;amp;id=6ee9f3ea59eda0ee0eb3c17793952eaf"/>
          <p:cNvPicPr>
            <a:picLocks noChangeAspect="1" noChangeArrowheads="1"/>
          </p:cNvPicPr>
          <p:nvPr/>
        </p:nvPicPr>
        <p:blipFill>
          <a:blip r:embed="rId3" cstate="print"/>
          <a:srcRect/>
          <a:stretch>
            <a:fillRect/>
          </a:stretch>
        </p:blipFill>
        <p:spPr bwMode="auto">
          <a:xfrm>
            <a:off x="7629525" y="0"/>
            <a:ext cx="1514475" cy="1133476"/>
          </a:xfrm>
          <a:prstGeom prst="rect">
            <a:avLst/>
          </a:prstGeom>
          <a:noFill/>
        </p:spPr>
      </p:pic>
      <p:pic>
        <p:nvPicPr>
          <p:cNvPr id="15364" name="Picture 4" descr="http://ts2.mm.bing.net/images/thumbnail.aspx?q=1577298362685&amp;amp;id=4473527317a5b55fb5876c0139e3c937"/>
          <p:cNvPicPr>
            <a:picLocks noChangeAspect="1" noChangeArrowheads="1"/>
          </p:cNvPicPr>
          <p:nvPr/>
        </p:nvPicPr>
        <p:blipFill>
          <a:blip r:embed="rId4" cstate="print"/>
          <a:srcRect/>
          <a:stretch>
            <a:fillRect/>
          </a:stretch>
        </p:blipFill>
        <p:spPr bwMode="auto">
          <a:xfrm>
            <a:off x="2296633" y="0"/>
            <a:ext cx="1514475" cy="1466851"/>
          </a:xfrm>
          <a:prstGeom prst="rect">
            <a:avLst/>
          </a:prstGeom>
          <a:noFill/>
        </p:spPr>
      </p:pic>
      <p:sp>
        <p:nvSpPr>
          <p:cNvPr id="16386" name="AutoShape 2" descr="http://ts4.mm.bing.net/images/thumbnail.aspx?q=1513834679739&amp;amp;id=c54a0813b58ac3717c03e2a2e9ae9ed1"/>
          <p:cNvSpPr>
            <a:spLocks noChangeAspect="1" noChangeArrowheads="1"/>
          </p:cNvSpPr>
          <p:nvPr/>
        </p:nvSpPr>
        <p:spPr bwMode="auto">
          <a:xfrm>
            <a:off x="155575" y="-723900"/>
            <a:ext cx="1514475" cy="1514475"/>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pic>
        <p:nvPicPr>
          <p:cNvPr id="16387" name="Picture 3" descr="C:\Users\Bitu\Desktop\thumbnailCA66ZGX3.jpg"/>
          <p:cNvPicPr>
            <a:picLocks noChangeAspect="1" noChangeArrowheads="1"/>
          </p:cNvPicPr>
          <p:nvPr/>
        </p:nvPicPr>
        <p:blipFill>
          <a:blip r:embed="rId5" cstate="print"/>
          <a:srcRect/>
          <a:stretch>
            <a:fillRect/>
          </a:stretch>
        </p:blipFill>
        <p:spPr bwMode="auto">
          <a:xfrm>
            <a:off x="297717" y="0"/>
            <a:ext cx="1524000" cy="152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745" y="63795"/>
            <a:ext cx="3466213" cy="1417638"/>
          </a:xfrm>
        </p:spPr>
        <p:txBody>
          <a:bodyPr/>
          <a:lstStyle/>
          <a:p>
            <a:r>
              <a:rPr lang="en-US" b="1" u="sng" dirty="0" smtClean="0">
                <a:solidFill>
                  <a:srgbClr val="0000CC"/>
                </a:solidFill>
                <a:latin typeface="Times New Roman" pitchFamily="18" charset="0"/>
                <a:cs typeface="Times New Roman" pitchFamily="18" charset="0"/>
              </a:rPr>
              <a:t>INDIAN RUPEE</a:t>
            </a:r>
            <a:br>
              <a:rPr lang="en-US" b="1" u="sng" dirty="0" smtClean="0">
                <a:solidFill>
                  <a:srgbClr val="0000CC"/>
                </a:solidFill>
                <a:latin typeface="Times New Roman" pitchFamily="18" charset="0"/>
                <a:cs typeface="Times New Roman" pitchFamily="18" charset="0"/>
              </a:rPr>
            </a:br>
            <a:r>
              <a:rPr lang="en-US" b="1" u="sng" dirty="0" smtClean="0">
                <a:solidFill>
                  <a:srgbClr val="0000CC"/>
                </a:solidFill>
                <a:latin typeface="Times New Roman" pitchFamily="18" charset="0"/>
                <a:cs typeface="Times New Roman" pitchFamily="18" charset="0"/>
              </a:rPr>
              <a:t> </a:t>
            </a:r>
            <a:r>
              <a:rPr lang="en-US" sz="4800" b="1" u="sng" dirty="0" smtClean="0">
                <a:solidFill>
                  <a:srgbClr val="0000CC"/>
                </a:solidFill>
                <a:latin typeface="Times New Roman" pitchFamily="18" charset="0"/>
                <a:cs typeface="Times New Roman" pitchFamily="18" charset="0"/>
              </a:rPr>
              <a:t>COINS</a:t>
            </a:r>
            <a:endParaRPr lang="en-IN"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42531" y="1722474"/>
            <a:ext cx="9016410" cy="5007936"/>
          </a:xfrm>
        </p:spPr>
        <p:txBody>
          <a:bodyPr/>
          <a:lstStyle/>
          <a:p>
            <a:pPr>
              <a:lnSpc>
                <a:spcPct val="90000"/>
              </a:lnSpc>
              <a:buNone/>
            </a:pPr>
            <a:r>
              <a:rPr lang="en-US" sz="3000" b="1" dirty="0" smtClean="0"/>
              <a:t>India's first coins after independence were issued in 1950. They were 1 pice, ½, 1 and 2 annas, ¼, ½ and 1 rupee denominations. The sizes and compositions were the same as the final Regal issues, except for the 1 pice, which was bronze but not holed </a:t>
            </a:r>
          </a:p>
          <a:p>
            <a:pPr>
              <a:lnSpc>
                <a:spcPct val="90000"/>
              </a:lnSpc>
              <a:buNone/>
            </a:pPr>
            <a:r>
              <a:rPr lang="en-US" sz="3000" b="1" dirty="0" smtClean="0"/>
              <a:t>The first decimal issues of India consisted of 1, 2, 5, 10, 25 &amp; 50 naye paise, as well as 1 rupee. The 1 naya paisa was bronze, the 2, 5 &amp; 10 naye paise were cupro-nickel &amp; the 25 &amp; 50 naye paise &amp; 1 rupee were nickel. </a:t>
            </a:r>
          </a:p>
        </p:txBody>
      </p:sp>
      <p:pic>
        <p:nvPicPr>
          <p:cNvPr id="14338" name="Picture 2" descr="http://ts1.mm.bing.net/images/thumbnail.aspx?q=1519287011304&amp;amp;id=7ed6eb970c6a769133a7ee9f76d62d50"/>
          <p:cNvPicPr>
            <a:picLocks noChangeAspect="1" noChangeArrowheads="1"/>
          </p:cNvPicPr>
          <p:nvPr/>
        </p:nvPicPr>
        <p:blipFill>
          <a:blip r:embed="rId2" cstate="print"/>
          <a:srcRect/>
          <a:stretch>
            <a:fillRect/>
          </a:stretch>
        </p:blipFill>
        <p:spPr bwMode="auto">
          <a:xfrm rot="5400000">
            <a:off x="243295" y="-243295"/>
            <a:ext cx="1662515" cy="2149105"/>
          </a:xfrm>
          <a:prstGeom prst="rect">
            <a:avLst/>
          </a:prstGeom>
          <a:noFill/>
        </p:spPr>
      </p:pic>
      <p:pic>
        <p:nvPicPr>
          <p:cNvPr id="14340" name="Picture 4" descr="http://ts2.mm.bing.net/images/thumbnail.aspx?q=1515620740345&amp;amp;id=3d784eebac27f56ecc82588577041ba3"/>
          <p:cNvPicPr>
            <a:picLocks noChangeAspect="1" noChangeArrowheads="1"/>
          </p:cNvPicPr>
          <p:nvPr/>
        </p:nvPicPr>
        <p:blipFill>
          <a:blip r:embed="rId3" cstate="print"/>
          <a:srcRect/>
          <a:stretch>
            <a:fillRect/>
          </a:stretch>
        </p:blipFill>
        <p:spPr bwMode="auto">
          <a:xfrm>
            <a:off x="6669891" y="297712"/>
            <a:ext cx="2379154" cy="1182097"/>
          </a:xfrm>
          <a:prstGeom prst="rect">
            <a:avLst/>
          </a:prstGeom>
          <a:noFill/>
        </p:spPr>
      </p:pic>
      <p:pic>
        <p:nvPicPr>
          <p:cNvPr id="14342" name="Picture 6" descr="http://ts3.mm.bing.net/images/thumbnail.aspx?q=1548075209150&amp;amp;id=ee6f8c3ee84b5c7e7d52c4e239b370e0"/>
          <p:cNvPicPr>
            <a:picLocks noChangeAspect="1" noChangeArrowheads="1"/>
          </p:cNvPicPr>
          <p:nvPr/>
        </p:nvPicPr>
        <p:blipFill>
          <a:blip r:embed="rId4" cstate="print"/>
          <a:srcRect/>
          <a:stretch>
            <a:fillRect/>
          </a:stretch>
        </p:blipFill>
        <p:spPr bwMode="auto">
          <a:xfrm rot="5400000">
            <a:off x="2133231" y="456535"/>
            <a:ext cx="1514475" cy="7715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148862" y="212650"/>
            <a:ext cx="6226618" cy="719089"/>
          </a:xfrm>
        </p:spPr>
        <p:txBody>
          <a:bodyPr/>
          <a:lstStyle/>
          <a:p>
            <a:pPr algn="ctr"/>
            <a:r>
              <a:rPr lang="en-US" sz="5000" b="1" u="sng" dirty="0" smtClean="0">
                <a:solidFill>
                  <a:srgbClr val="0000CC"/>
                </a:solidFill>
                <a:latin typeface="Times New Roman" pitchFamily="18" charset="0"/>
                <a:ea typeface="Tahoma" pitchFamily="34" charset="0"/>
                <a:cs typeface="Times New Roman" pitchFamily="18" charset="0"/>
              </a:rPr>
              <a:t>BIRTH OF RUPEE</a:t>
            </a:r>
            <a:endParaRPr lang="en-US" sz="5000" b="1" u="sng" dirty="0">
              <a:solidFill>
                <a:srgbClr val="0000CC"/>
              </a:solidFill>
              <a:latin typeface="Times New Roman" pitchFamily="18" charset="0"/>
              <a:ea typeface="Tahoma" pitchFamily="34" charset="0"/>
              <a:cs typeface="Times New Roman" pitchFamily="18" charset="0"/>
            </a:endParaRPr>
          </a:p>
        </p:txBody>
      </p:sp>
      <p:sp>
        <p:nvSpPr>
          <p:cNvPr id="74755" name="Rectangle 3"/>
          <p:cNvSpPr>
            <a:spLocks noGrp="1" noChangeArrowheads="1"/>
          </p:cNvSpPr>
          <p:nvPr>
            <p:ph type="subTitle" idx="1"/>
          </p:nvPr>
        </p:nvSpPr>
        <p:spPr>
          <a:xfrm>
            <a:off x="340243" y="1275907"/>
            <a:ext cx="8633638" cy="5316279"/>
          </a:xfrm>
        </p:spPr>
        <p:txBody>
          <a:bodyPr/>
          <a:lstStyle/>
          <a:p>
            <a:pPr>
              <a:lnSpc>
                <a:spcPct val="90000"/>
              </a:lnSpc>
            </a:pPr>
            <a:r>
              <a:rPr lang="en-US" sz="4000" b="1" dirty="0" smtClean="0"/>
              <a:t>* </a:t>
            </a:r>
            <a:r>
              <a:rPr lang="en-US" sz="4500" b="1" dirty="0" smtClean="0"/>
              <a:t>The first </a:t>
            </a:r>
            <a:r>
              <a:rPr lang="en-US" sz="4500" b="1" u="sng" dirty="0" smtClean="0"/>
              <a:t>RUPEE</a:t>
            </a:r>
            <a:r>
              <a:rPr lang="en-US" sz="4500" b="1" dirty="0" smtClean="0"/>
              <a:t> was introduced by </a:t>
            </a:r>
            <a:r>
              <a:rPr lang="en-US" sz="4500" b="1" u="sng" dirty="0" smtClean="0"/>
              <a:t>Sher Shah Suri</a:t>
            </a:r>
            <a:r>
              <a:rPr lang="en-US" sz="4500" b="1" dirty="0" smtClean="0"/>
              <a:t> (1486-1545) based on a ratio of 40 copper pieces (paisa) per rupee.</a:t>
            </a:r>
          </a:p>
          <a:p>
            <a:pPr>
              <a:lnSpc>
                <a:spcPct val="90000"/>
              </a:lnSpc>
            </a:pPr>
            <a:r>
              <a:rPr lang="en-US" sz="4500" b="1" dirty="0" smtClean="0"/>
              <a:t>* The name was derived from the Sanskrit word </a:t>
            </a:r>
            <a:r>
              <a:rPr lang="en-US" sz="4000" b="1" u="sng" dirty="0" smtClean="0"/>
              <a:t>RAUPYAKAM</a:t>
            </a:r>
            <a:r>
              <a:rPr lang="en-US" sz="4500" b="1" dirty="0" smtClean="0"/>
              <a:t>, meaning </a:t>
            </a:r>
            <a:r>
              <a:rPr lang="en-US" sz="4500" b="1" u="sng" dirty="0" smtClean="0"/>
              <a:t>Silver</a:t>
            </a:r>
            <a:r>
              <a:rPr lang="en-US" sz="4500" b="1" dirty="0" smtClean="0"/>
              <a:t>.</a:t>
            </a:r>
          </a:p>
        </p:txBody>
      </p:sp>
      <p:pic>
        <p:nvPicPr>
          <p:cNvPr id="4" name="Picture 4" descr="50462353040355712[1]"/>
          <p:cNvPicPr>
            <a:picLocks noChangeAspect="1" noChangeArrowheads="1"/>
          </p:cNvPicPr>
          <p:nvPr/>
        </p:nvPicPr>
        <p:blipFill>
          <a:blip r:embed="rId2" cstate="print"/>
          <a:srcRect/>
          <a:stretch>
            <a:fillRect/>
          </a:stretch>
        </p:blipFill>
        <p:spPr bwMode="auto">
          <a:xfrm>
            <a:off x="6400800" y="241300"/>
            <a:ext cx="2540000" cy="12827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8974" y="61988"/>
            <a:ext cx="3520964" cy="1143000"/>
          </a:xfrm>
        </p:spPr>
        <p:txBody>
          <a:bodyPr/>
          <a:lstStyle/>
          <a:p>
            <a:r>
              <a:rPr lang="en-US" b="1" u="sng" dirty="0" smtClean="0">
                <a:solidFill>
                  <a:srgbClr val="0000CC"/>
                </a:solidFill>
                <a:latin typeface="Times New Roman" pitchFamily="18" charset="0"/>
                <a:cs typeface="Times New Roman" pitchFamily="18" charset="0"/>
              </a:rPr>
              <a:t>INDIAN RUPEE</a:t>
            </a:r>
            <a:br>
              <a:rPr lang="en-US" b="1" u="sng" dirty="0" smtClean="0">
                <a:solidFill>
                  <a:srgbClr val="0000CC"/>
                </a:solidFill>
                <a:latin typeface="Times New Roman" pitchFamily="18" charset="0"/>
                <a:cs typeface="Times New Roman" pitchFamily="18" charset="0"/>
              </a:rPr>
            </a:br>
            <a:r>
              <a:rPr lang="en-US" b="1" u="sng" dirty="0" smtClean="0">
                <a:solidFill>
                  <a:srgbClr val="0000CC"/>
                </a:solidFill>
                <a:latin typeface="Times New Roman" pitchFamily="18" charset="0"/>
                <a:cs typeface="Times New Roman" pitchFamily="18" charset="0"/>
              </a:rPr>
              <a:t> </a:t>
            </a:r>
            <a:r>
              <a:rPr lang="en-US" sz="4800" b="1" u="sng" dirty="0" smtClean="0">
                <a:solidFill>
                  <a:srgbClr val="0000CC"/>
                </a:solidFill>
                <a:latin typeface="Times New Roman" pitchFamily="18" charset="0"/>
                <a:cs typeface="Times New Roman" pitchFamily="18" charset="0"/>
              </a:rPr>
              <a:t>COINS</a:t>
            </a:r>
            <a:endParaRPr lang="en-IN"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956930" y="1105786"/>
            <a:ext cx="8086614" cy="5752213"/>
          </a:xfrm>
        </p:spPr>
        <p:txBody>
          <a:bodyPr/>
          <a:lstStyle/>
          <a:p>
            <a:pPr>
              <a:lnSpc>
                <a:spcPct val="90000"/>
              </a:lnSpc>
              <a:buNone/>
            </a:pPr>
            <a:r>
              <a:rPr lang="en-US" sz="3000" b="1" dirty="0" smtClean="0"/>
              <a:t>In 1964, the word naya(e) was removed from all the coins. Between 1964 &amp; 1967, aluminum 1, 2, 3, 5 &amp; 10 paise were introduced. In 1968, nickel-brass 20 paise were introduced, replaced by aluminum coins in 1982.</a:t>
            </a:r>
          </a:p>
          <a:p>
            <a:pPr>
              <a:buNone/>
            </a:pPr>
            <a:r>
              <a:rPr lang="en-US" sz="3000" b="1" dirty="0" smtClean="0"/>
              <a:t>Between 1972 &amp; 1975, cupro-nickel replaced nickel in the 25 &amp; 50 paise as well as the 1 rupee. In 1982, cupro-nickel 2 rupees coins were introduced. In 1988, </a:t>
            </a:r>
            <a:r>
              <a:rPr lang="en-US" sz="3000" b="1" u="sng" dirty="0" smtClean="0"/>
              <a:t>stainless steel</a:t>
            </a:r>
            <a:r>
              <a:rPr lang="en-US" sz="3000" b="1" dirty="0" smtClean="0"/>
              <a:t> 10, 25 &amp; 50 paise were introduced, followed by 1 &amp; 5 rupee coins in 1992.</a:t>
            </a:r>
          </a:p>
        </p:txBody>
      </p:sp>
      <p:pic>
        <p:nvPicPr>
          <p:cNvPr id="13314" name="Picture 2" descr="http://ts1.mm.bing.net/images/thumbnail.aspx?q=1551185943404&amp;amp;id=29c9a86aed31f1168b36162459c30442"/>
          <p:cNvPicPr>
            <a:picLocks noChangeAspect="1" noChangeArrowheads="1"/>
          </p:cNvPicPr>
          <p:nvPr/>
        </p:nvPicPr>
        <p:blipFill>
          <a:blip r:embed="rId2" cstate="print"/>
          <a:srcRect/>
          <a:stretch>
            <a:fillRect/>
          </a:stretch>
        </p:blipFill>
        <p:spPr bwMode="auto">
          <a:xfrm>
            <a:off x="3579259" y="202056"/>
            <a:ext cx="1514475" cy="742951"/>
          </a:xfrm>
          <a:prstGeom prst="rect">
            <a:avLst/>
          </a:prstGeom>
          <a:noFill/>
        </p:spPr>
      </p:pic>
      <p:pic>
        <p:nvPicPr>
          <p:cNvPr id="13316" name="Picture 4" descr="http://ts2.mm.bing.net/images/thumbnail.aspx?q=1547381837905&amp;amp;id=c2c377b77a25b637b1ceb86ef1cfaf6b"/>
          <p:cNvPicPr>
            <a:picLocks noChangeAspect="1" noChangeArrowheads="1"/>
          </p:cNvPicPr>
          <p:nvPr/>
        </p:nvPicPr>
        <p:blipFill>
          <a:blip r:embed="rId3" cstate="print"/>
          <a:srcRect/>
          <a:stretch>
            <a:fillRect/>
          </a:stretch>
        </p:blipFill>
        <p:spPr bwMode="auto">
          <a:xfrm>
            <a:off x="1941844" y="265850"/>
            <a:ext cx="1514475" cy="742951"/>
          </a:xfrm>
          <a:prstGeom prst="rect">
            <a:avLst/>
          </a:prstGeom>
          <a:noFill/>
        </p:spPr>
      </p:pic>
      <p:pic>
        <p:nvPicPr>
          <p:cNvPr id="13318" name="Picture 6" descr="http://ts3.mm.bing.net/images/thumbnail.aspx?q=1575207897010&amp;amp;id=ff1e03de4220d4e42533ccf0a2ba508c"/>
          <p:cNvPicPr>
            <a:picLocks noChangeAspect="1" noChangeArrowheads="1"/>
          </p:cNvPicPr>
          <p:nvPr/>
        </p:nvPicPr>
        <p:blipFill>
          <a:blip r:embed="rId4" cstate="print"/>
          <a:srcRect/>
          <a:stretch>
            <a:fillRect/>
          </a:stretch>
        </p:blipFill>
        <p:spPr bwMode="auto">
          <a:xfrm>
            <a:off x="304430" y="280765"/>
            <a:ext cx="1514475" cy="7524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http://ts1.mm.bing.net/images/thumbnail.aspx?q=1505316582852&amp;amp;id=3c2e04975887b382fa28ce0e32de3452"/>
          <p:cNvPicPr>
            <a:picLocks noChangeAspect="1" noChangeArrowheads="1"/>
          </p:cNvPicPr>
          <p:nvPr/>
        </p:nvPicPr>
        <p:blipFill>
          <a:blip r:embed="rId2" cstate="print"/>
          <a:srcRect/>
          <a:stretch>
            <a:fillRect/>
          </a:stretch>
        </p:blipFill>
        <p:spPr bwMode="auto">
          <a:xfrm>
            <a:off x="42531" y="0"/>
            <a:ext cx="1828800" cy="1794294"/>
          </a:xfrm>
          <a:prstGeom prst="rect">
            <a:avLst/>
          </a:prstGeom>
          <a:noFill/>
        </p:spPr>
      </p:pic>
      <p:sp>
        <p:nvSpPr>
          <p:cNvPr id="2" name="Title 1"/>
          <p:cNvSpPr>
            <a:spLocks noGrp="1"/>
          </p:cNvSpPr>
          <p:nvPr>
            <p:ph type="title"/>
          </p:nvPr>
        </p:nvSpPr>
        <p:spPr>
          <a:xfrm>
            <a:off x="4550734" y="274638"/>
            <a:ext cx="4131303" cy="1143000"/>
          </a:xfrm>
        </p:spPr>
        <p:txBody>
          <a:bodyPr/>
          <a:lstStyle/>
          <a:p>
            <a:r>
              <a:rPr lang="en-US" b="1" u="sng" dirty="0" smtClean="0">
                <a:solidFill>
                  <a:srgbClr val="0000CC"/>
                </a:solidFill>
                <a:latin typeface="Times New Roman" pitchFamily="18" charset="0"/>
                <a:cs typeface="Times New Roman" pitchFamily="18" charset="0"/>
              </a:rPr>
              <a:t>INDIAN RUPEE</a:t>
            </a:r>
            <a:br>
              <a:rPr lang="en-US" b="1" u="sng" dirty="0" smtClean="0">
                <a:solidFill>
                  <a:srgbClr val="0000CC"/>
                </a:solidFill>
                <a:latin typeface="Times New Roman" pitchFamily="18" charset="0"/>
                <a:cs typeface="Times New Roman" pitchFamily="18" charset="0"/>
              </a:rPr>
            </a:br>
            <a:r>
              <a:rPr lang="en-US" b="1" u="sng" dirty="0" smtClean="0">
                <a:solidFill>
                  <a:srgbClr val="0000CC"/>
                </a:solidFill>
                <a:latin typeface="Times New Roman" pitchFamily="18" charset="0"/>
                <a:cs typeface="Times New Roman" pitchFamily="18" charset="0"/>
              </a:rPr>
              <a:t> </a:t>
            </a:r>
            <a:r>
              <a:rPr lang="en-US" sz="4800" b="1" u="sng" dirty="0" smtClean="0">
                <a:solidFill>
                  <a:srgbClr val="0000CC"/>
                </a:solidFill>
                <a:latin typeface="Times New Roman" pitchFamily="18" charset="0"/>
                <a:cs typeface="Times New Roman" pitchFamily="18" charset="0"/>
              </a:rPr>
              <a:t>COINS</a:t>
            </a:r>
            <a:endParaRPr lang="en-IN"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1871329" y="1387550"/>
            <a:ext cx="7208876" cy="5470450"/>
          </a:xfrm>
        </p:spPr>
        <p:txBody>
          <a:bodyPr/>
          <a:lstStyle/>
          <a:p>
            <a:pPr>
              <a:lnSpc>
                <a:spcPct val="90000"/>
              </a:lnSpc>
              <a:buNone/>
            </a:pPr>
            <a:r>
              <a:rPr lang="en-US" sz="3100" b="1" dirty="0" smtClean="0"/>
              <a:t>Between 2005 &amp; 2008, new, lighter 50 paise, 1, 2 &amp; 5 rupee coins were introduced, all struck in ferritic stainless steel. The move was prompted by the melting down of older coins whose face value was less than their scrap value </a:t>
            </a:r>
          </a:p>
          <a:p>
            <a:pPr>
              <a:lnSpc>
                <a:spcPct val="90000"/>
              </a:lnSpc>
              <a:buNone/>
            </a:pPr>
            <a:r>
              <a:rPr lang="en-US" sz="3100" b="1" dirty="0" smtClean="0"/>
              <a:t>The coins commonly in circulation are 1, 2, 5 &amp; 10 rupees. Although they remain valid, paise coins have become increasingly rare in regular usage.</a:t>
            </a:r>
          </a:p>
        </p:txBody>
      </p:sp>
      <p:pic>
        <p:nvPicPr>
          <p:cNvPr id="12290" name="Picture 2" descr="http://ts4.mm.bing.net/images/thumbnail.aspx?q=1523461660123&amp;amp;id=212829aba2ef84d412b7cc897695d06d"/>
          <p:cNvPicPr>
            <a:picLocks noChangeAspect="1" noChangeArrowheads="1"/>
          </p:cNvPicPr>
          <p:nvPr/>
        </p:nvPicPr>
        <p:blipFill>
          <a:blip r:embed="rId3" cstate="print"/>
          <a:srcRect/>
          <a:stretch>
            <a:fillRect/>
          </a:stretch>
        </p:blipFill>
        <p:spPr bwMode="auto">
          <a:xfrm>
            <a:off x="2133231" y="21265"/>
            <a:ext cx="2183587" cy="1071195"/>
          </a:xfrm>
          <a:prstGeom prst="rect">
            <a:avLst/>
          </a:prstGeom>
          <a:noFill/>
        </p:spPr>
      </p:pic>
      <p:pic>
        <p:nvPicPr>
          <p:cNvPr id="12292" name="Picture 4" descr="http://ts1.mm.bing.net/images/thumbnail.aspx?q=1573838789580&amp;amp;id=2bf71610876c5ea9f550b2e12ac0fdcb"/>
          <p:cNvPicPr>
            <a:picLocks noChangeAspect="1" noChangeArrowheads="1"/>
          </p:cNvPicPr>
          <p:nvPr/>
        </p:nvPicPr>
        <p:blipFill>
          <a:blip r:embed="rId4" cstate="print"/>
          <a:srcRect/>
          <a:stretch>
            <a:fillRect/>
          </a:stretch>
        </p:blipFill>
        <p:spPr bwMode="auto">
          <a:xfrm>
            <a:off x="517082" y="2967407"/>
            <a:ext cx="1514475" cy="1133476"/>
          </a:xfrm>
          <a:prstGeom prst="rect">
            <a:avLst/>
          </a:prstGeom>
          <a:noFill/>
        </p:spPr>
      </p:pic>
      <p:pic>
        <p:nvPicPr>
          <p:cNvPr id="12294" name="Picture 6" descr="http://ts1.mm.bing.net/images/thumbnail.aspx?q=1577080594436&amp;amp;id=4632338f4c15707bd8b0fa93a37f665a"/>
          <p:cNvPicPr>
            <a:picLocks noChangeAspect="1" noChangeArrowheads="1"/>
          </p:cNvPicPr>
          <p:nvPr/>
        </p:nvPicPr>
        <p:blipFill>
          <a:blip r:embed="rId5" cstate="print"/>
          <a:srcRect/>
          <a:stretch>
            <a:fillRect/>
          </a:stretch>
        </p:blipFill>
        <p:spPr bwMode="auto">
          <a:xfrm>
            <a:off x="49753" y="1754372"/>
            <a:ext cx="2045599" cy="1286540"/>
          </a:xfrm>
          <a:prstGeom prst="rect">
            <a:avLst/>
          </a:prstGeom>
          <a:noFill/>
        </p:spPr>
      </p:pic>
      <p:pic>
        <p:nvPicPr>
          <p:cNvPr id="8" name="Picture 14" descr="Trs2"/>
          <p:cNvPicPr>
            <a:picLocks noChangeAspect="1" noChangeArrowheads="1"/>
          </p:cNvPicPr>
          <p:nvPr/>
        </p:nvPicPr>
        <p:blipFill>
          <a:blip r:embed="rId6" cstate="print"/>
          <a:srcRect/>
          <a:stretch>
            <a:fillRect/>
          </a:stretch>
        </p:blipFill>
        <p:spPr bwMode="auto">
          <a:xfrm>
            <a:off x="7715250" y="0"/>
            <a:ext cx="1428750" cy="1447800"/>
          </a:xfrm>
          <a:prstGeom prst="rect">
            <a:avLst/>
          </a:prstGeom>
          <a:noFill/>
          <a:ln w="9525">
            <a:noFill/>
            <a:miter lim="800000"/>
            <a:headEnd/>
            <a:tailEnd/>
          </a:ln>
        </p:spPr>
      </p:pic>
      <p:pic>
        <p:nvPicPr>
          <p:cNvPr id="9" name="Picture 6" descr="T199750p"/>
          <p:cNvPicPr>
            <a:picLocks noChangeAspect="1" noChangeArrowheads="1"/>
          </p:cNvPicPr>
          <p:nvPr/>
        </p:nvPicPr>
        <p:blipFill>
          <a:blip r:embed="rId7" cstate="print"/>
          <a:srcRect/>
          <a:stretch>
            <a:fillRect/>
          </a:stretch>
        </p:blipFill>
        <p:spPr bwMode="auto">
          <a:xfrm>
            <a:off x="0" y="5686425"/>
            <a:ext cx="1143000"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6902117" cy="703557"/>
          </a:xfrm>
        </p:spPr>
        <p:txBody>
          <a:bodyPr/>
          <a:lstStyle/>
          <a:p>
            <a:r>
              <a:rPr lang="en-US" sz="4000" b="1" u="sng" dirty="0" smtClean="0">
                <a:solidFill>
                  <a:srgbClr val="0000CC"/>
                </a:solidFill>
                <a:latin typeface="Times New Roman" pitchFamily="18" charset="0"/>
                <a:cs typeface="Times New Roman" pitchFamily="18" charset="0"/>
              </a:rPr>
              <a:t>MINT MARKS ON COIN</a:t>
            </a:r>
            <a:endParaRPr lang="en-IN" sz="4000" b="1" u="sng"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2743200" y="1387550"/>
            <a:ext cx="6108958" cy="5332226"/>
          </a:xfrm>
        </p:spPr>
        <p:txBody>
          <a:bodyPr/>
          <a:lstStyle/>
          <a:p>
            <a:pPr>
              <a:lnSpc>
                <a:spcPct val="90000"/>
              </a:lnSpc>
              <a:buNone/>
            </a:pPr>
            <a:r>
              <a:rPr lang="en-US" sz="2800" b="1" dirty="0" smtClean="0"/>
              <a:t>Coins with a “</a:t>
            </a:r>
            <a:r>
              <a:rPr lang="en-US" sz="2800" b="1" u="sng" dirty="0" smtClean="0"/>
              <a:t>Diamond</a:t>
            </a:r>
            <a:r>
              <a:rPr lang="en-US" sz="2800" b="1" dirty="0" smtClean="0"/>
              <a:t>” mark below the date is produced in </a:t>
            </a:r>
            <a:r>
              <a:rPr lang="en-US" sz="2800" b="1" u="sng" dirty="0" smtClean="0"/>
              <a:t>Mumbai</a:t>
            </a:r>
            <a:r>
              <a:rPr lang="en-US" sz="2800" b="1" dirty="0" smtClean="0"/>
              <a:t> mint</a:t>
            </a:r>
          </a:p>
          <a:p>
            <a:pPr>
              <a:lnSpc>
                <a:spcPct val="90000"/>
              </a:lnSpc>
              <a:buNone/>
            </a:pPr>
            <a:r>
              <a:rPr lang="en-US" sz="2800" b="1" dirty="0" smtClean="0"/>
              <a:t>Coins with “</a:t>
            </a:r>
            <a:r>
              <a:rPr lang="en-US" sz="2800" b="1" u="sng" dirty="0" smtClean="0"/>
              <a:t>No marks”</a:t>
            </a:r>
            <a:r>
              <a:rPr lang="en-US" sz="2800" b="1" dirty="0" smtClean="0"/>
              <a:t> below the date is produced in </a:t>
            </a:r>
            <a:r>
              <a:rPr lang="en-US" sz="2800" b="1" u="sng" dirty="0" smtClean="0"/>
              <a:t>Kolkata</a:t>
            </a:r>
            <a:r>
              <a:rPr lang="en-US" sz="2800" b="1" dirty="0" smtClean="0"/>
              <a:t> mint.</a:t>
            </a:r>
          </a:p>
          <a:p>
            <a:pPr>
              <a:lnSpc>
                <a:spcPct val="90000"/>
              </a:lnSpc>
              <a:buNone/>
            </a:pPr>
            <a:r>
              <a:rPr lang="en-US" sz="2800" b="1" dirty="0" smtClean="0"/>
              <a:t>Coins with “</a:t>
            </a:r>
            <a:r>
              <a:rPr lang="en-US" sz="2800" b="1" u="sng" dirty="0" smtClean="0"/>
              <a:t>Split Diamond”</a:t>
            </a:r>
            <a:r>
              <a:rPr lang="en-US" sz="2800" b="1" dirty="0" smtClean="0"/>
              <a:t> or “</a:t>
            </a:r>
            <a:r>
              <a:rPr lang="en-US" sz="2800" b="1" u="sng" dirty="0" smtClean="0"/>
              <a:t>Dot”</a:t>
            </a:r>
            <a:r>
              <a:rPr lang="en-US" sz="2800" b="1" dirty="0" smtClean="0"/>
              <a:t> or “</a:t>
            </a:r>
            <a:r>
              <a:rPr lang="en-US" sz="2800" b="1" u="sng" dirty="0" smtClean="0"/>
              <a:t>Star</a:t>
            </a:r>
            <a:r>
              <a:rPr lang="en-US" sz="2800" b="1" dirty="0" smtClean="0"/>
              <a:t>” below the date is produced in </a:t>
            </a:r>
            <a:r>
              <a:rPr lang="en-US" sz="2800" b="1" u="sng" dirty="0" smtClean="0"/>
              <a:t>Hyderabad</a:t>
            </a:r>
            <a:r>
              <a:rPr lang="en-US" sz="2800" b="1" dirty="0" smtClean="0"/>
              <a:t> Mint.</a:t>
            </a:r>
          </a:p>
          <a:p>
            <a:pPr>
              <a:lnSpc>
                <a:spcPct val="90000"/>
              </a:lnSpc>
              <a:buNone/>
            </a:pPr>
            <a:r>
              <a:rPr lang="en-US" sz="2800" b="1" dirty="0" smtClean="0"/>
              <a:t>Coins with “</a:t>
            </a:r>
            <a:r>
              <a:rPr lang="en-US" sz="2800" b="1" u="sng" dirty="0" smtClean="0"/>
              <a:t>Round” </a:t>
            </a:r>
            <a:r>
              <a:rPr lang="en-US" sz="2800" b="1" dirty="0" smtClean="0"/>
              <a:t>Dot below the date is produced in </a:t>
            </a:r>
            <a:r>
              <a:rPr lang="en-US" sz="2800" b="1" u="sng" dirty="0" smtClean="0"/>
              <a:t>Noida</a:t>
            </a:r>
            <a:r>
              <a:rPr lang="en-US" sz="2800" b="1" dirty="0" smtClean="0"/>
              <a:t> Mint.</a:t>
            </a:r>
          </a:p>
          <a:p>
            <a:pPr>
              <a:lnSpc>
                <a:spcPct val="90000"/>
              </a:lnSpc>
              <a:buNone/>
            </a:pPr>
            <a:r>
              <a:rPr lang="en-US" sz="2800" b="1" dirty="0" smtClean="0"/>
              <a:t>Coins having “</a:t>
            </a:r>
            <a:r>
              <a:rPr lang="en-US" sz="2800" b="1" u="sng" dirty="0" smtClean="0"/>
              <a:t>Other marks”</a:t>
            </a:r>
            <a:r>
              <a:rPr lang="en-US" sz="2800" b="1" dirty="0" smtClean="0"/>
              <a:t> is produced in </a:t>
            </a:r>
            <a:r>
              <a:rPr lang="en-US" sz="2800" b="1" u="sng" dirty="0" smtClean="0"/>
              <a:t>Foreign Mints.</a:t>
            </a:r>
          </a:p>
        </p:txBody>
      </p:sp>
      <p:pic>
        <p:nvPicPr>
          <p:cNvPr id="4" name="Picture 5" descr="coin1"/>
          <p:cNvPicPr>
            <a:picLocks noChangeAspect="1" noChangeArrowheads="1"/>
          </p:cNvPicPr>
          <p:nvPr/>
        </p:nvPicPr>
        <p:blipFill>
          <a:blip r:embed="rId2" cstate="print"/>
          <a:srcRect l="16541" t="38043" r="19849"/>
          <a:stretch>
            <a:fillRect/>
          </a:stretch>
        </p:blipFill>
        <p:spPr bwMode="auto">
          <a:xfrm>
            <a:off x="63795" y="1313945"/>
            <a:ext cx="2711799" cy="2641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4221"/>
            <a:ext cx="2627826" cy="1405305"/>
          </a:xfrm>
        </p:spPr>
        <p:txBody>
          <a:bodyPr/>
          <a:lstStyle/>
          <a:p>
            <a:r>
              <a:rPr lang="en-US" b="1" u="sng" dirty="0" smtClean="0">
                <a:solidFill>
                  <a:srgbClr val="0000CC"/>
                </a:solidFill>
                <a:latin typeface="Times New Roman" pitchFamily="18" charset="0"/>
                <a:cs typeface="Times New Roman" pitchFamily="18" charset="0"/>
              </a:rPr>
              <a:t>CURRENCY SYMBOL</a:t>
            </a:r>
            <a:endParaRPr lang="en-IN" b="1" u="sng"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2424221" y="297712"/>
            <a:ext cx="6619321" cy="6517758"/>
          </a:xfrm>
        </p:spPr>
        <p:txBody>
          <a:bodyPr/>
          <a:lstStyle/>
          <a:p>
            <a:pPr>
              <a:lnSpc>
                <a:spcPct val="80000"/>
              </a:lnSpc>
              <a:buNone/>
            </a:pPr>
            <a:r>
              <a:rPr lang="en-US" sz="2900" b="1" dirty="0" smtClean="0"/>
              <a:t>Most currencies in the world have no specific symbol. </a:t>
            </a:r>
          </a:p>
          <a:p>
            <a:pPr>
              <a:lnSpc>
                <a:spcPct val="80000"/>
              </a:lnSpc>
              <a:buNone/>
            </a:pPr>
            <a:r>
              <a:rPr lang="en-US" sz="2900" b="1" dirty="0" smtClean="0"/>
              <a:t>The </a:t>
            </a:r>
            <a:r>
              <a:rPr lang="en-US" sz="2900" b="1" u="sng" dirty="0" smtClean="0"/>
              <a:t>British pound (£) </a:t>
            </a:r>
            <a:r>
              <a:rPr lang="en-US" sz="2900" b="1" dirty="0" smtClean="0"/>
              <a:t>dates back to the 8th century Kingdom of Mercia (now the British Midlands). </a:t>
            </a:r>
          </a:p>
          <a:p>
            <a:pPr>
              <a:lnSpc>
                <a:spcPct val="80000"/>
              </a:lnSpc>
              <a:buNone/>
            </a:pPr>
            <a:r>
              <a:rPr lang="en-US" sz="2900" b="1" dirty="0" smtClean="0"/>
              <a:t>The </a:t>
            </a:r>
            <a:r>
              <a:rPr lang="en-US" sz="2900" b="1" u="sng" dirty="0" smtClean="0"/>
              <a:t>dollar symbol ($) </a:t>
            </a:r>
            <a:r>
              <a:rPr lang="en-US" sz="2900" b="1" dirty="0" smtClean="0"/>
              <a:t>was adopted in the United States in 1785. </a:t>
            </a:r>
          </a:p>
          <a:p>
            <a:pPr>
              <a:lnSpc>
                <a:spcPct val="80000"/>
              </a:lnSpc>
              <a:buNone/>
            </a:pPr>
            <a:r>
              <a:rPr lang="en-US" sz="2900" b="1" dirty="0" smtClean="0"/>
              <a:t>The </a:t>
            </a:r>
            <a:r>
              <a:rPr lang="en-US" sz="2900" b="1" u="sng" dirty="0" smtClean="0"/>
              <a:t>yen (¥) </a:t>
            </a:r>
            <a:r>
              <a:rPr lang="en-US" sz="2900" b="1" dirty="0" smtClean="0"/>
              <a:t>goes back to 1871. </a:t>
            </a:r>
          </a:p>
          <a:p>
            <a:pPr>
              <a:lnSpc>
                <a:spcPct val="80000"/>
              </a:lnSpc>
              <a:buNone/>
            </a:pPr>
            <a:r>
              <a:rPr lang="en-US" sz="2900" b="1" dirty="0" smtClean="0"/>
              <a:t>The </a:t>
            </a:r>
            <a:r>
              <a:rPr lang="en-US" sz="2900" b="1" u="sng" dirty="0" smtClean="0"/>
              <a:t>euro (€</a:t>
            </a:r>
            <a:r>
              <a:rPr lang="en-US" sz="2900" b="1" dirty="0" smtClean="0"/>
              <a:t>) was unveiled in 1996. </a:t>
            </a:r>
          </a:p>
          <a:p>
            <a:pPr>
              <a:lnSpc>
                <a:spcPct val="80000"/>
              </a:lnSpc>
              <a:buNone/>
            </a:pPr>
            <a:r>
              <a:rPr lang="en-US" sz="2900" b="1" dirty="0" smtClean="0"/>
              <a:t>The Central Bank of Russia held a contest in 2007 and came up with 13 symbols.</a:t>
            </a:r>
          </a:p>
          <a:p>
            <a:pPr>
              <a:lnSpc>
                <a:spcPct val="80000"/>
              </a:lnSpc>
              <a:buNone/>
            </a:pPr>
            <a:r>
              <a:rPr lang="en-US" sz="2900" b="1" dirty="0" smtClean="0"/>
              <a:t>Among currencies with distinctive identities, </a:t>
            </a:r>
            <a:r>
              <a:rPr lang="en-US" sz="2900" b="1" u="sng" dirty="0" smtClean="0"/>
              <a:t>only the pound sterling has its symbol printed on the notes.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68313"/>
            <a:ext cx="4988257" cy="1143000"/>
          </a:xfrm>
        </p:spPr>
        <p:txBody>
          <a:bodyPr/>
          <a:lstStyle/>
          <a:p>
            <a:r>
              <a:rPr lang="en-US" sz="4000" b="1" u="sng" dirty="0" smtClean="0">
                <a:solidFill>
                  <a:srgbClr val="0000CC"/>
                </a:solidFill>
                <a:latin typeface="Times New Roman" pitchFamily="18" charset="0"/>
                <a:cs typeface="Times New Roman" pitchFamily="18" charset="0"/>
              </a:rPr>
              <a:t>INDIAN </a:t>
            </a:r>
            <a:br>
              <a:rPr lang="en-US" sz="4000" b="1" u="sng" dirty="0" smtClean="0">
                <a:solidFill>
                  <a:srgbClr val="0000CC"/>
                </a:solidFill>
                <a:latin typeface="Times New Roman" pitchFamily="18" charset="0"/>
                <a:cs typeface="Times New Roman" pitchFamily="18" charset="0"/>
              </a:rPr>
            </a:br>
            <a:r>
              <a:rPr lang="en-US" sz="4000" b="1" u="sng" dirty="0" smtClean="0">
                <a:solidFill>
                  <a:srgbClr val="0000CC"/>
                </a:solidFill>
                <a:latin typeface="Times New Roman" pitchFamily="18" charset="0"/>
                <a:cs typeface="Times New Roman" pitchFamily="18" charset="0"/>
              </a:rPr>
              <a:t>RUPEE SYMBOL</a:t>
            </a:r>
            <a:endParaRPr lang="en-IN" sz="4000" b="1" u="sng"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106326" y="1451345"/>
            <a:ext cx="8682038" cy="5257800"/>
          </a:xfrm>
        </p:spPr>
        <p:txBody>
          <a:bodyPr/>
          <a:lstStyle/>
          <a:p>
            <a:pPr>
              <a:buNone/>
            </a:pPr>
            <a:r>
              <a:rPr lang="en-US" sz="3100" b="1" dirty="0" smtClean="0"/>
              <a:t>The currency is at present denoted simply by “</a:t>
            </a:r>
            <a:r>
              <a:rPr lang="en-US" sz="3100" b="1" u="sng" dirty="0" smtClean="0"/>
              <a:t>Rs</a:t>
            </a:r>
            <a:r>
              <a:rPr lang="en-US" sz="3100" b="1" dirty="0" smtClean="0"/>
              <a:t>” or “</a:t>
            </a:r>
            <a:r>
              <a:rPr lang="en-US" sz="3100" b="1" u="sng" dirty="0" smtClean="0"/>
              <a:t>INR</a:t>
            </a:r>
            <a:r>
              <a:rPr lang="en-US" sz="3100" b="1" dirty="0" smtClean="0"/>
              <a:t>” which is short for Indian rupee, but these are not “</a:t>
            </a:r>
            <a:r>
              <a:rPr lang="en-US" sz="3100" b="1" u="sng" dirty="0" smtClean="0"/>
              <a:t>symbols</a:t>
            </a:r>
            <a:r>
              <a:rPr lang="en-US" sz="3100" b="1" dirty="0" smtClean="0"/>
              <a:t>” but “</a:t>
            </a:r>
            <a:r>
              <a:rPr lang="en-US" sz="3100" b="1" u="sng" dirty="0" smtClean="0"/>
              <a:t>abbreviations</a:t>
            </a:r>
            <a:r>
              <a:rPr lang="en-US" sz="3100" b="1" dirty="0" smtClean="0"/>
              <a:t>” for the word ‘</a:t>
            </a:r>
            <a:r>
              <a:rPr lang="en-US" sz="3100" b="1" u="sng" dirty="0" smtClean="0"/>
              <a:t>Rupee’</a:t>
            </a:r>
            <a:r>
              <a:rPr lang="en-US" sz="3100" b="1" dirty="0" smtClean="0"/>
              <a:t>.</a:t>
            </a:r>
          </a:p>
          <a:p>
            <a:pPr>
              <a:buNone/>
            </a:pPr>
            <a:r>
              <a:rPr lang="en-US" sz="3100" b="1" dirty="0" smtClean="0"/>
              <a:t>On 15th of July 2010 cabinet, finalized the design for the </a:t>
            </a:r>
            <a:r>
              <a:rPr lang="en-US" sz="3100" b="1" u="sng" dirty="0" smtClean="0"/>
              <a:t>Rupee</a:t>
            </a:r>
            <a:r>
              <a:rPr lang="en-US" sz="3100" b="1" dirty="0" smtClean="0"/>
              <a:t>.</a:t>
            </a:r>
          </a:p>
          <a:p>
            <a:pPr>
              <a:buNone/>
            </a:pPr>
            <a:r>
              <a:rPr lang="en-US" sz="3100" b="1" dirty="0" smtClean="0"/>
              <a:t>An engineer, IIT post-graduate </a:t>
            </a:r>
            <a:r>
              <a:rPr lang="en-US" sz="3100" b="1" u="sng" dirty="0" smtClean="0"/>
              <a:t>Uday Kumar</a:t>
            </a:r>
            <a:r>
              <a:rPr lang="en-US" sz="3100" b="1" dirty="0" smtClean="0"/>
              <a:t> has been honored. His design out of five shortlisted ones is selected for the new symbol of the Indian Rupee.</a:t>
            </a:r>
          </a:p>
        </p:txBody>
      </p:sp>
      <p:pic>
        <p:nvPicPr>
          <p:cNvPr id="4" name="Picture 4" descr="Udaya Kumar with his winning design for the Indian rupee symbol[1]"/>
          <p:cNvPicPr>
            <a:picLocks noChangeAspect="1" noChangeArrowheads="1"/>
          </p:cNvPicPr>
          <p:nvPr/>
        </p:nvPicPr>
        <p:blipFill>
          <a:blip r:embed="rId2" cstate="print"/>
          <a:srcRect/>
          <a:stretch>
            <a:fillRect/>
          </a:stretch>
        </p:blipFill>
        <p:spPr bwMode="auto">
          <a:xfrm>
            <a:off x="6567370" y="21265"/>
            <a:ext cx="2480929" cy="148855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ss-this-key-150x150">
            <a:hlinkClick r:id="rId2"/>
          </p:cNvPr>
          <p:cNvPicPr>
            <a:picLocks noChangeAspect="1" noChangeArrowheads="1"/>
          </p:cNvPicPr>
          <p:nvPr/>
        </p:nvPicPr>
        <p:blipFill>
          <a:blip r:embed="rId3" cstate="print"/>
          <a:srcRect/>
          <a:stretch>
            <a:fillRect/>
          </a:stretch>
        </p:blipFill>
        <p:spPr bwMode="auto">
          <a:xfrm>
            <a:off x="0" y="1883294"/>
            <a:ext cx="2359098" cy="2359098"/>
          </a:xfrm>
          <a:prstGeom prst="rect">
            <a:avLst/>
          </a:prstGeom>
          <a:noFill/>
          <a:ln w="9525">
            <a:noFill/>
            <a:miter lim="800000"/>
            <a:headEnd/>
            <a:tailEnd/>
          </a:ln>
        </p:spPr>
      </p:pic>
      <p:sp>
        <p:nvSpPr>
          <p:cNvPr id="2" name="Title 1"/>
          <p:cNvSpPr>
            <a:spLocks noGrp="1"/>
          </p:cNvSpPr>
          <p:nvPr>
            <p:ph type="title"/>
          </p:nvPr>
        </p:nvSpPr>
        <p:spPr>
          <a:xfrm>
            <a:off x="0" y="61988"/>
            <a:ext cx="2934585" cy="1596691"/>
          </a:xfrm>
        </p:spPr>
        <p:txBody>
          <a:bodyPr/>
          <a:lstStyle/>
          <a:p>
            <a:r>
              <a:rPr lang="en-US" b="1" u="sng" dirty="0" smtClean="0">
                <a:solidFill>
                  <a:srgbClr val="0000CC"/>
                </a:solidFill>
                <a:latin typeface="Times New Roman" pitchFamily="18" charset="0"/>
                <a:cs typeface="Times New Roman" pitchFamily="18" charset="0"/>
              </a:rPr>
              <a:t>NEW INDIAN </a:t>
            </a:r>
            <a:br>
              <a:rPr lang="en-US" b="1" u="sng" dirty="0" smtClean="0">
                <a:solidFill>
                  <a:srgbClr val="0000CC"/>
                </a:solidFill>
                <a:latin typeface="Times New Roman" pitchFamily="18" charset="0"/>
                <a:cs typeface="Times New Roman" pitchFamily="18" charset="0"/>
              </a:rPr>
            </a:br>
            <a:r>
              <a:rPr lang="en-US" b="1" u="sng" dirty="0" smtClean="0">
                <a:solidFill>
                  <a:srgbClr val="0000CC"/>
                </a:solidFill>
                <a:latin typeface="Times New Roman" pitchFamily="18" charset="0"/>
                <a:cs typeface="Times New Roman" pitchFamily="18" charset="0"/>
              </a:rPr>
              <a:t>RUPEE SYMBOL</a:t>
            </a:r>
            <a:endParaRPr lang="en-IN" b="1" u="sng"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2551814" y="63796"/>
            <a:ext cx="6507126" cy="6719776"/>
          </a:xfrm>
        </p:spPr>
        <p:txBody>
          <a:bodyPr/>
          <a:lstStyle/>
          <a:p>
            <a:pPr>
              <a:lnSpc>
                <a:spcPct val="90000"/>
              </a:lnSpc>
              <a:buNone/>
            </a:pPr>
            <a:r>
              <a:rPr lang="en-US" sz="2700" b="1" dirty="0" smtClean="0"/>
              <a:t>New Rupee Symbol of India  -</a:t>
            </a:r>
          </a:p>
          <a:p>
            <a:pPr>
              <a:lnSpc>
                <a:spcPct val="90000"/>
              </a:lnSpc>
              <a:buNone/>
            </a:pPr>
            <a:r>
              <a:rPr lang="en-US" sz="2700" b="1" dirty="0" smtClean="0"/>
              <a:t>How to use in Computers?</a:t>
            </a:r>
          </a:p>
          <a:p>
            <a:pPr>
              <a:lnSpc>
                <a:spcPct val="90000"/>
              </a:lnSpc>
              <a:buNone/>
            </a:pPr>
            <a:r>
              <a:rPr lang="en-US" sz="2700" b="1" dirty="0" smtClean="0"/>
              <a:t>Download the font. -&gt; ”Rupee_Foradia.ttf” </a:t>
            </a:r>
          </a:p>
          <a:p>
            <a:pPr>
              <a:lnSpc>
                <a:spcPct val="90000"/>
              </a:lnSpc>
              <a:buNone/>
            </a:pPr>
            <a:r>
              <a:rPr lang="en-US" sz="2700" b="1" dirty="0" smtClean="0"/>
              <a:t>Save it to fonts folder of your PC: Location : </a:t>
            </a:r>
          </a:p>
          <a:p>
            <a:pPr>
              <a:lnSpc>
                <a:spcPct val="90000"/>
              </a:lnSpc>
              <a:buNone/>
            </a:pPr>
            <a:r>
              <a:rPr lang="en-US" sz="2700" b="1" dirty="0" smtClean="0"/>
              <a:t>C:/Windows/Fonts and then go to the C:/Windows/Fonts location and install (double  click) </a:t>
            </a:r>
          </a:p>
          <a:p>
            <a:pPr>
              <a:lnSpc>
                <a:spcPct val="90000"/>
              </a:lnSpc>
              <a:buNone/>
            </a:pPr>
            <a:r>
              <a:rPr lang="en-US" sz="2700" b="1" dirty="0" smtClean="0"/>
              <a:t>Open your word processor and select the “</a:t>
            </a:r>
            <a:r>
              <a:rPr lang="en-US" sz="2700" b="1" u="sng" dirty="0" smtClean="0"/>
              <a:t>Rupee_forindian</a:t>
            </a:r>
            <a:r>
              <a:rPr lang="en-US" sz="2700" b="1" dirty="0" smtClean="0"/>
              <a:t>”.</a:t>
            </a:r>
          </a:p>
          <a:p>
            <a:pPr>
              <a:lnSpc>
                <a:spcPct val="90000"/>
              </a:lnSpc>
              <a:buNone/>
            </a:pPr>
            <a:r>
              <a:rPr lang="en-US" sz="2700" b="1" dirty="0" smtClean="0"/>
              <a:t>Just select “</a:t>
            </a:r>
            <a:r>
              <a:rPr lang="en-US" sz="2700" b="1" u="sng" dirty="0" smtClean="0"/>
              <a:t>Rupee</a:t>
            </a:r>
            <a:r>
              <a:rPr lang="en-US" sz="2700" b="1" dirty="0" smtClean="0"/>
              <a:t>” font from the drop down list of your fonts in your application and press the key just above your tab button. It will display the new Rupee symbol of India.</a:t>
            </a:r>
          </a:p>
        </p:txBody>
      </p:sp>
      <p:pic>
        <p:nvPicPr>
          <p:cNvPr id="4" name="Picture 6" descr="rupee-symbol"/>
          <p:cNvPicPr>
            <a:picLocks noChangeAspect="1" noChangeArrowheads="1"/>
          </p:cNvPicPr>
          <p:nvPr/>
        </p:nvPicPr>
        <p:blipFill>
          <a:blip r:embed="rId4" cstate="print"/>
          <a:srcRect/>
          <a:stretch>
            <a:fillRect/>
          </a:stretch>
        </p:blipFill>
        <p:spPr bwMode="auto">
          <a:xfrm>
            <a:off x="276447" y="4576338"/>
            <a:ext cx="1972338" cy="143105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creenHunter_11 Aug"/>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a:effectLst/>
        </p:spPr>
        <p:txBody>
          <a:bodyPr/>
          <a:lstStyle/>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creenHunter_38 Aug"/>
          <p:cNvSpPr>
            <a:spLocks noGrp="1" noChangeAspect="1" noChangeArrowheads="1"/>
          </p:cNvSpPr>
          <p:nvPr isPhoto="1"/>
        </p:nvSpPr>
        <p:spPr bwMode="auto">
          <a:xfrm>
            <a:off x="0" y="11113"/>
            <a:ext cx="9144000" cy="6834187"/>
          </a:xfrm>
          <a:prstGeom prst="rect">
            <a:avLst/>
          </a:prstGeom>
          <a:blipFill dpi="0" rotWithShape="1">
            <a:blip r:embed="rId2" cstate="print"/>
            <a:srcRect/>
            <a:stretch>
              <a:fillRect b="-11"/>
            </a:stretch>
          </a:blipFill>
          <a:ln w="9525">
            <a:solidFill>
              <a:schemeClr val="tx1"/>
            </a:solidFill>
            <a:miter lim="800000"/>
            <a:headEnd/>
            <a:tailEnd/>
          </a:ln>
          <a:effectLst/>
        </p:spPr>
        <p:txBody>
          <a:bodyPr/>
          <a:lstStyle/>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ScreenHunter_27 Aug"/>
          <p:cNvSpPr>
            <a:spLocks noGrp="1" noChangeAspect="1" noChangeArrowheads="1"/>
          </p:cNvSpPr>
          <p:nvPr isPhoto="1"/>
        </p:nvSpPr>
        <p:spPr bwMode="auto">
          <a:xfrm>
            <a:off x="0" y="0"/>
            <a:ext cx="2787650" cy="2105025"/>
          </a:xfrm>
          <a:prstGeom prst="rect">
            <a:avLst/>
          </a:prstGeom>
          <a:blipFill dpi="0" rotWithShape="1">
            <a:blip r:embed="rId2" cstate="print"/>
            <a:srcRect/>
            <a:stretch>
              <a:fillRect/>
            </a:stretch>
          </a:blipFill>
          <a:ln w="9525">
            <a:noFill/>
            <a:miter lim="800000"/>
            <a:headEnd/>
            <a:tailEnd/>
          </a:ln>
        </p:spPr>
        <p:txBody>
          <a:bodyPr/>
          <a:lstStyle/>
          <a:p>
            <a:endParaRPr lang="en-IN" dirty="0"/>
          </a:p>
        </p:txBody>
      </p:sp>
      <p:sp>
        <p:nvSpPr>
          <p:cNvPr id="2" name="Title 1"/>
          <p:cNvSpPr>
            <a:spLocks noGrp="1"/>
          </p:cNvSpPr>
          <p:nvPr>
            <p:ph type="title"/>
          </p:nvPr>
        </p:nvSpPr>
        <p:spPr>
          <a:xfrm>
            <a:off x="2743200" y="168313"/>
            <a:ext cx="6166874" cy="873678"/>
          </a:xfrm>
        </p:spPr>
        <p:txBody>
          <a:bodyPr/>
          <a:lstStyle/>
          <a:p>
            <a:r>
              <a:rPr lang="en-US" sz="3800" b="1" u="sng" dirty="0" smtClean="0">
                <a:solidFill>
                  <a:srgbClr val="0000CC"/>
                </a:solidFill>
                <a:latin typeface="Times New Roman" pitchFamily="18" charset="0"/>
                <a:cs typeface="Times New Roman" pitchFamily="18" charset="0"/>
              </a:rPr>
              <a:t>INDIAN RUPEE SYMBOL</a:t>
            </a:r>
            <a:endParaRPr lang="en-IN" sz="3800" b="1" u="sng"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2445488" y="1084522"/>
            <a:ext cx="6698512" cy="5295014"/>
          </a:xfrm>
        </p:spPr>
        <p:txBody>
          <a:bodyPr/>
          <a:lstStyle/>
          <a:p>
            <a:pPr>
              <a:buNone/>
            </a:pPr>
            <a:r>
              <a:rPr lang="en-US" sz="3500" b="1" dirty="0" smtClean="0"/>
              <a:t>Please note that though the symbol will not be printed or embossed on currency notes or coins, it would be included in the ‘</a:t>
            </a:r>
            <a:r>
              <a:rPr lang="en-US" sz="3500" b="1" u="sng" dirty="0" smtClean="0"/>
              <a:t>Unicode Standard</a:t>
            </a:r>
            <a:r>
              <a:rPr lang="en-US" sz="3500" b="1" dirty="0" smtClean="0"/>
              <a:t>’ and major scripts of the world to ensure that it is easily displayed and printed in the electronic and print media </a:t>
            </a:r>
          </a:p>
        </p:txBody>
      </p:sp>
      <p:sp>
        <p:nvSpPr>
          <p:cNvPr id="5" name="Rectangle 4" descr="ScreenHunter_24 Aug"/>
          <p:cNvSpPr>
            <a:spLocks noGrp="1" noChangeAspect="1" noChangeArrowheads="1"/>
          </p:cNvSpPr>
          <p:nvPr isPhoto="1"/>
        </p:nvSpPr>
        <p:spPr bwMode="auto">
          <a:xfrm>
            <a:off x="21266" y="1552353"/>
            <a:ext cx="2658140" cy="1982314"/>
          </a:xfrm>
          <a:prstGeom prst="rect">
            <a:avLst/>
          </a:prstGeom>
          <a:blipFill dpi="0" rotWithShape="1">
            <a:blip r:embed="rId3" cstate="print"/>
            <a:srcRect/>
            <a:stretch>
              <a:fillRect/>
            </a:stretch>
          </a:blipFill>
          <a:ln w="9525">
            <a:solidFill>
              <a:schemeClr val="tx1"/>
            </a:solidFill>
            <a:miter lim="800000"/>
            <a:headEnd/>
            <a:tailEnd/>
          </a:ln>
        </p:spPr>
        <p:txBody>
          <a:bodyPr/>
          <a:lstStyle/>
          <a:p>
            <a:endParaRPr lang="en-IN" dirty="0"/>
          </a:p>
        </p:txBody>
      </p:sp>
      <p:pic>
        <p:nvPicPr>
          <p:cNvPr id="3078" name="Picture 6" descr="http://ts2.mm.bing.net/images/thumbnail.aspx?q=1446199506681&amp;amp;id=dd61e0a5921d80cb9fbd75b1e72645f8"/>
          <p:cNvPicPr>
            <a:picLocks noChangeAspect="1" noChangeArrowheads="1"/>
          </p:cNvPicPr>
          <p:nvPr/>
        </p:nvPicPr>
        <p:blipFill>
          <a:blip r:embed="rId4" cstate="print"/>
          <a:srcRect/>
          <a:stretch>
            <a:fillRect/>
          </a:stretch>
        </p:blipFill>
        <p:spPr bwMode="auto">
          <a:xfrm>
            <a:off x="1835520" y="3720509"/>
            <a:ext cx="933450" cy="15144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bd_16_currencynotes"/>
          <p:cNvPicPr>
            <a:picLocks noChangeAspect="1" noChangeArrowheads="1"/>
          </p:cNvPicPr>
          <p:nvPr/>
        </p:nvPicPr>
        <p:blipFill>
          <a:blip r:embed="rId2" cstate="print"/>
          <a:srcRect/>
          <a:stretch>
            <a:fillRect/>
          </a:stretch>
        </p:blipFill>
        <p:spPr bwMode="auto">
          <a:xfrm>
            <a:off x="2438400" y="529855"/>
            <a:ext cx="4076700" cy="2895600"/>
          </a:xfrm>
          <a:prstGeom prst="rect">
            <a:avLst/>
          </a:prstGeom>
          <a:noFill/>
        </p:spPr>
      </p:pic>
      <p:pic>
        <p:nvPicPr>
          <p:cNvPr id="6" name="Picture 17" descr="thank-you-sign"/>
          <p:cNvPicPr>
            <a:picLocks noChangeAspect="1" noChangeArrowheads="1"/>
          </p:cNvPicPr>
          <p:nvPr/>
        </p:nvPicPr>
        <p:blipFill>
          <a:blip r:embed="rId3" cstate="print"/>
          <a:srcRect t="24001" b="24001"/>
          <a:stretch>
            <a:fillRect/>
          </a:stretch>
        </p:blipFill>
        <p:spPr bwMode="auto">
          <a:xfrm>
            <a:off x="2236380" y="4215840"/>
            <a:ext cx="4762500" cy="1857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852913" y="125783"/>
            <a:ext cx="6316662" cy="788618"/>
          </a:xfrm>
        </p:spPr>
        <p:txBody>
          <a:bodyPr/>
          <a:lstStyle/>
          <a:p>
            <a:r>
              <a:rPr lang="en-US" sz="4000" b="1" u="sng" dirty="0" smtClean="0">
                <a:solidFill>
                  <a:srgbClr val="0000CC"/>
                </a:solidFill>
                <a:latin typeface="Times New Roman" pitchFamily="18" charset="0"/>
                <a:cs typeface="Times New Roman" pitchFamily="18" charset="0"/>
              </a:rPr>
              <a:t>INDIAN RUPEE</a:t>
            </a:r>
            <a:endParaRPr lang="en-US" sz="4000" b="1" u="sng" dirty="0">
              <a:solidFill>
                <a:srgbClr val="0000CC"/>
              </a:solidFill>
              <a:latin typeface="Times New Roman" pitchFamily="18" charset="0"/>
              <a:cs typeface="Times New Roman" pitchFamily="18" charset="0"/>
            </a:endParaRPr>
          </a:p>
        </p:txBody>
      </p:sp>
      <p:sp>
        <p:nvSpPr>
          <p:cNvPr id="75779" name="Rectangle 3"/>
          <p:cNvSpPr>
            <a:spLocks noGrp="1" noChangeArrowheads="1"/>
          </p:cNvSpPr>
          <p:nvPr>
            <p:ph type="body" idx="1"/>
          </p:nvPr>
        </p:nvSpPr>
        <p:spPr>
          <a:xfrm>
            <a:off x="1552356" y="829342"/>
            <a:ext cx="7085049" cy="6028657"/>
          </a:xfrm>
        </p:spPr>
        <p:txBody>
          <a:bodyPr/>
          <a:lstStyle/>
          <a:p>
            <a:pPr>
              <a:lnSpc>
                <a:spcPct val="90000"/>
              </a:lnSpc>
              <a:buNone/>
            </a:pPr>
            <a:r>
              <a:rPr lang="en-US" sz="3500" b="1" dirty="0" smtClean="0"/>
              <a:t>During British rule, and the first decade of independence, </a:t>
            </a:r>
          </a:p>
          <a:p>
            <a:pPr>
              <a:lnSpc>
                <a:spcPct val="90000"/>
              </a:lnSpc>
              <a:buFont typeface="Arial" charset="0"/>
              <a:buChar char="•"/>
            </a:pPr>
            <a:r>
              <a:rPr lang="en-US" sz="3500" b="1" dirty="0" smtClean="0"/>
              <a:t>1 Damidi(pie)=0.520833paise, </a:t>
            </a:r>
          </a:p>
          <a:p>
            <a:pPr>
              <a:lnSpc>
                <a:spcPct val="90000"/>
              </a:lnSpc>
              <a:buFont typeface="Arial" charset="0"/>
              <a:buChar char="•"/>
            </a:pPr>
            <a:r>
              <a:rPr lang="en-US" sz="3500" b="1" dirty="0" smtClean="0"/>
              <a:t>1 Kani(pice) =1.5625paise, </a:t>
            </a:r>
          </a:p>
          <a:p>
            <a:pPr>
              <a:lnSpc>
                <a:spcPct val="90000"/>
              </a:lnSpc>
              <a:buFont typeface="Arial" charset="0"/>
              <a:buChar char="•"/>
            </a:pPr>
            <a:r>
              <a:rPr lang="en-US" sz="3500" b="1" dirty="0" smtClean="0"/>
              <a:t>1 Paraka =3.125paise,</a:t>
            </a:r>
          </a:p>
          <a:p>
            <a:pPr>
              <a:lnSpc>
                <a:spcPct val="90000"/>
              </a:lnSpc>
              <a:buFont typeface="Arial" charset="0"/>
              <a:buChar char="•"/>
            </a:pPr>
            <a:r>
              <a:rPr lang="en-US" sz="3500" b="1" dirty="0" smtClean="0"/>
              <a:t> 1 Anna =6.25paise, </a:t>
            </a:r>
          </a:p>
          <a:p>
            <a:pPr>
              <a:lnSpc>
                <a:spcPct val="90000"/>
              </a:lnSpc>
              <a:buFont typeface="Arial" charset="0"/>
              <a:buChar char="•"/>
            </a:pPr>
            <a:r>
              <a:rPr lang="en-US" sz="3500" b="1" dirty="0" smtClean="0"/>
              <a:t>1 Beda =12.5paise, </a:t>
            </a:r>
          </a:p>
          <a:p>
            <a:pPr>
              <a:lnSpc>
                <a:spcPct val="90000"/>
              </a:lnSpc>
              <a:buFont typeface="Arial" charset="0"/>
              <a:buChar char="•"/>
            </a:pPr>
            <a:r>
              <a:rPr lang="en-US" sz="3500" b="1" dirty="0" smtClean="0"/>
              <a:t>1 Pavala =25paise,</a:t>
            </a:r>
          </a:p>
          <a:p>
            <a:pPr>
              <a:lnSpc>
                <a:spcPct val="90000"/>
              </a:lnSpc>
              <a:buFont typeface="Arial" charset="0"/>
              <a:buChar char="•"/>
            </a:pPr>
            <a:r>
              <a:rPr lang="en-US" sz="3500" b="1" dirty="0" smtClean="0"/>
              <a:t> 1 Artharupee =50paise,</a:t>
            </a:r>
          </a:p>
          <a:p>
            <a:pPr>
              <a:lnSpc>
                <a:spcPct val="90000"/>
              </a:lnSpc>
              <a:buFont typeface="Arial" charset="0"/>
              <a:buChar char="•"/>
            </a:pPr>
            <a:r>
              <a:rPr lang="en-US" sz="3500" b="1" dirty="0" smtClean="0"/>
              <a:t> 1 Rupee =100paise</a:t>
            </a:r>
          </a:p>
        </p:txBody>
      </p:sp>
      <p:pic>
        <p:nvPicPr>
          <p:cNvPr id="30722" name="Picture 2" descr="http://ts2.mm.bing.net/images/thumbnail.aspx?q=1547271940689&amp;amp;id=caeea1838d8529a73bdebc294d153977"/>
          <p:cNvPicPr>
            <a:picLocks noChangeAspect="1" noChangeArrowheads="1"/>
          </p:cNvPicPr>
          <p:nvPr/>
        </p:nvPicPr>
        <p:blipFill>
          <a:blip r:embed="rId2" cstate="print"/>
          <a:srcRect/>
          <a:stretch>
            <a:fillRect/>
          </a:stretch>
        </p:blipFill>
        <p:spPr bwMode="auto">
          <a:xfrm>
            <a:off x="155575" y="162992"/>
            <a:ext cx="1514475" cy="8667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ctrTitle"/>
          </p:nvPr>
        </p:nvSpPr>
        <p:spPr>
          <a:xfrm>
            <a:off x="3530009" y="110251"/>
            <a:ext cx="4239216" cy="676558"/>
          </a:xfrm>
        </p:spPr>
        <p:txBody>
          <a:bodyPr/>
          <a:lstStyle/>
          <a:p>
            <a:r>
              <a:rPr lang="en-US" sz="3500" b="1" u="sng" dirty="0" smtClean="0">
                <a:solidFill>
                  <a:srgbClr val="0000CC"/>
                </a:solidFill>
                <a:latin typeface="Times New Roman" pitchFamily="18" charset="0"/>
                <a:cs typeface="Times New Roman" pitchFamily="18" charset="0"/>
              </a:rPr>
              <a:t>INDIAN RUPEE</a:t>
            </a:r>
            <a:endParaRPr lang="en-US" sz="3500" dirty="0">
              <a:solidFill>
                <a:srgbClr val="0000CC"/>
              </a:solidFill>
              <a:latin typeface="Times New Roman" pitchFamily="18" charset="0"/>
              <a:cs typeface="Times New Roman" pitchFamily="18" charset="0"/>
            </a:endParaRPr>
          </a:p>
        </p:txBody>
      </p:sp>
      <p:sp>
        <p:nvSpPr>
          <p:cNvPr id="76805" name="Rectangle 5"/>
          <p:cNvSpPr>
            <a:spLocks noGrp="1" noChangeArrowheads="1"/>
          </p:cNvSpPr>
          <p:nvPr>
            <p:ph type="subTitle" idx="1"/>
          </p:nvPr>
        </p:nvSpPr>
        <p:spPr>
          <a:xfrm>
            <a:off x="1892595" y="829340"/>
            <a:ext cx="7230139" cy="5773479"/>
          </a:xfrm>
        </p:spPr>
        <p:txBody>
          <a:bodyPr/>
          <a:lstStyle/>
          <a:p>
            <a:r>
              <a:rPr lang="en-US" sz="3300" b="1" dirty="0" smtClean="0"/>
              <a:t>Until 1815, the </a:t>
            </a:r>
            <a:r>
              <a:rPr lang="en-US" sz="3300" b="1" u="sng" dirty="0" smtClean="0"/>
              <a:t>Madras Presidency</a:t>
            </a:r>
            <a:r>
              <a:rPr lang="en-US" sz="3300" b="1" dirty="0" smtClean="0"/>
              <a:t> also issued a currency based on the </a:t>
            </a:r>
            <a:r>
              <a:rPr lang="en-US" sz="3300" b="1" u="sng" dirty="0" smtClean="0"/>
              <a:t>fanam</a:t>
            </a:r>
            <a:r>
              <a:rPr lang="en-US" sz="3300" b="1" dirty="0" smtClean="0"/>
              <a:t>, with </a:t>
            </a:r>
            <a:r>
              <a:rPr lang="en-US" sz="3300" b="1" u="sng" dirty="0" smtClean="0"/>
              <a:t>12 fanams equal to the rupee</a:t>
            </a:r>
            <a:r>
              <a:rPr lang="en-US" sz="3300" b="1" dirty="0" smtClean="0"/>
              <a:t>.</a:t>
            </a:r>
          </a:p>
          <a:p>
            <a:r>
              <a:rPr lang="en-US" sz="3300" b="1" dirty="0" smtClean="0"/>
              <a:t>In 1957, </a:t>
            </a:r>
            <a:r>
              <a:rPr lang="en-US" sz="3300" b="1" u="sng" dirty="0" smtClean="0"/>
              <a:t>decimalisation</a:t>
            </a:r>
            <a:r>
              <a:rPr lang="en-US" sz="3300" b="1" dirty="0" smtClean="0"/>
              <a:t> occurred and the rupee was divided into 100 </a:t>
            </a:r>
            <a:r>
              <a:rPr lang="en-US" sz="3300" b="1" i="1" u="sng" dirty="0" smtClean="0"/>
              <a:t>naye paise</a:t>
            </a:r>
            <a:r>
              <a:rPr lang="en-US" sz="3300" b="1" dirty="0" smtClean="0"/>
              <a:t> (Hindi for "</a:t>
            </a:r>
            <a:r>
              <a:rPr lang="en-US" sz="3300" b="1" u="sng" dirty="0" smtClean="0"/>
              <a:t>new paise</a:t>
            </a:r>
            <a:r>
              <a:rPr lang="en-US" sz="3300" b="1" dirty="0" smtClean="0"/>
              <a:t>"). </a:t>
            </a:r>
          </a:p>
          <a:p>
            <a:r>
              <a:rPr lang="en-US" sz="3300" b="1" dirty="0" smtClean="0"/>
              <a:t>In 1964, the initial "</a:t>
            </a:r>
            <a:r>
              <a:rPr lang="en-US" sz="3300" b="1" u="sng" dirty="0" smtClean="0"/>
              <a:t>naye</a:t>
            </a:r>
            <a:r>
              <a:rPr lang="en-US" sz="3300" b="1" dirty="0" smtClean="0"/>
              <a:t>" was dropped. Many still refer to 25, 50 and 75 paise as 4, 8 and 12 </a:t>
            </a:r>
            <a:r>
              <a:rPr lang="en-US" sz="3300" b="1" u="sng" dirty="0" smtClean="0"/>
              <a:t>annas</a:t>
            </a:r>
            <a:r>
              <a:rPr lang="en-US" sz="3300" b="1" dirty="0" smtClean="0"/>
              <a:t> respectively. </a:t>
            </a:r>
          </a:p>
        </p:txBody>
      </p:sp>
      <p:pic>
        <p:nvPicPr>
          <p:cNvPr id="29698" name="Picture 2" descr="http://ts2.mm.bing.net/images/thumbnail.aspx?q=1547271940689&amp;amp;id=caeea1838d8529a73bdebc294d153977"/>
          <p:cNvPicPr>
            <a:picLocks noChangeAspect="1" noChangeArrowheads="1"/>
          </p:cNvPicPr>
          <p:nvPr/>
        </p:nvPicPr>
        <p:blipFill>
          <a:blip r:embed="rId2" cstate="print"/>
          <a:srcRect/>
          <a:stretch>
            <a:fillRect/>
          </a:stretch>
        </p:blipFill>
        <p:spPr bwMode="auto">
          <a:xfrm>
            <a:off x="42530" y="120466"/>
            <a:ext cx="1514475" cy="866776"/>
          </a:xfrm>
          <a:prstGeom prst="rect">
            <a:avLst/>
          </a:prstGeom>
          <a:noFill/>
        </p:spPr>
      </p:pic>
      <p:pic>
        <p:nvPicPr>
          <p:cNvPr id="29700" name="Picture 4" descr="http://ts1.mm.bing.net/images/thumbnail.aspx?q=1574602540932&amp;amp;id=92c05afd752ca170d59c299708b266bb"/>
          <p:cNvPicPr>
            <a:picLocks noChangeAspect="1" noChangeArrowheads="1"/>
          </p:cNvPicPr>
          <p:nvPr/>
        </p:nvPicPr>
        <p:blipFill>
          <a:blip r:embed="rId3" cstate="print"/>
          <a:srcRect/>
          <a:stretch>
            <a:fillRect/>
          </a:stretch>
        </p:blipFill>
        <p:spPr bwMode="auto">
          <a:xfrm>
            <a:off x="42530" y="1052662"/>
            <a:ext cx="1514475" cy="742951"/>
          </a:xfrm>
          <a:prstGeom prst="rect">
            <a:avLst/>
          </a:prstGeom>
          <a:noFill/>
        </p:spPr>
      </p:pic>
      <p:pic>
        <p:nvPicPr>
          <p:cNvPr id="29702" name="Picture 6" descr="http://ts3.mm.bing.net/images/thumbnail.aspx?q=1504968377246&amp;amp;id=8e9cbba4c0e4ca655f7b65ae80013e09"/>
          <p:cNvPicPr>
            <a:picLocks noChangeAspect="1" noChangeArrowheads="1"/>
          </p:cNvPicPr>
          <p:nvPr/>
        </p:nvPicPr>
        <p:blipFill>
          <a:blip r:embed="rId4" cstate="print"/>
          <a:srcRect/>
          <a:stretch>
            <a:fillRect/>
          </a:stretch>
        </p:blipFill>
        <p:spPr bwMode="auto">
          <a:xfrm>
            <a:off x="304431" y="1872994"/>
            <a:ext cx="1514475" cy="1466851"/>
          </a:xfrm>
          <a:prstGeom prst="rect">
            <a:avLst/>
          </a:prstGeom>
          <a:noFill/>
        </p:spPr>
      </p:pic>
      <p:pic>
        <p:nvPicPr>
          <p:cNvPr id="29704" name="Picture 8" descr="http://ts3.mm.bing.net/images/thumbnail.aspx?q=1524701271262&amp;amp;id=0c8ddca0bd6cebbddc73185dfc578b72"/>
          <p:cNvPicPr>
            <a:picLocks noChangeAspect="1" noChangeArrowheads="1"/>
          </p:cNvPicPr>
          <p:nvPr/>
        </p:nvPicPr>
        <p:blipFill>
          <a:blip r:embed="rId5" cstate="print"/>
          <a:srcRect/>
          <a:stretch>
            <a:fillRect/>
          </a:stretch>
        </p:blipFill>
        <p:spPr bwMode="auto">
          <a:xfrm>
            <a:off x="191385" y="3321684"/>
            <a:ext cx="1514475" cy="7524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69" y="168313"/>
            <a:ext cx="4052591" cy="831148"/>
          </a:xfrm>
        </p:spPr>
        <p:txBody>
          <a:bodyPr/>
          <a:lstStyle/>
          <a:p>
            <a:r>
              <a:rPr lang="en-US" sz="4000" b="1" u="sng" dirty="0" smtClean="0">
                <a:solidFill>
                  <a:srgbClr val="0000CC"/>
                </a:solidFill>
                <a:latin typeface="Times New Roman" pitchFamily="18" charset="0"/>
                <a:cs typeface="Times New Roman" pitchFamily="18" charset="0"/>
              </a:rPr>
              <a:t>INDIAN RUPEE</a:t>
            </a:r>
            <a:endParaRPr lang="en-IN" sz="4000" dirty="0">
              <a:solidFill>
                <a:srgbClr val="0000CC"/>
              </a:solidFill>
              <a:latin typeface="Times New Roman" pitchFamily="18" charset="0"/>
              <a:cs typeface="Times New Roman" pitchFamily="18" charset="0"/>
            </a:endParaRPr>
          </a:p>
        </p:txBody>
      </p:sp>
      <p:sp>
        <p:nvSpPr>
          <p:cNvPr id="3" name="Content Placeholder 2"/>
          <p:cNvSpPr>
            <a:spLocks noGrp="1"/>
          </p:cNvSpPr>
          <p:nvPr>
            <p:ph idx="1"/>
          </p:nvPr>
        </p:nvSpPr>
        <p:spPr>
          <a:xfrm>
            <a:off x="455613" y="1063255"/>
            <a:ext cx="8433206" cy="5794745"/>
          </a:xfrm>
        </p:spPr>
        <p:txBody>
          <a:bodyPr/>
          <a:lstStyle/>
          <a:p>
            <a:pPr>
              <a:buNone/>
            </a:pPr>
            <a:r>
              <a:rPr lang="en-US" sz="2900" b="1" dirty="0" smtClean="0"/>
              <a:t>The Government of India introduced               its first paper money in</a:t>
            </a:r>
          </a:p>
          <a:p>
            <a:pPr>
              <a:buNone/>
            </a:pPr>
            <a:r>
              <a:rPr lang="en-US" sz="2900" b="1" dirty="0" smtClean="0"/>
              <a:t>1861: 10 rupee notes. </a:t>
            </a:r>
          </a:p>
          <a:p>
            <a:pPr>
              <a:buNone/>
            </a:pPr>
            <a:r>
              <a:rPr lang="en-US" sz="2900" b="1" dirty="0" smtClean="0"/>
              <a:t>1864: 20 rupee notes</a:t>
            </a:r>
          </a:p>
          <a:p>
            <a:pPr>
              <a:buNone/>
            </a:pPr>
            <a:r>
              <a:rPr lang="en-US" sz="2900" b="1" dirty="0" smtClean="0"/>
              <a:t>1872: 5 rupees in 1872,</a:t>
            </a:r>
          </a:p>
          <a:p>
            <a:pPr>
              <a:buNone/>
            </a:pPr>
            <a:r>
              <a:rPr lang="en-US" sz="2900" b="1" dirty="0" smtClean="0"/>
              <a:t>1899: 10,000 rupees </a:t>
            </a:r>
          </a:p>
          <a:p>
            <a:pPr>
              <a:buNone/>
            </a:pPr>
            <a:r>
              <a:rPr lang="en-US" sz="2900" b="1" dirty="0" smtClean="0"/>
              <a:t>1900: 100 rupees</a:t>
            </a:r>
          </a:p>
          <a:p>
            <a:pPr>
              <a:buNone/>
            </a:pPr>
            <a:r>
              <a:rPr lang="en-US" sz="2900" b="1" dirty="0" smtClean="0"/>
              <a:t>1905: 50 rupees</a:t>
            </a:r>
          </a:p>
          <a:p>
            <a:pPr>
              <a:buNone/>
            </a:pPr>
            <a:r>
              <a:rPr lang="en-US" sz="2900" b="1" dirty="0" smtClean="0"/>
              <a:t>1907: 500 rupees</a:t>
            </a:r>
          </a:p>
          <a:p>
            <a:pPr>
              <a:buNone/>
            </a:pPr>
            <a:r>
              <a:rPr lang="en-US" sz="2900" b="1" dirty="0" smtClean="0"/>
              <a:t>1909: 1000 rupees</a:t>
            </a:r>
          </a:p>
          <a:p>
            <a:pPr>
              <a:buNone/>
            </a:pPr>
            <a:r>
              <a:rPr lang="en-US" sz="2900" b="1" dirty="0" smtClean="0"/>
              <a:t>1917: 1 and 2½ rupees notes were introduced.</a:t>
            </a:r>
          </a:p>
        </p:txBody>
      </p:sp>
      <p:pic>
        <p:nvPicPr>
          <p:cNvPr id="28674" name="Picture 2" descr="http://bemoneyaware.com/images/coinscurrency/rupee_brit.jpg"/>
          <p:cNvPicPr>
            <a:picLocks noChangeAspect="1" noChangeArrowheads="1"/>
          </p:cNvPicPr>
          <p:nvPr/>
        </p:nvPicPr>
        <p:blipFill>
          <a:blip r:embed="rId2" cstate="print"/>
          <a:srcRect/>
          <a:stretch>
            <a:fillRect/>
          </a:stretch>
        </p:blipFill>
        <p:spPr bwMode="auto">
          <a:xfrm>
            <a:off x="6572250" y="0"/>
            <a:ext cx="2571750" cy="1600200"/>
          </a:xfrm>
          <a:prstGeom prst="rect">
            <a:avLst/>
          </a:prstGeom>
          <a:noFill/>
        </p:spPr>
      </p:pic>
      <p:pic>
        <p:nvPicPr>
          <p:cNvPr id="28676" name="Picture 4" descr="http://1.bp.blogspot.com/_FMNjLElaWT0/Sb_4q98UCmI/AAAAAAAAATE/VyFcTWZ7F2s/s400/stock+edit.JPG"/>
          <p:cNvPicPr>
            <a:picLocks noChangeAspect="1" noChangeArrowheads="1"/>
          </p:cNvPicPr>
          <p:nvPr/>
        </p:nvPicPr>
        <p:blipFill>
          <a:blip r:embed="rId3" cstate="print"/>
          <a:srcRect/>
          <a:stretch>
            <a:fillRect/>
          </a:stretch>
        </p:blipFill>
        <p:spPr bwMode="auto">
          <a:xfrm>
            <a:off x="6673458" y="1573619"/>
            <a:ext cx="2428012" cy="1490885"/>
          </a:xfrm>
          <a:prstGeom prst="rect">
            <a:avLst/>
          </a:prstGeom>
          <a:noFill/>
        </p:spPr>
      </p:pic>
      <p:pic>
        <p:nvPicPr>
          <p:cNvPr id="8" name="BLOGGER_PHOTO_ID_5124236029983288978" descr="Rupee_One_-_Obverse"/>
          <p:cNvPicPr>
            <a:picLocks noChangeAspect="1" noChangeArrowheads="1"/>
          </p:cNvPicPr>
          <p:nvPr/>
        </p:nvPicPr>
        <p:blipFill>
          <a:blip r:embed="rId4" cstate="print"/>
          <a:srcRect/>
          <a:stretch>
            <a:fillRect/>
          </a:stretch>
        </p:blipFill>
        <p:spPr bwMode="auto">
          <a:xfrm>
            <a:off x="6677247" y="3080208"/>
            <a:ext cx="2466753" cy="1357119"/>
          </a:xfrm>
          <a:prstGeom prst="rect">
            <a:avLst/>
          </a:prstGeom>
          <a:noFill/>
          <a:ln w="9525">
            <a:noFill/>
            <a:miter lim="800000"/>
            <a:headEnd/>
            <a:tailEnd/>
          </a:ln>
        </p:spPr>
      </p:pic>
      <p:pic>
        <p:nvPicPr>
          <p:cNvPr id="28678" name="Picture 6" descr="http://ts3.mm.bing.net/images/thumbnail.aspx?q=1545716565082&amp;amp;id=2b4671cf824458432f0331890229d97f"/>
          <p:cNvPicPr>
            <a:picLocks noChangeAspect="1" noChangeArrowheads="1"/>
          </p:cNvPicPr>
          <p:nvPr/>
        </p:nvPicPr>
        <p:blipFill>
          <a:blip r:embed="rId5" cstate="print"/>
          <a:srcRect/>
          <a:stretch>
            <a:fillRect/>
          </a:stretch>
        </p:blipFill>
        <p:spPr bwMode="auto">
          <a:xfrm>
            <a:off x="4918962" y="1849179"/>
            <a:ext cx="1630694" cy="1906473"/>
          </a:xfrm>
          <a:prstGeom prst="rect">
            <a:avLst/>
          </a:prstGeom>
          <a:noFill/>
        </p:spPr>
      </p:pic>
      <p:pic>
        <p:nvPicPr>
          <p:cNvPr id="28680" name="Picture 8" descr="http://ts1.mm.bing.net/images/thumbnail.aspx?q=1532437865996&amp;amp;id=a6118f0924cb6f5380c3281451c0580a"/>
          <p:cNvPicPr>
            <a:picLocks noChangeAspect="1" noChangeArrowheads="1"/>
          </p:cNvPicPr>
          <p:nvPr/>
        </p:nvPicPr>
        <p:blipFill>
          <a:blip r:embed="rId6" cstate="print"/>
          <a:srcRect/>
          <a:stretch>
            <a:fillRect/>
          </a:stretch>
        </p:blipFill>
        <p:spPr bwMode="auto">
          <a:xfrm>
            <a:off x="4811181" y="21265"/>
            <a:ext cx="1707315" cy="1084521"/>
          </a:xfrm>
          <a:prstGeom prst="rect">
            <a:avLst/>
          </a:prstGeom>
          <a:noFill/>
        </p:spPr>
      </p:pic>
      <p:pic>
        <p:nvPicPr>
          <p:cNvPr id="28682" name="Picture 10" descr="http://ts3.mm.bing.net/images/thumbnail.aspx?q=1580096691538&amp;amp;id=5302adae76bcd93760751cdb504a5b1f"/>
          <p:cNvPicPr>
            <a:picLocks noChangeAspect="1" noChangeArrowheads="1"/>
          </p:cNvPicPr>
          <p:nvPr/>
        </p:nvPicPr>
        <p:blipFill>
          <a:blip r:embed="rId7" cstate="print"/>
          <a:srcRect/>
          <a:stretch>
            <a:fillRect/>
          </a:stretch>
        </p:blipFill>
        <p:spPr bwMode="auto">
          <a:xfrm>
            <a:off x="6598906" y="4602529"/>
            <a:ext cx="2502564" cy="1636899"/>
          </a:xfrm>
          <a:prstGeom prst="rect">
            <a:avLst/>
          </a:prstGeom>
          <a:noFill/>
        </p:spPr>
      </p:pic>
      <p:pic>
        <p:nvPicPr>
          <p:cNvPr id="28684" name="Picture 12" descr="http://ts2.mm.bing.net/images/thumbnail.aspx?q=1544118080545&amp;amp;id=d6bd1b451bb767992b2e121221b4aed6"/>
          <p:cNvPicPr>
            <a:picLocks noChangeAspect="1" noChangeArrowheads="1"/>
          </p:cNvPicPr>
          <p:nvPr/>
        </p:nvPicPr>
        <p:blipFill>
          <a:blip r:embed="rId8" cstate="print"/>
          <a:srcRect/>
          <a:stretch>
            <a:fillRect/>
          </a:stretch>
        </p:blipFill>
        <p:spPr bwMode="auto">
          <a:xfrm>
            <a:off x="4302273" y="3700131"/>
            <a:ext cx="2126598" cy="1390984"/>
          </a:xfrm>
          <a:prstGeom prst="rect">
            <a:avLst/>
          </a:prstGeom>
          <a:noFill/>
        </p:spPr>
      </p:pic>
      <p:pic>
        <p:nvPicPr>
          <p:cNvPr id="28686" name="Picture 14" descr="http://ts2.mm.bing.net/images/thumbnail.aspx?q=1574278596777&amp;amp;id=3856b44f81d2d2fb40aaa41e8534c559"/>
          <p:cNvPicPr>
            <a:picLocks noChangeAspect="1" noChangeArrowheads="1"/>
          </p:cNvPicPr>
          <p:nvPr/>
        </p:nvPicPr>
        <p:blipFill>
          <a:blip r:embed="rId9" cstate="print"/>
          <a:srcRect/>
          <a:stretch>
            <a:fillRect/>
          </a:stretch>
        </p:blipFill>
        <p:spPr bwMode="auto">
          <a:xfrm>
            <a:off x="4089622" y="5103628"/>
            <a:ext cx="2074558" cy="11351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8" name="Picture 10" descr="http://ts3.mm.bing.net/images/thumbnail.aspx?q=1516447861246&amp;amp;id=0bbddf794f341b397f446ad38c03037b"/>
          <p:cNvPicPr>
            <a:picLocks noChangeAspect="1" noChangeArrowheads="1"/>
          </p:cNvPicPr>
          <p:nvPr/>
        </p:nvPicPr>
        <p:blipFill>
          <a:blip r:embed="rId3" cstate="print"/>
          <a:srcRect/>
          <a:stretch>
            <a:fillRect/>
          </a:stretch>
        </p:blipFill>
        <p:spPr bwMode="auto">
          <a:xfrm>
            <a:off x="389491" y="4636541"/>
            <a:ext cx="1651960" cy="2157664"/>
          </a:xfrm>
          <a:prstGeom prst="rect">
            <a:avLst/>
          </a:prstGeom>
          <a:noFill/>
        </p:spPr>
      </p:pic>
      <p:sp>
        <p:nvSpPr>
          <p:cNvPr id="3" name="Content Placeholder 2"/>
          <p:cNvSpPr>
            <a:spLocks noGrp="1"/>
          </p:cNvSpPr>
          <p:nvPr>
            <p:ph idx="1"/>
          </p:nvPr>
        </p:nvSpPr>
        <p:spPr>
          <a:xfrm>
            <a:off x="2083981" y="1"/>
            <a:ext cx="6932429" cy="6719776"/>
          </a:xfrm>
        </p:spPr>
        <p:txBody>
          <a:bodyPr/>
          <a:lstStyle/>
          <a:p>
            <a:pPr>
              <a:buNone/>
            </a:pPr>
            <a:r>
              <a:rPr lang="en-US" sz="3100" b="1" dirty="0" smtClean="0"/>
              <a:t>1938: The Reserve Bank of India began note production in issuing 2, 5, 10, 100, 1000 and 10000 rupee notes, while the Government continued to issue 1 rupee notes.</a:t>
            </a:r>
          </a:p>
          <a:p>
            <a:pPr>
              <a:lnSpc>
                <a:spcPct val="90000"/>
              </a:lnSpc>
              <a:buNone/>
            </a:pPr>
            <a:r>
              <a:rPr lang="en-US" sz="3100" b="1" dirty="0" smtClean="0"/>
              <a:t>After independence, new designs were introduced to remove the portrait of the King. The government continued to issue the 1 rupee note, while the Reserve Bank issued other denominations, including the 5000 and 10,000 rupee notes introduced in 1949. </a:t>
            </a:r>
          </a:p>
        </p:txBody>
      </p:sp>
      <p:pic>
        <p:nvPicPr>
          <p:cNvPr id="27650" name="Picture 2" descr="http://ts4.mm.bing.net/images/thumbnail.aspx?q=1547345928527&amp;amp;id=d00cbf0e250715380c827c88ac5ab42c"/>
          <p:cNvPicPr>
            <a:picLocks noChangeAspect="1" noChangeArrowheads="1"/>
          </p:cNvPicPr>
          <p:nvPr/>
        </p:nvPicPr>
        <p:blipFill>
          <a:blip r:embed="rId4" cstate="print"/>
          <a:srcRect/>
          <a:stretch>
            <a:fillRect/>
          </a:stretch>
        </p:blipFill>
        <p:spPr bwMode="auto">
          <a:xfrm>
            <a:off x="0" y="0"/>
            <a:ext cx="1928406" cy="1055167"/>
          </a:xfrm>
          <a:prstGeom prst="rect">
            <a:avLst/>
          </a:prstGeom>
          <a:noFill/>
        </p:spPr>
      </p:pic>
      <p:pic>
        <p:nvPicPr>
          <p:cNvPr id="27652" name="Picture 4" descr="http://ts4.mm.bing.net/images/thumbnail.aspx?q=1515937476839&amp;amp;id=8f6acb01fa10c64b65fee796f839994f"/>
          <p:cNvPicPr>
            <a:picLocks noChangeAspect="1" noChangeArrowheads="1"/>
          </p:cNvPicPr>
          <p:nvPr/>
        </p:nvPicPr>
        <p:blipFill>
          <a:blip r:embed="rId5" cstate="print"/>
          <a:srcRect/>
          <a:stretch>
            <a:fillRect/>
          </a:stretch>
        </p:blipFill>
        <p:spPr bwMode="auto">
          <a:xfrm>
            <a:off x="0" y="1089764"/>
            <a:ext cx="1776376" cy="1094873"/>
          </a:xfrm>
          <a:prstGeom prst="rect">
            <a:avLst/>
          </a:prstGeom>
          <a:noFill/>
        </p:spPr>
      </p:pic>
      <p:pic>
        <p:nvPicPr>
          <p:cNvPr id="27654" name="Picture 6" descr="http://ts3.mm.bing.net/images/thumbnail.aspx?q=1536385101270&amp;amp;id=e0e4811f945ab16b430ed561f20d4fee"/>
          <p:cNvPicPr>
            <a:picLocks noChangeAspect="1" noChangeArrowheads="1"/>
          </p:cNvPicPr>
          <p:nvPr/>
        </p:nvPicPr>
        <p:blipFill>
          <a:blip r:embed="rId6" cstate="print"/>
          <a:srcRect/>
          <a:stretch>
            <a:fillRect/>
          </a:stretch>
        </p:blipFill>
        <p:spPr bwMode="auto">
          <a:xfrm>
            <a:off x="0" y="2118414"/>
            <a:ext cx="2041451" cy="1335290"/>
          </a:xfrm>
          <a:prstGeom prst="rect">
            <a:avLst/>
          </a:prstGeom>
          <a:noFill/>
        </p:spPr>
      </p:pic>
      <p:pic>
        <p:nvPicPr>
          <p:cNvPr id="27656" name="Picture 8" descr="http://ts2.mm.bing.net/images/thumbnail.aspx?q=1574977012397&amp;amp;id=82ea52752957bded9ba70df04b3ab887"/>
          <p:cNvPicPr>
            <a:picLocks noChangeAspect="1" noChangeArrowheads="1"/>
          </p:cNvPicPr>
          <p:nvPr/>
        </p:nvPicPr>
        <p:blipFill>
          <a:blip r:embed="rId7" cstate="print"/>
          <a:srcRect/>
          <a:stretch>
            <a:fillRect/>
          </a:stretch>
        </p:blipFill>
        <p:spPr bwMode="auto">
          <a:xfrm>
            <a:off x="63795" y="3388118"/>
            <a:ext cx="2305226" cy="142083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s4.mm.bing.net/images/thumbnail.aspx?q=1504422803427&amp;amp;id=439e0d21e5ac6542e999aae5130e9a07"/>
          <p:cNvPicPr>
            <a:picLocks noChangeAspect="1" noChangeArrowheads="1"/>
          </p:cNvPicPr>
          <p:nvPr/>
        </p:nvPicPr>
        <p:blipFill>
          <a:blip r:embed="rId2" cstate="print"/>
          <a:srcRect/>
          <a:stretch>
            <a:fillRect/>
          </a:stretch>
        </p:blipFill>
        <p:spPr bwMode="auto">
          <a:xfrm>
            <a:off x="0" y="85062"/>
            <a:ext cx="2243745" cy="959589"/>
          </a:xfrm>
          <a:prstGeom prst="rect">
            <a:avLst/>
          </a:prstGeom>
          <a:noFill/>
        </p:spPr>
      </p:pic>
      <p:sp>
        <p:nvSpPr>
          <p:cNvPr id="3" name="Content Placeholder 2"/>
          <p:cNvSpPr>
            <a:spLocks noGrp="1"/>
          </p:cNvSpPr>
          <p:nvPr>
            <p:ph idx="1"/>
          </p:nvPr>
        </p:nvSpPr>
        <p:spPr>
          <a:xfrm>
            <a:off x="2126512" y="595423"/>
            <a:ext cx="6911164" cy="6198782"/>
          </a:xfrm>
        </p:spPr>
        <p:txBody>
          <a:bodyPr/>
          <a:lstStyle/>
          <a:p>
            <a:pPr>
              <a:lnSpc>
                <a:spcPct val="90000"/>
              </a:lnSpc>
              <a:buNone/>
            </a:pPr>
            <a:r>
              <a:rPr lang="en-US" sz="2900" b="1" dirty="0" smtClean="0"/>
              <a:t>In the 1970s: Rupee notes of 20 and 50 were introduced but denominations higher than 100 rupees were demonetized in 1978. </a:t>
            </a:r>
          </a:p>
          <a:p>
            <a:pPr>
              <a:lnSpc>
                <a:spcPct val="90000"/>
              </a:lnSpc>
              <a:buNone/>
            </a:pPr>
            <a:r>
              <a:rPr lang="en-US" sz="2900" b="1" dirty="0" smtClean="0"/>
              <a:t>1987:Rupee note of 500 was introduced, followed by the 1000 rupees in 2000.</a:t>
            </a:r>
          </a:p>
          <a:p>
            <a:pPr>
              <a:buNone/>
            </a:pPr>
            <a:r>
              <a:rPr lang="en-US" sz="2900" b="1" dirty="0" smtClean="0"/>
              <a:t>The rupee was legal tender across several countries during British colonial days </a:t>
            </a:r>
          </a:p>
          <a:p>
            <a:pPr>
              <a:buNone/>
            </a:pPr>
            <a:r>
              <a:rPr lang="en-US" sz="2900" b="1" dirty="0" smtClean="0"/>
              <a:t>Rupee was replaced with local currency in Qatar and within the United Arab Emirates until 1966 and in Kuwait (1961) and Bahrain (1965) </a:t>
            </a:r>
          </a:p>
        </p:txBody>
      </p:sp>
      <p:sp>
        <p:nvSpPr>
          <p:cNvPr id="4" name="Title 1"/>
          <p:cNvSpPr>
            <a:spLocks noGrp="1"/>
          </p:cNvSpPr>
          <p:nvPr>
            <p:ph type="title"/>
          </p:nvPr>
        </p:nvSpPr>
        <p:spPr>
          <a:xfrm>
            <a:off x="4985081" y="0"/>
            <a:ext cx="3627289" cy="618497"/>
          </a:xfrm>
        </p:spPr>
        <p:txBody>
          <a:bodyPr/>
          <a:lstStyle/>
          <a:p>
            <a:r>
              <a:rPr lang="en-US" sz="3500" b="1" u="sng" dirty="0" smtClean="0">
                <a:solidFill>
                  <a:srgbClr val="0000CC"/>
                </a:solidFill>
                <a:latin typeface="Times New Roman" pitchFamily="18" charset="0"/>
                <a:cs typeface="Times New Roman" pitchFamily="18" charset="0"/>
              </a:rPr>
              <a:t>INDIAN RUPEE</a:t>
            </a:r>
            <a:endParaRPr lang="en-IN" sz="3500" dirty="0">
              <a:solidFill>
                <a:srgbClr val="0000CC"/>
              </a:solidFill>
              <a:latin typeface="Times New Roman" pitchFamily="18" charset="0"/>
              <a:cs typeface="Times New Roman" pitchFamily="18" charset="0"/>
            </a:endParaRPr>
          </a:p>
        </p:txBody>
      </p:sp>
      <p:pic>
        <p:nvPicPr>
          <p:cNvPr id="26630" name="Picture 6" descr="http://ts4.mm.bing.net/images/thumbnail.aspx?q=1444320248423&amp;amp;id=2a75720e9d349649f0fc24f4a7bcb656"/>
          <p:cNvPicPr>
            <a:picLocks noChangeAspect="1" noChangeArrowheads="1"/>
          </p:cNvPicPr>
          <p:nvPr/>
        </p:nvPicPr>
        <p:blipFill>
          <a:blip r:embed="rId3" cstate="print"/>
          <a:srcRect/>
          <a:stretch>
            <a:fillRect/>
          </a:stretch>
        </p:blipFill>
        <p:spPr bwMode="auto">
          <a:xfrm>
            <a:off x="0" y="1105786"/>
            <a:ext cx="2250757" cy="1118302"/>
          </a:xfrm>
          <a:prstGeom prst="rect">
            <a:avLst/>
          </a:prstGeom>
          <a:noFill/>
        </p:spPr>
      </p:pic>
      <p:pic>
        <p:nvPicPr>
          <p:cNvPr id="26632" name="Picture 8" descr="http://ts4.mm.bing.net/images/thumbnail.aspx?q=1515326475723&amp;amp;id=f66a26b5af43e08a8d9e074b67937168"/>
          <p:cNvPicPr>
            <a:picLocks noChangeAspect="1" noChangeArrowheads="1"/>
          </p:cNvPicPr>
          <p:nvPr/>
        </p:nvPicPr>
        <p:blipFill>
          <a:blip r:embed="rId4" cstate="print"/>
          <a:srcRect/>
          <a:stretch>
            <a:fillRect/>
          </a:stretch>
        </p:blipFill>
        <p:spPr bwMode="auto">
          <a:xfrm>
            <a:off x="261901" y="2330798"/>
            <a:ext cx="1822081" cy="15241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http://ts2.mm.bing.net/images/thumbnail.aspx?q=1543429169685&amp;amp;id=1806d4f0b13d84a7f0c1a5b2a1530020"/>
          <p:cNvPicPr>
            <a:picLocks noChangeAspect="1" noChangeArrowheads="1"/>
          </p:cNvPicPr>
          <p:nvPr/>
        </p:nvPicPr>
        <p:blipFill>
          <a:blip r:embed="rId2" cstate="print"/>
          <a:srcRect/>
          <a:stretch>
            <a:fillRect/>
          </a:stretch>
        </p:blipFill>
        <p:spPr bwMode="auto">
          <a:xfrm>
            <a:off x="0" y="2785731"/>
            <a:ext cx="2532157" cy="1210339"/>
          </a:xfrm>
          <a:prstGeom prst="rect">
            <a:avLst/>
          </a:prstGeom>
          <a:noFill/>
        </p:spPr>
      </p:pic>
      <p:sp>
        <p:nvSpPr>
          <p:cNvPr id="3" name="Content Placeholder 2"/>
          <p:cNvSpPr>
            <a:spLocks noGrp="1"/>
          </p:cNvSpPr>
          <p:nvPr>
            <p:ph idx="1"/>
          </p:nvPr>
        </p:nvSpPr>
        <p:spPr>
          <a:xfrm>
            <a:off x="2402958" y="744280"/>
            <a:ext cx="6783572" cy="6071190"/>
          </a:xfrm>
        </p:spPr>
        <p:txBody>
          <a:bodyPr/>
          <a:lstStyle/>
          <a:p>
            <a:pPr>
              <a:buNone/>
            </a:pPr>
            <a:r>
              <a:rPr lang="en-US" sz="3050" b="1" dirty="0" smtClean="0"/>
              <a:t>India escaped coming under British sterling coinage that became effective in 1825 because it was under the East India Company, not the British Crown.</a:t>
            </a:r>
          </a:p>
          <a:p>
            <a:pPr>
              <a:lnSpc>
                <a:spcPct val="80000"/>
              </a:lnSpc>
              <a:buNone/>
            </a:pPr>
            <a:r>
              <a:rPr lang="en-US" sz="3050" b="1" dirty="0" smtClean="0"/>
              <a:t>The earliest issues of paper rupees were</a:t>
            </a:r>
          </a:p>
          <a:p>
            <a:pPr>
              <a:lnSpc>
                <a:spcPct val="80000"/>
              </a:lnSpc>
              <a:buNone/>
            </a:pPr>
            <a:r>
              <a:rPr lang="en-US" sz="3050" b="1" dirty="0" smtClean="0"/>
              <a:t>1770-1832: By the </a:t>
            </a:r>
            <a:r>
              <a:rPr lang="en-US" sz="3050" b="1" i="1" dirty="0" smtClean="0"/>
              <a:t>Bank of Hindustan</a:t>
            </a:r>
            <a:r>
              <a:rPr lang="en-US" sz="3050" b="1" dirty="0" smtClean="0"/>
              <a:t> </a:t>
            </a:r>
          </a:p>
          <a:p>
            <a:pPr>
              <a:lnSpc>
                <a:spcPct val="80000"/>
              </a:lnSpc>
              <a:buNone/>
            </a:pPr>
            <a:r>
              <a:rPr lang="en-US" sz="3050" b="1" dirty="0" smtClean="0"/>
              <a:t>1773–1775:The </a:t>
            </a:r>
            <a:r>
              <a:rPr lang="en-US" sz="3050" b="1" i="1" dirty="0" smtClean="0"/>
              <a:t>General Bank of Bengal and Bihar </a:t>
            </a:r>
            <a:r>
              <a:rPr lang="en-US" sz="3050" b="1" dirty="0" smtClean="0"/>
              <a:t>established by </a:t>
            </a:r>
            <a:r>
              <a:rPr lang="en-US" sz="3050" b="1" u="sng" dirty="0" smtClean="0"/>
              <a:t>Warren Hastings</a:t>
            </a:r>
            <a:r>
              <a:rPr lang="en-US" sz="3050" b="1" dirty="0" smtClean="0"/>
              <a:t>) </a:t>
            </a:r>
            <a:endParaRPr lang="en-US" sz="3050" b="1" i="1" dirty="0" smtClean="0"/>
          </a:p>
          <a:p>
            <a:pPr>
              <a:lnSpc>
                <a:spcPct val="80000"/>
              </a:lnSpc>
              <a:buNone/>
            </a:pPr>
            <a:r>
              <a:rPr lang="en-US" sz="3050" b="1" dirty="0" smtClean="0"/>
              <a:t>1784–91:The </a:t>
            </a:r>
            <a:r>
              <a:rPr lang="en-US" sz="3050" b="1" i="1" dirty="0" smtClean="0"/>
              <a:t>Bengal Bank</a:t>
            </a:r>
            <a:r>
              <a:rPr lang="en-US" sz="3050" b="1" dirty="0" smtClean="0"/>
              <a:t>. </a:t>
            </a:r>
          </a:p>
        </p:txBody>
      </p:sp>
      <p:sp>
        <p:nvSpPr>
          <p:cNvPr id="4" name="Title 1"/>
          <p:cNvSpPr>
            <a:spLocks noGrp="1"/>
          </p:cNvSpPr>
          <p:nvPr>
            <p:ph type="title"/>
          </p:nvPr>
        </p:nvSpPr>
        <p:spPr>
          <a:xfrm>
            <a:off x="3636335" y="0"/>
            <a:ext cx="4635795" cy="808074"/>
          </a:xfrm>
        </p:spPr>
        <p:txBody>
          <a:bodyPr/>
          <a:lstStyle/>
          <a:p>
            <a:r>
              <a:rPr lang="en-US" sz="4000" b="1" u="sng" dirty="0" smtClean="0">
                <a:solidFill>
                  <a:srgbClr val="0000CC"/>
                </a:solidFill>
                <a:latin typeface="Times New Roman" pitchFamily="18" charset="0"/>
                <a:cs typeface="Times New Roman" pitchFamily="18" charset="0"/>
              </a:rPr>
              <a:t>INDIAN RUPEE</a:t>
            </a:r>
            <a:endParaRPr lang="en-IN" sz="4000" dirty="0">
              <a:solidFill>
                <a:srgbClr val="0000CC"/>
              </a:solidFill>
              <a:latin typeface="Times New Roman" pitchFamily="18" charset="0"/>
              <a:cs typeface="Times New Roman" pitchFamily="18" charset="0"/>
            </a:endParaRPr>
          </a:p>
        </p:txBody>
      </p:sp>
      <p:pic>
        <p:nvPicPr>
          <p:cNvPr id="25602" name="Picture 2" descr="http://ts1.mm.bing.net/images/thumbnail.aspx?q=1574058590572&amp;amp;id=4519c369694f47a190d2e8c1eee76cf3"/>
          <p:cNvPicPr>
            <a:picLocks noChangeAspect="1" noChangeArrowheads="1"/>
          </p:cNvPicPr>
          <p:nvPr/>
        </p:nvPicPr>
        <p:blipFill>
          <a:blip r:embed="rId3" cstate="print"/>
          <a:srcRect/>
          <a:stretch>
            <a:fillRect/>
          </a:stretch>
        </p:blipFill>
        <p:spPr bwMode="auto">
          <a:xfrm>
            <a:off x="106325" y="284929"/>
            <a:ext cx="1892595" cy="1154602"/>
          </a:xfrm>
          <a:prstGeom prst="rect">
            <a:avLst/>
          </a:prstGeom>
          <a:noFill/>
        </p:spPr>
      </p:pic>
      <p:pic>
        <p:nvPicPr>
          <p:cNvPr id="25604" name="Picture 4" descr="http://ts1.mm.bing.net/images/thumbnail.aspx?q=1548626305980&amp;amp;id=eb7268de3ec7e2d6b1c1b8e26f3b37a2"/>
          <p:cNvPicPr>
            <a:picLocks noChangeAspect="1" noChangeArrowheads="1"/>
          </p:cNvPicPr>
          <p:nvPr/>
        </p:nvPicPr>
        <p:blipFill>
          <a:blip r:embed="rId4" cstate="print"/>
          <a:srcRect/>
          <a:stretch>
            <a:fillRect/>
          </a:stretch>
        </p:blipFill>
        <p:spPr bwMode="auto">
          <a:xfrm>
            <a:off x="113047" y="1531515"/>
            <a:ext cx="1800815" cy="12118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indian rupees"/>
          <p:cNvPicPr>
            <a:picLocks noChangeAspect="1" noChangeArrowheads="1"/>
          </p:cNvPicPr>
          <p:nvPr/>
        </p:nvPicPr>
        <p:blipFill>
          <a:blip r:embed="rId2" cstate="print"/>
          <a:srcRect l="3751" t="9000" r="3751" b="7201"/>
          <a:stretch>
            <a:fillRect/>
          </a:stretch>
        </p:blipFill>
        <p:spPr bwMode="auto">
          <a:xfrm>
            <a:off x="6761673" y="829339"/>
            <a:ext cx="2297267" cy="2169042"/>
          </a:xfrm>
          <a:prstGeom prst="rect">
            <a:avLst/>
          </a:prstGeom>
          <a:noFill/>
        </p:spPr>
      </p:pic>
      <p:pic>
        <p:nvPicPr>
          <p:cNvPr id="5" name="Picture 4" descr="indian-rupee[1]"/>
          <p:cNvPicPr>
            <a:picLocks noChangeAspect="1" noChangeArrowheads="1"/>
          </p:cNvPicPr>
          <p:nvPr/>
        </p:nvPicPr>
        <p:blipFill>
          <a:blip r:embed="rId3" cstate="print"/>
          <a:srcRect/>
          <a:stretch>
            <a:fillRect/>
          </a:stretch>
        </p:blipFill>
        <p:spPr bwMode="auto">
          <a:xfrm>
            <a:off x="0" y="0"/>
            <a:ext cx="4076700" cy="2833688"/>
          </a:xfrm>
          <a:prstGeom prst="rect">
            <a:avLst/>
          </a:prstGeom>
          <a:noFill/>
        </p:spPr>
      </p:pic>
      <p:sp>
        <p:nvSpPr>
          <p:cNvPr id="3" name="Content Placeholder 2"/>
          <p:cNvSpPr>
            <a:spLocks noGrp="1"/>
          </p:cNvSpPr>
          <p:nvPr>
            <p:ph idx="1"/>
          </p:nvPr>
        </p:nvSpPr>
        <p:spPr>
          <a:xfrm>
            <a:off x="1297172" y="2743200"/>
            <a:ext cx="7783033" cy="3976576"/>
          </a:xfrm>
        </p:spPr>
        <p:txBody>
          <a:bodyPr/>
          <a:lstStyle/>
          <a:p>
            <a:pPr>
              <a:buNone/>
            </a:pPr>
            <a:r>
              <a:rPr lang="en-US" sz="3200" b="1" dirty="0" smtClean="0"/>
              <a:t>In 1996: </a:t>
            </a:r>
            <a:r>
              <a:rPr lang="en-US" sz="3200" b="1" u="sng" dirty="0" smtClean="0"/>
              <a:t>Mahatma Gandhi</a:t>
            </a:r>
            <a:r>
              <a:rPr lang="en-US" sz="3200" b="1" dirty="0" smtClean="0"/>
              <a:t> Series Currency notes are printed at the Currency Note Press, </a:t>
            </a:r>
            <a:r>
              <a:rPr lang="en-US" sz="3200" b="1" u="sng" dirty="0" smtClean="0"/>
              <a:t>Nashik</a:t>
            </a:r>
            <a:r>
              <a:rPr lang="en-US" sz="3200" b="1" dirty="0" smtClean="0"/>
              <a:t>, Bank Note Press, </a:t>
            </a:r>
            <a:r>
              <a:rPr lang="en-US" sz="3200" b="1" u="sng" dirty="0" smtClean="0"/>
              <a:t>Dewas</a:t>
            </a:r>
            <a:r>
              <a:rPr lang="en-US" sz="3200" b="1" dirty="0" smtClean="0"/>
              <a:t>, Bharatiya Note Mudra Nigam (P) Limited presses at </a:t>
            </a:r>
            <a:r>
              <a:rPr lang="en-US" sz="3200" b="1" u="sng" dirty="0" smtClean="0"/>
              <a:t>Salboni and Mysore </a:t>
            </a:r>
            <a:r>
              <a:rPr lang="en-US" sz="3200" b="1" dirty="0" smtClean="0"/>
              <a:t>and at the Watermark Paper Manufacturing Mill, </a:t>
            </a:r>
            <a:r>
              <a:rPr lang="en-US" sz="3200" b="1" u="sng" dirty="0" smtClean="0"/>
              <a:t>Hoshangabad</a:t>
            </a:r>
            <a:r>
              <a:rPr lang="en-US" sz="3200" b="1" dirty="0" smtClean="0"/>
              <a:t>.</a:t>
            </a:r>
          </a:p>
        </p:txBody>
      </p:sp>
      <p:sp>
        <p:nvSpPr>
          <p:cNvPr id="4" name="Title 1"/>
          <p:cNvSpPr>
            <a:spLocks noGrp="1"/>
          </p:cNvSpPr>
          <p:nvPr>
            <p:ph type="title"/>
          </p:nvPr>
        </p:nvSpPr>
        <p:spPr>
          <a:xfrm>
            <a:off x="4219521" y="0"/>
            <a:ext cx="4669298" cy="809883"/>
          </a:xfrm>
        </p:spPr>
        <p:txBody>
          <a:bodyPr/>
          <a:lstStyle/>
          <a:p>
            <a:r>
              <a:rPr lang="en-US" sz="4000" b="1" u="sng" dirty="0" smtClean="0">
                <a:solidFill>
                  <a:srgbClr val="0000CC"/>
                </a:solidFill>
                <a:latin typeface="Times New Roman" pitchFamily="18" charset="0"/>
                <a:cs typeface="Times New Roman" pitchFamily="18" charset="0"/>
              </a:rPr>
              <a:t>INDIAN RUPEE</a:t>
            </a:r>
            <a:endParaRPr lang="en-IN" sz="40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ian Rupee">
  <a:themeElements>
    <a:clrScheme name="Office Theme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Office Theme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Office Theme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Indian Rupee</Template>
  <TotalTime>600</TotalTime>
  <Words>1771</Words>
  <Application>Microsoft Office PowerPoint</Application>
  <PresentationFormat>Экран (4:3)</PresentationFormat>
  <Paragraphs>118</Paragraphs>
  <Slides>29</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29</vt:i4>
      </vt:variant>
    </vt:vector>
  </HeadingPairs>
  <TitlesOfParts>
    <vt:vector size="31" baseType="lpstr">
      <vt:lpstr>Indian Rupee</vt:lpstr>
      <vt:lpstr>1_Default Design</vt:lpstr>
      <vt:lpstr>FACTS ABOUT INDIAN RUPEE</vt:lpstr>
      <vt:lpstr>BIRTH OF RUPEE</vt:lpstr>
      <vt:lpstr>INDIAN RUPEE</vt:lpstr>
      <vt:lpstr>INDIAN RUPEE</vt:lpstr>
      <vt:lpstr>INDIAN RUPEE</vt:lpstr>
      <vt:lpstr>Презентация PowerPoint</vt:lpstr>
      <vt:lpstr>INDIAN RUPEE</vt:lpstr>
      <vt:lpstr>INDIAN RUPEE</vt:lpstr>
      <vt:lpstr>INDIAN RUPEE</vt:lpstr>
      <vt:lpstr>INDIAN RUPEE LANGUAGE PANELS</vt:lpstr>
      <vt:lpstr>INDIAN RUPEE SECURITY FEATURES  IN CURRENCY NOTES</vt:lpstr>
      <vt:lpstr>INDIAN RUPEE SECURITY FEATURES  IN CURRENCY NOTES</vt:lpstr>
      <vt:lpstr>INDIAN RUPEE  COINS</vt:lpstr>
      <vt:lpstr>INDIAN RUPEE  COINS</vt:lpstr>
      <vt:lpstr>INDIAN RUPEE  COINS</vt:lpstr>
      <vt:lpstr>INDIAN RUPEE  COINS</vt:lpstr>
      <vt:lpstr>INDIAN RUPEE  COINS</vt:lpstr>
      <vt:lpstr>INDIAN RUPEE  COINS</vt:lpstr>
      <vt:lpstr>INDIAN RUPEE  COINS</vt:lpstr>
      <vt:lpstr>INDIAN RUPEE  COINS</vt:lpstr>
      <vt:lpstr>INDIAN RUPEE  COINS</vt:lpstr>
      <vt:lpstr>MINT MARKS ON COIN</vt:lpstr>
      <vt:lpstr>CURRENCY SYMBOL</vt:lpstr>
      <vt:lpstr>INDIAN  RUPEE SYMBOL</vt:lpstr>
      <vt:lpstr>NEW INDIAN  RUPEE SYMBOL</vt:lpstr>
      <vt:lpstr>Презентация PowerPoint</vt:lpstr>
      <vt:lpstr>Презентация PowerPoint</vt:lpstr>
      <vt:lpstr>INDIAN RUPEE SYMBOL</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OF RUPEE</dc:title>
  <dc:creator>Bitu</dc:creator>
  <cp:lastModifiedBy>IGOR</cp:lastModifiedBy>
  <cp:revision>70</cp:revision>
  <dcterms:created xsi:type="dcterms:W3CDTF">2012-01-12T15:19:41Z</dcterms:created>
  <dcterms:modified xsi:type="dcterms:W3CDTF">2014-05-09T13:47:06Z</dcterms:modified>
</cp:coreProperties>
</file>