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72" r:id="rId8"/>
    <p:sldId id="260" r:id="rId9"/>
    <p:sldId id="267" r:id="rId10"/>
    <p:sldId id="261" r:id="rId11"/>
    <p:sldId id="271" r:id="rId12"/>
    <p:sldId id="262" r:id="rId13"/>
    <p:sldId id="268" r:id="rId14"/>
    <p:sldId id="264" r:id="rId15"/>
    <p:sldId id="270" r:id="rId16"/>
    <p:sldId id="263" r:id="rId17"/>
    <p:sldId id="269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A831FA-7E13-43B4-85E9-BDD8C61D4645}" type="datetimeFigureOut">
              <a:rPr lang="uk-UA" smtClean="0"/>
              <a:t>12.02.2014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935106C-CDF3-49AB-8B54-0DA1CE000A8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8077200" cy="1673352"/>
          </a:xfrm>
        </p:spPr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8077200" cy="1499616"/>
          </a:xfrm>
        </p:spPr>
        <p:txBody>
          <a:bodyPr/>
          <a:lstStyle/>
          <a:p>
            <a:pPr algn="r"/>
            <a:r>
              <a:rPr lang="uk-UA" dirty="0" smtClean="0"/>
              <a:t>Підготував учень 7-Б класу,</a:t>
            </a:r>
          </a:p>
          <a:p>
            <a:pPr algn="r"/>
            <a:r>
              <a:rPr lang="uk-UA" dirty="0" smtClean="0"/>
              <a:t>Лагода Віталій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У другій половині </a:t>
            </a:r>
            <a:r>
              <a:rPr lang="uk-UA" dirty="0" smtClean="0"/>
              <a:t>1508 року </a:t>
            </a:r>
            <a:r>
              <a:rPr lang="uk-UA" dirty="0" smtClean="0"/>
              <a:t>Рафаель переїжджає до </a:t>
            </a:r>
            <a:r>
              <a:rPr lang="uk-UA" dirty="0" smtClean="0"/>
              <a:t>Риму </a:t>
            </a:r>
            <a:r>
              <a:rPr lang="uk-UA" dirty="0" smtClean="0"/>
              <a:t>і стає за сприяння </a:t>
            </a:r>
            <a:r>
              <a:rPr lang="uk-UA" dirty="0" err="1" smtClean="0"/>
              <a:t>Браманте</a:t>
            </a:r>
            <a:r>
              <a:rPr lang="uk-UA" dirty="0" smtClean="0"/>
              <a:t> офіційним художником папського двору. Йому доручено розписати фресками </a:t>
            </a:r>
            <a:r>
              <a:rPr lang="uk-UA" dirty="0" err="1" smtClean="0"/>
              <a:t>станці</a:t>
            </a:r>
            <a:r>
              <a:rPr lang="uk-UA" dirty="0" smtClean="0"/>
              <a:t> </a:t>
            </a:r>
            <a:r>
              <a:rPr lang="uk-UA" dirty="0" err="1" smtClean="0"/>
              <a:t>делла</a:t>
            </a:r>
            <a:r>
              <a:rPr lang="uk-UA" dirty="0" smtClean="0"/>
              <a:t> </a:t>
            </a:r>
            <a:r>
              <a:rPr lang="uk-UA" dirty="0" err="1" smtClean="0"/>
              <a:t>Сеньятура</a:t>
            </a:r>
            <a:r>
              <a:rPr lang="uk-UA" dirty="0" smtClean="0"/>
              <a:t>. Для цієї </a:t>
            </a:r>
            <a:r>
              <a:rPr lang="uk-UA" dirty="0" err="1" smtClean="0"/>
              <a:t>станці</a:t>
            </a:r>
            <a:r>
              <a:rPr lang="uk-UA" dirty="0" smtClean="0"/>
              <a:t> Рафаель пише фрески, що відображають чотири види інтелектуальної діяльності людини: богослов'я, юриспруденцію, поезію і філософію - «</a:t>
            </a:r>
            <a:r>
              <a:rPr lang="uk-UA" dirty="0" smtClean="0"/>
              <a:t>Диспут» </a:t>
            </a:r>
            <a:r>
              <a:rPr lang="uk-UA" dirty="0" smtClean="0"/>
              <a:t>(1508-1509), «Правосуддя» (1511), і найвидатніші «Парнас» (1509-1510) і «</a:t>
            </a:r>
            <a:r>
              <a:rPr lang="uk-UA" dirty="0" smtClean="0"/>
              <a:t>Афінська школа» </a:t>
            </a:r>
            <a:r>
              <a:rPr lang="uk-UA" dirty="0" smtClean="0"/>
              <a:t>(1510-1511</a:t>
            </a:r>
            <a:r>
              <a:rPr lang="uk-UA" dirty="0" smtClean="0"/>
              <a:t>).</a:t>
            </a:r>
          </a:p>
          <a:p>
            <a:r>
              <a:rPr lang="uk-UA" dirty="0" smtClean="0"/>
              <a:t>Папі </a:t>
            </a:r>
            <a:r>
              <a:rPr lang="uk-UA" dirty="0" smtClean="0"/>
              <a:t>Юлію </a:t>
            </a:r>
            <a:r>
              <a:rPr lang="en-US" dirty="0" smtClean="0"/>
              <a:t>II </a:t>
            </a:r>
            <a:r>
              <a:rPr lang="uk-UA" dirty="0" smtClean="0"/>
              <a:t>робота Рафаеля дуже сподобалася, навіть коли вона була ще не закінчена, і </a:t>
            </a:r>
            <a:r>
              <a:rPr lang="uk-UA" dirty="0" smtClean="0"/>
              <a:t>папа </a:t>
            </a:r>
            <a:r>
              <a:rPr lang="uk-UA" dirty="0" smtClean="0"/>
              <a:t>доручив живописцю розписати ще три </a:t>
            </a:r>
            <a:r>
              <a:rPr lang="uk-UA" dirty="0" err="1" smtClean="0"/>
              <a:t>станці</a:t>
            </a:r>
            <a:r>
              <a:rPr lang="uk-UA" dirty="0" smtClean="0"/>
              <a:t>, причому </a:t>
            </a:r>
            <a:r>
              <a:rPr lang="uk-UA" dirty="0" smtClean="0"/>
              <a:t>там вже почали роботу </a:t>
            </a:r>
            <a:r>
              <a:rPr lang="uk-UA" dirty="0" smtClean="0"/>
              <a:t>художники, включаючи </a:t>
            </a:r>
            <a:r>
              <a:rPr lang="uk-UA" dirty="0" err="1" smtClean="0"/>
              <a:t>Перуджіно</a:t>
            </a:r>
            <a:r>
              <a:rPr lang="uk-UA" dirty="0" smtClean="0"/>
              <a:t> і </a:t>
            </a:r>
            <a:r>
              <a:rPr lang="uk-UA" dirty="0" err="1" smtClean="0"/>
              <a:t>Синьйорелла</a:t>
            </a:r>
            <a:r>
              <a:rPr lang="uk-UA" dirty="0" smtClean="0"/>
              <a:t>, які були </a:t>
            </a:r>
            <a:r>
              <a:rPr lang="uk-UA" dirty="0" smtClean="0"/>
              <a:t>відсторонені від робіт. Враховуючи величезний обсяг майбутньої роботи, Рафаель набрав учнів, які за його ескізами виконали велику частину замовлення, четверта </a:t>
            </a:r>
            <a:r>
              <a:rPr lang="uk-UA" dirty="0" err="1" smtClean="0"/>
              <a:t>станца</a:t>
            </a:r>
            <a:r>
              <a:rPr lang="uk-UA" dirty="0" smtClean="0"/>
              <a:t> Костянтина - повністю розписана учнями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Афінська школа</a:t>
            </a:r>
            <a:endParaRPr lang="uk-UA" dirty="0"/>
          </a:p>
        </p:txBody>
      </p:sp>
      <p:pic>
        <p:nvPicPr>
          <p:cNvPr id="7170" name="Picture 2" descr="D:\Новая папка (2)\773px-Sanzio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203" y="1556793"/>
            <a:ext cx="6586691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Незважаючи на завантаженість роботами у Ватикані, Рафаель виконує замовлення церков на створення вівтарних образів: «Свята Цецилія» (1514-1515), «Несення хреста» (1516-1517), «Бачення Єзекіїля» (близько 1518).</a:t>
            </a:r>
          </a:p>
          <a:p>
            <a:r>
              <a:rPr lang="uk-UA" dirty="0" smtClean="0"/>
              <a:t>Останнім шедевром майстра є величне «Преображення» (1518-1520), картина, в якій проглядаються риси бароко. У верхній частині відповідно до Євангелія на горі Фавор зображено диво перетворення Христа перед Петром, Яковом та Іоанном. Нижня частина картини з апостолами і біснуватим отроком була завершена </a:t>
            </a:r>
            <a:r>
              <a:rPr lang="uk-UA" dirty="0" err="1" smtClean="0"/>
              <a:t>Джуліо</a:t>
            </a:r>
            <a:r>
              <a:rPr lang="uk-UA" dirty="0" smtClean="0"/>
              <a:t> Романо за ескізами Рафаеля. </a:t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Преображення</a:t>
            </a:r>
            <a:endParaRPr lang="uk-UA" dirty="0"/>
          </a:p>
        </p:txBody>
      </p:sp>
      <p:pic>
        <p:nvPicPr>
          <p:cNvPr id="4098" name="Picture 2" descr="D:\Новая папка (2)\398px-Transfiguration_Raphae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72816"/>
            <a:ext cx="3130504" cy="4719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5 грудня 2012 на аукціоні </a:t>
            </a:r>
            <a:r>
              <a:rPr lang="uk-UA" dirty="0" err="1" smtClean="0"/>
              <a:t>Сотбіс</a:t>
            </a:r>
            <a:r>
              <a:rPr lang="uk-UA" dirty="0" smtClean="0"/>
              <a:t> був проданий малюнок Рафаеля «Голова молодого апостола» (1519-1520) до картини «Преображення». Ціна склала 29721250 фунтів стерлінгів, удвічі перевищивши стартову. Це рекордна сума для графічних робіт.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Голова молодого апостола</a:t>
            </a:r>
            <a:endParaRPr lang="uk-UA" dirty="0"/>
          </a:p>
        </p:txBody>
      </p:sp>
      <p:pic>
        <p:nvPicPr>
          <p:cNvPr id="6146" name="Picture 2" descr="D:\Новая папка (2)\Raffaello_Sanzio,_-_cartoon_for_the_Head_of_a_Young_Apostle,_c.1519-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259012"/>
            <a:ext cx="280987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Найдосконалішим </a:t>
            </a:r>
            <a:r>
              <a:rPr lang="uk-UA" dirty="0" smtClean="0"/>
              <a:t>творінням Рафаеля стала знаменита «</a:t>
            </a:r>
            <a:r>
              <a:rPr lang="uk-UA" dirty="0" smtClean="0"/>
              <a:t>Сікстинська </a:t>
            </a:r>
            <a:r>
              <a:rPr lang="uk-UA" dirty="0" smtClean="0"/>
              <a:t>мадонна» (1512-1513). Цю картину замовили ченці церкви Св. </a:t>
            </a:r>
            <a:r>
              <a:rPr lang="uk-UA" dirty="0" smtClean="0"/>
              <a:t>Сікста </a:t>
            </a:r>
            <a:r>
              <a:rPr lang="uk-UA" dirty="0" smtClean="0"/>
              <a:t>в </a:t>
            </a:r>
            <a:r>
              <a:rPr lang="uk-UA" dirty="0" err="1" smtClean="0"/>
              <a:t>П'яченці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Сікстинська мадонна</a:t>
            </a:r>
            <a:endParaRPr lang="uk-UA" dirty="0"/>
          </a:p>
        </p:txBody>
      </p:sp>
      <p:pic>
        <p:nvPicPr>
          <p:cNvPr id="5122" name="Picture 2" descr="D:\Новая папка (2)\437px-RAFAEL_-_Madonna_Sixtina_(Gemäldegalerie_Alter_Meister,_Dresde,_1513-14._Óleo_sobre_lienzo,_265_x_196_cm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4561" y="1774825"/>
            <a:ext cx="3374877" cy="4625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Рафаель Санті </a:t>
            </a:r>
            <a:r>
              <a:rPr lang="uk-UA" dirty="0" smtClean="0"/>
              <a:t>(28 </a:t>
            </a:r>
            <a:r>
              <a:rPr lang="uk-UA" dirty="0" smtClean="0"/>
              <a:t>березня </a:t>
            </a:r>
            <a:r>
              <a:rPr lang="uk-UA" dirty="0" smtClean="0"/>
              <a:t>1483 р. </a:t>
            </a:r>
            <a:r>
              <a:rPr lang="uk-UA" dirty="0" smtClean="0"/>
              <a:t>, </a:t>
            </a:r>
            <a:r>
              <a:rPr lang="uk-UA" dirty="0" err="1" smtClean="0"/>
              <a:t>Урбіно</a:t>
            </a:r>
            <a:r>
              <a:rPr lang="uk-UA" dirty="0" smtClean="0"/>
              <a:t> - 6 квітня 1520 </a:t>
            </a:r>
            <a:r>
              <a:rPr lang="uk-UA" dirty="0" smtClean="0"/>
              <a:t>р., </a:t>
            </a:r>
            <a:r>
              <a:rPr lang="uk-UA" dirty="0" smtClean="0"/>
              <a:t>Рим) - великий італійський живописець , графік і архітектор , представник </a:t>
            </a:r>
            <a:r>
              <a:rPr lang="uk-UA" dirty="0" err="1" smtClean="0"/>
              <a:t>умбрійської</a:t>
            </a:r>
            <a:r>
              <a:rPr lang="uk-UA" dirty="0" smtClean="0"/>
              <a:t> </a:t>
            </a:r>
            <a:r>
              <a:rPr lang="uk-UA" dirty="0" smtClean="0"/>
              <a:t>школи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Рафаель </a:t>
            </a:r>
            <a:r>
              <a:rPr lang="uk-UA" dirty="0" smtClean="0"/>
              <a:t>рано втратив батьків. Мати </a:t>
            </a:r>
            <a:r>
              <a:rPr lang="uk-UA" dirty="0" err="1" smtClean="0"/>
              <a:t>Марджи</a:t>
            </a:r>
            <a:r>
              <a:rPr lang="uk-UA" dirty="0" smtClean="0"/>
              <a:t> Чарлі померла в 1501 , а батько </a:t>
            </a:r>
            <a:r>
              <a:rPr lang="uk-UA" dirty="0" err="1" smtClean="0"/>
              <a:t>Джованні</a:t>
            </a:r>
            <a:r>
              <a:rPr lang="uk-UA" dirty="0" smtClean="0"/>
              <a:t> Санті помер в 1494 . Батько був художником і поетом , тому перший досвід художника Рафаель отримав у майстерні батька . Сама рання робота - фреска «Мадонна з немовлям» , досі знаходиться в </a:t>
            </a:r>
            <a:r>
              <a:rPr lang="uk-UA" dirty="0" smtClean="0"/>
              <a:t>будинку-музеї . До </a:t>
            </a:r>
            <a:r>
              <a:rPr lang="uk-UA" dirty="0" smtClean="0"/>
              <a:t>числа перших робіт відносяться </a:t>
            </a:r>
            <a:r>
              <a:rPr lang="uk-UA" dirty="0" smtClean="0"/>
              <a:t>«Хоругва </a:t>
            </a:r>
            <a:r>
              <a:rPr lang="uk-UA" dirty="0" smtClean="0"/>
              <a:t>із зображенням Святої </a:t>
            </a:r>
            <a:r>
              <a:rPr lang="uk-UA" dirty="0" smtClean="0"/>
              <a:t>Трійці» </a:t>
            </a:r>
            <a:r>
              <a:rPr lang="uk-UA" dirty="0" smtClean="0"/>
              <a:t>(близько 1499-1500 ) і вівтарний образ </a:t>
            </a:r>
            <a:r>
              <a:rPr lang="uk-UA" dirty="0" smtClean="0"/>
              <a:t>«Коронування </a:t>
            </a:r>
            <a:r>
              <a:rPr lang="uk-UA" dirty="0" smtClean="0"/>
              <a:t>св. Ніколи з </a:t>
            </a:r>
            <a:r>
              <a:rPr lang="uk-UA" dirty="0" err="1" smtClean="0"/>
              <a:t>Толентино</a:t>
            </a:r>
            <a:r>
              <a:rPr lang="uk-UA" dirty="0" smtClean="0"/>
              <a:t>» </a:t>
            </a:r>
            <a:r>
              <a:rPr lang="uk-UA" dirty="0" smtClean="0"/>
              <a:t>(1500-1501) для церкви </a:t>
            </a:r>
            <a:r>
              <a:rPr lang="uk-UA" dirty="0" err="1" smtClean="0"/>
              <a:t>Сант-</a:t>
            </a:r>
            <a:r>
              <a:rPr lang="uk-UA" dirty="0" smtClean="0"/>
              <a:t> </a:t>
            </a:r>
            <a:r>
              <a:rPr lang="uk-UA" dirty="0" err="1" smtClean="0"/>
              <a:t>Агостіно</a:t>
            </a:r>
            <a:r>
              <a:rPr lang="uk-UA" dirty="0" smtClean="0"/>
              <a:t> в </a:t>
            </a:r>
            <a:r>
              <a:rPr lang="uk-UA" dirty="0" err="1" smtClean="0"/>
              <a:t>Чітта</a:t>
            </a:r>
            <a:r>
              <a:rPr lang="uk-UA" dirty="0" smtClean="0"/>
              <a:t> </a:t>
            </a:r>
            <a:r>
              <a:rPr lang="uk-UA" dirty="0" err="1" smtClean="0"/>
              <a:t>ді</a:t>
            </a:r>
            <a:r>
              <a:rPr lang="uk-UA" dirty="0" smtClean="0"/>
              <a:t> </a:t>
            </a:r>
            <a:r>
              <a:rPr lang="uk-UA" dirty="0" err="1" smtClean="0"/>
              <a:t>Кастелло</a:t>
            </a:r>
            <a:r>
              <a:rPr lang="uk-UA" dirty="0" smtClean="0"/>
              <a:t> 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Автопортрет</a:t>
            </a:r>
            <a:endParaRPr lang="uk-UA" dirty="0"/>
          </a:p>
        </p:txBody>
      </p:sp>
      <p:pic>
        <p:nvPicPr>
          <p:cNvPr id="1026" name="Picture 2" descr="D:\Новая папка (2)\Sanzio_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44824"/>
            <a:ext cx="3289552" cy="4680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У 1501 Рафаель приходить в майстерню </a:t>
            </a:r>
            <a:r>
              <a:rPr lang="uk-UA" dirty="0" err="1" smtClean="0"/>
              <a:t>П'єтро</a:t>
            </a:r>
            <a:r>
              <a:rPr lang="uk-UA" dirty="0" smtClean="0"/>
              <a:t> </a:t>
            </a:r>
            <a:r>
              <a:rPr lang="uk-UA" dirty="0" err="1" smtClean="0"/>
              <a:t>Перуджіно</a:t>
            </a:r>
            <a:r>
              <a:rPr lang="uk-UA" dirty="0" smtClean="0"/>
              <a:t> в </a:t>
            </a:r>
            <a:r>
              <a:rPr lang="uk-UA" dirty="0" err="1" smtClean="0"/>
              <a:t>Перуджі</a:t>
            </a:r>
            <a:r>
              <a:rPr lang="uk-UA" dirty="0" smtClean="0"/>
              <a:t> , тому ранні роботи виконані в стилі </a:t>
            </a:r>
            <a:r>
              <a:rPr lang="uk-UA" dirty="0" err="1" smtClean="0"/>
              <a:t>Перуджіно</a:t>
            </a:r>
            <a:r>
              <a:rPr lang="uk-UA" dirty="0" smtClean="0"/>
              <a:t> </a:t>
            </a:r>
            <a:r>
              <a:rPr lang="uk-UA" dirty="0" smtClean="0"/>
              <a:t>. У </a:t>
            </a:r>
            <a:r>
              <a:rPr lang="uk-UA" dirty="0" smtClean="0"/>
              <a:t>1502 році з'являється перша </a:t>
            </a:r>
            <a:r>
              <a:rPr lang="uk-UA" dirty="0" smtClean="0"/>
              <a:t>мадонна </a:t>
            </a:r>
            <a:r>
              <a:rPr lang="uk-UA" dirty="0" smtClean="0"/>
              <a:t>- «</a:t>
            </a:r>
            <a:r>
              <a:rPr lang="uk-UA" dirty="0" err="1" smtClean="0"/>
              <a:t>Мадонна</a:t>
            </a:r>
            <a:r>
              <a:rPr lang="uk-UA" dirty="0" smtClean="0"/>
              <a:t> </a:t>
            </a:r>
            <a:r>
              <a:rPr lang="uk-UA" dirty="0" err="1" smtClean="0"/>
              <a:t>Соллі</a:t>
            </a:r>
            <a:r>
              <a:rPr lang="uk-UA" dirty="0" smtClean="0"/>
              <a:t> » , мадонн Рафаель </a:t>
            </a:r>
            <a:r>
              <a:rPr lang="uk-UA" dirty="0" smtClean="0"/>
              <a:t>буде писати </a:t>
            </a:r>
            <a:r>
              <a:rPr lang="uk-UA" dirty="0" smtClean="0"/>
              <a:t>все </a:t>
            </a:r>
            <a:r>
              <a:rPr lang="uk-UA" dirty="0" smtClean="0"/>
              <a:t>життя. Перші </a:t>
            </a:r>
            <a:r>
              <a:rPr lang="uk-UA" dirty="0" smtClean="0"/>
              <a:t>картини , написані не на релігійну тематику - «Сон лицаря» і </a:t>
            </a:r>
            <a:r>
              <a:rPr lang="uk-UA" dirty="0" smtClean="0"/>
              <a:t>«Три грації» </a:t>
            </a:r>
            <a:r>
              <a:rPr lang="uk-UA" dirty="0" smtClean="0"/>
              <a:t>(обидві - близько </a:t>
            </a:r>
            <a:r>
              <a:rPr lang="uk-UA" dirty="0" smtClean="0"/>
              <a:t>1504 р.).</a:t>
            </a:r>
          </a:p>
          <a:p>
            <a:r>
              <a:rPr lang="uk-UA" dirty="0" smtClean="0"/>
              <a:t>Поступово </a:t>
            </a:r>
            <a:r>
              <a:rPr lang="uk-UA" dirty="0" smtClean="0"/>
              <a:t>Рафаель виробляє свій стиль і створює перші шедеври - </a:t>
            </a:r>
            <a:r>
              <a:rPr lang="uk-UA" dirty="0" smtClean="0"/>
              <a:t>«Заручини </a:t>
            </a:r>
            <a:r>
              <a:rPr lang="uk-UA" dirty="0" smtClean="0"/>
              <a:t>Діви Марії </a:t>
            </a:r>
            <a:r>
              <a:rPr lang="uk-UA" dirty="0" smtClean="0"/>
              <a:t>Йосипу» </a:t>
            </a:r>
            <a:r>
              <a:rPr lang="uk-UA" dirty="0" smtClean="0"/>
              <a:t>( </a:t>
            </a:r>
            <a:r>
              <a:rPr lang="uk-UA" dirty="0" smtClean="0"/>
              <a:t>1504 р. </a:t>
            </a:r>
            <a:r>
              <a:rPr lang="uk-UA" dirty="0" smtClean="0"/>
              <a:t>) , </a:t>
            </a:r>
            <a:r>
              <a:rPr lang="uk-UA" dirty="0" smtClean="0"/>
              <a:t>«Коронування </a:t>
            </a:r>
            <a:r>
              <a:rPr lang="uk-UA" dirty="0" smtClean="0"/>
              <a:t>Марії» (близько 1504 ) для вівтаря </a:t>
            </a:r>
            <a:r>
              <a:rPr lang="uk-UA" dirty="0" err="1" smtClean="0"/>
              <a:t>Одді</a:t>
            </a:r>
            <a:r>
              <a:rPr lang="uk-UA" dirty="0" smtClean="0"/>
              <a:t>. Крім </a:t>
            </a:r>
            <a:r>
              <a:rPr lang="uk-UA" dirty="0" smtClean="0"/>
              <a:t>великих вівтарних полотен пише невеликі картини: «Мадонна </a:t>
            </a:r>
            <a:r>
              <a:rPr lang="uk-UA" dirty="0" err="1" smtClean="0"/>
              <a:t>Конестабіле</a:t>
            </a:r>
            <a:r>
              <a:rPr lang="uk-UA" dirty="0" smtClean="0"/>
              <a:t>» </a:t>
            </a:r>
            <a:r>
              <a:rPr lang="uk-UA" dirty="0" smtClean="0"/>
              <a:t>(1502-1504) , «Святий Георгій , що вражає </a:t>
            </a:r>
            <a:r>
              <a:rPr lang="uk-UA" dirty="0" smtClean="0"/>
              <a:t>дракона» </a:t>
            </a:r>
            <a:r>
              <a:rPr lang="uk-UA" dirty="0" smtClean="0"/>
              <a:t>(близько 1504-1505 ) і </a:t>
            </a:r>
            <a:r>
              <a:rPr lang="uk-UA" dirty="0" smtClean="0"/>
              <a:t>«</a:t>
            </a:r>
            <a:r>
              <a:rPr lang="uk-UA" dirty="0" smtClean="0"/>
              <a:t>Портрет </a:t>
            </a:r>
            <a:r>
              <a:rPr lang="uk-UA" dirty="0" err="1" smtClean="0"/>
              <a:t>П'єтро</a:t>
            </a:r>
            <a:r>
              <a:rPr lang="uk-UA" dirty="0" smtClean="0"/>
              <a:t> </a:t>
            </a:r>
            <a:r>
              <a:rPr lang="uk-UA" dirty="0" err="1" smtClean="0"/>
              <a:t>Бембо</a:t>
            </a:r>
            <a:r>
              <a:rPr lang="uk-UA" dirty="0" smtClean="0"/>
              <a:t> » ( 1504-1506 ) 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363272" cy="125272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Коронування Марії        Мадонна </a:t>
            </a:r>
            <a:r>
              <a:rPr lang="uk-UA" sz="3200" dirty="0" err="1" smtClean="0"/>
              <a:t>Конестабіле</a:t>
            </a:r>
            <a:endParaRPr lang="uk-UA" sz="3200" dirty="0"/>
          </a:p>
        </p:txBody>
      </p:sp>
      <p:pic>
        <p:nvPicPr>
          <p:cNvPr id="2050" name="Picture 2" descr="D:\Новая папка (2)\365px-PalaOddiRaffaell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2814135" cy="4625975"/>
          </a:xfrm>
          <a:prstGeom prst="rect">
            <a:avLst/>
          </a:prstGeom>
          <a:noFill/>
        </p:spPr>
      </p:pic>
      <p:pic>
        <p:nvPicPr>
          <p:cNvPr id="2051" name="Picture 3" descr="D:\Новая папка (2)\608px-Raffael_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204864"/>
            <a:ext cx="4159182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У кінці 1504 переїжджає у Флоренцію. Тут він знайомиться з Леонардо </a:t>
            </a:r>
            <a:r>
              <a:rPr lang="uk-UA" dirty="0" err="1" smtClean="0"/>
              <a:t>да</a:t>
            </a:r>
            <a:r>
              <a:rPr lang="uk-UA" dirty="0" smtClean="0"/>
              <a:t> Вінчі, Мікеланджело, </a:t>
            </a:r>
            <a:r>
              <a:rPr lang="uk-UA" dirty="0" err="1" smtClean="0"/>
              <a:t>Бартоломео</a:t>
            </a:r>
            <a:r>
              <a:rPr lang="uk-UA" dirty="0" smtClean="0"/>
              <a:t> </a:t>
            </a:r>
            <a:r>
              <a:rPr lang="uk-UA" dirty="0" err="1" smtClean="0"/>
              <a:t>делла</a:t>
            </a:r>
            <a:r>
              <a:rPr lang="uk-UA" dirty="0" smtClean="0"/>
              <a:t> Порта і багатьма іншими флорентійськими майстрами. Ретельно вивчає техніку живопису Леонардо </a:t>
            </a:r>
            <a:r>
              <a:rPr lang="uk-UA" dirty="0" err="1" smtClean="0"/>
              <a:t>да</a:t>
            </a:r>
            <a:r>
              <a:rPr lang="uk-UA" dirty="0" smtClean="0"/>
              <a:t> Вінчі, Мікеланджело. </a:t>
            </a:r>
            <a:r>
              <a:rPr lang="uk-UA" dirty="0" smtClean="0"/>
              <a:t>Зберігся </a:t>
            </a:r>
            <a:r>
              <a:rPr lang="uk-UA" dirty="0" smtClean="0"/>
              <a:t>малюнок Рафаеля з </a:t>
            </a:r>
            <a:r>
              <a:rPr lang="uk-UA" dirty="0" smtClean="0"/>
              <a:t>втраченої </a:t>
            </a:r>
            <a:r>
              <a:rPr lang="uk-UA" dirty="0" smtClean="0"/>
              <a:t>картини Леонардо </a:t>
            </a:r>
            <a:r>
              <a:rPr lang="uk-UA" dirty="0" err="1" smtClean="0"/>
              <a:t>да</a:t>
            </a:r>
            <a:r>
              <a:rPr lang="uk-UA" dirty="0" smtClean="0"/>
              <a:t> Вінчі «</a:t>
            </a:r>
            <a:r>
              <a:rPr lang="uk-UA" dirty="0" smtClean="0"/>
              <a:t>Лід </a:t>
            </a:r>
            <a:r>
              <a:rPr lang="uk-UA" dirty="0" smtClean="0"/>
              <a:t>і лебідь» і малюнок </a:t>
            </a:r>
            <a:r>
              <a:rPr lang="uk-UA" dirty="0" smtClean="0"/>
              <a:t> </a:t>
            </a:r>
            <a:r>
              <a:rPr lang="uk-UA" dirty="0" smtClean="0"/>
              <a:t>«Св. </a:t>
            </a:r>
            <a:r>
              <a:rPr lang="uk-UA" dirty="0" err="1" smtClean="0"/>
              <a:t>Матфей</a:t>
            </a:r>
            <a:r>
              <a:rPr lang="uk-UA" dirty="0" smtClean="0"/>
              <a:t>» Мікеланджело</a:t>
            </a:r>
            <a:r>
              <a:rPr lang="uk-UA" dirty="0" smtClean="0"/>
              <a:t>.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Перше замовлення у Флоренції надходить від </a:t>
            </a:r>
            <a:r>
              <a:rPr lang="uk-UA" dirty="0" err="1" smtClean="0"/>
              <a:t>Аньйоло</a:t>
            </a:r>
            <a:r>
              <a:rPr lang="uk-UA" dirty="0" smtClean="0"/>
              <a:t> </a:t>
            </a:r>
            <a:r>
              <a:rPr lang="uk-UA" dirty="0" smtClean="0"/>
              <a:t>Доні на портрети його і дружини, останній написано Рафаелем під явним враженням від «Джоконди». Саме для </a:t>
            </a:r>
            <a:r>
              <a:rPr lang="uk-UA" dirty="0" err="1" smtClean="0"/>
              <a:t>Аньоло</a:t>
            </a:r>
            <a:r>
              <a:rPr lang="uk-UA" dirty="0" smtClean="0"/>
              <a:t> Доні Мікеланджело в цей час створює </a:t>
            </a:r>
            <a:r>
              <a:rPr lang="uk-UA" dirty="0" err="1" smtClean="0"/>
              <a:t>тондо</a:t>
            </a:r>
            <a:r>
              <a:rPr lang="uk-UA" dirty="0" smtClean="0"/>
              <a:t> «Мадонна Доні».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Рафаель пише вівтарні полотна «Мадонна на троні з Іоанном Хрестителем і Миколою з Барі» (близько 1505), «</a:t>
            </a:r>
            <a:r>
              <a:rPr lang="uk-UA" dirty="0" smtClean="0"/>
              <a:t>Покладення </a:t>
            </a:r>
            <a:r>
              <a:rPr lang="uk-UA" dirty="0" smtClean="0"/>
              <a:t>в труну» (1507) і </a:t>
            </a:r>
            <a:r>
              <a:rPr lang="uk-UA" dirty="0" smtClean="0"/>
              <a:t> </a:t>
            </a:r>
            <a:r>
              <a:rPr lang="uk-UA" dirty="0" smtClean="0"/>
              <a:t>«Дама з єдинорогом» (близько 1506-1507).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Популярність </a:t>
            </a:r>
            <a:r>
              <a:rPr lang="uk-UA" dirty="0" smtClean="0"/>
              <a:t>Рафаеля постійно зростає, він отримує багато замовлень на образи </a:t>
            </a:r>
            <a:r>
              <a:rPr lang="uk-UA" dirty="0" smtClean="0"/>
              <a:t>святих: </a:t>
            </a:r>
            <a:r>
              <a:rPr lang="uk-UA" dirty="0" smtClean="0"/>
              <a:t>«Святе сімейство зі св. Єлизаветою та Іоанном </a:t>
            </a:r>
            <a:r>
              <a:rPr lang="uk-UA" dirty="0" smtClean="0"/>
              <a:t>Хрестителем» (</a:t>
            </a:r>
            <a:r>
              <a:rPr lang="uk-UA" dirty="0" smtClean="0"/>
              <a:t>близько 1506-1507</a:t>
            </a:r>
            <a:r>
              <a:rPr lang="uk-UA" dirty="0" smtClean="0"/>
              <a:t>), </a:t>
            </a:r>
            <a:r>
              <a:rPr lang="uk-UA" dirty="0" smtClean="0"/>
              <a:t>«Святе Сімейство (Мадонна з безбородим Йосипом)» (1505-1507), «Св. Катерина </a:t>
            </a:r>
            <a:r>
              <a:rPr lang="uk-UA" dirty="0" smtClean="0"/>
              <a:t>Олександрійська» (</a:t>
            </a:r>
            <a:r>
              <a:rPr lang="uk-UA" dirty="0" smtClean="0"/>
              <a:t>близько 1507-1508). 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4186808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Портрет Балтазара </a:t>
            </a:r>
            <a:r>
              <a:rPr lang="uk-UA" sz="3600" dirty="0" err="1" smtClean="0">
                <a:solidFill>
                  <a:srgbClr val="FFC000"/>
                </a:solidFill>
              </a:rPr>
              <a:t>Кастильоне</a:t>
            </a:r>
            <a:endParaRPr lang="uk-UA" sz="3600" dirty="0">
              <a:solidFill>
                <a:srgbClr val="FFC000"/>
              </a:solidFill>
            </a:endParaRPr>
          </a:p>
        </p:txBody>
      </p:sp>
      <p:pic>
        <p:nvPicPr>
          <p:cNvPr id="8194" name="Picture 2" descr="D:\Новая папка (2)\Baldassare_Castiglione,_by_Raffaello_Sanzio,_from_C2RMF_retouch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3716200" cy="4625975"/>
          </a:xfrm>
          <a:prstGeom prst="rect">
            <a:avLst/>
          </a:prstGeom>
          <a:noFill/>
        </p:spPr>
      </p:pic>
      <p:pic>
        <p:nvPicPr>
          <p:cNvPr id="8195" name="Picture 3" descr="D:\Новая папка (2)\418px-Raffaello_Ritratto_di_Agnolo_Do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72816"/>
            <a:ext cx="3230463" cy="462643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220072" y="18864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  <a:latin typeface="+mj-lt"/>
              </a:rPr>
              <a:t>Портрет </a:t>
            </a:r>
            <a:r>
              <a:rPr lang="uk-UA" sz="3600" b="1" dirty="0" err="1" smtClean="0">
                <a:solidFill>
                  <a:srgbClr val="FFC000"/>
                </a:solidFill>
                <a:latin typeface="+mj-lt"/>
              </a:rPr>
              <a:t>Анджело</a:t>
            </a:r>
            <a:r>
              <a:rPr lang="uk-UA" sz="3600" b="1" dirty="0" smtClean="0">
                <a:solidFill>
                  <a:srgbClr val="FFC000"/>
                </a:solidFill>
                <a:latin typeface="+mj-lt"/>
              </a:rPr>
              <a:t> Доні</a:t>
            </a:r>
            <a:endParaRPr lang="uk-UA" sz="3600" b="1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Рафаель Санті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У Флоренції Рафаель створив близько 20 Мадонн. Хоча сюжети стандартні: Мадонна або тримає Немовля на руках, або він грає поруч з Іоанном Хрестителем, </a:t>
            </a:r>
            <a:r>
              <a:rPr lang="uk-UA" dirty="0" smtClean="0"/>
              <a:t>всі </a:t>
            </a:r>
            <a:r>
              <a:rPr lang="uk-UA" dirty="0" smtClean="0"/>
              <a:t>мадонни індивідуальні і відрізняються особливою материнської </a:t>
            </a:r>
            <a:r>
              <a:rPr lang="uk-UA" dirty="0" smtClean="0"/>
              <a:t>красою.</a:t>
            </a:r>
          </a:p>
          <a:p>
            <a:r>
              <a:rPr lang="uk-UA" dirty="0" smtClean="0"/>
              <a:t>Він </a:t>
            </a:r>
            <a:r>
              <a:rPr lang="uk-UA" dirty="0" smtClean="0"/>
              <a:t>створює «Мадонну </a:t>
            </a:r>
            <a:r>
              <a:rPr lang="uk-UA" dirty="0" err="1" smtClean="0"/>
              <a:t>Грандука</a:t>
            </a:r>
            <a:r>
              <a:rPr lang="uk-UA" dirty="0" smtClean="0"/>
              <a:t>» (1505), «Мадонну з гвоздиками» (близько 1506), «Мадонну під балдахіном» (1506-1508). До кращих творів цього періоду відносяться «Мадонна </a:t>
            </a:r>
            <a:r>
              <a:rPr lang="uk-UA" dirty="0" err="1" smtClean="0"/>
              <a:t>Террануова</a:t>
            </a:r>
            <a:r>
              <a:rPr lang="uk-UA" dirty="0" smtClean="0"/>
              <a:t>» (1504-1505), «Мадонна з </a:t>
            </a:r>
            <a:r>
              <a:rPr lang="uk-UA" dirty="0" smtClean="0"/>
              <a:t>щигликом</a:t>
            </a:r>
            <a:r>
              <a:rPr lang="uk-UA" dirty="0" smtClean="0"/>
              <a:t>» (1506), «Мадонна з Немовлям і Іоанном Хрестителем </a:t>
            </a:r>
            <a:r>
              <a:rPr lang="uk-UA" dirty="0" smtClean="0"/>
              <a:t>(Прекрасна садівниця)» </a:t>
            </a:r>
            <a:r>
              <a:rPr lang="uk-UA" dirty="0" smtClean="0"/>
              <a:t>(1507-1508</a:t>
            </a:r>
            <a:r>
              <a:rPr lang="uk-UA" dirty="0" smtClean="0"/>
              <a:t>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Мадонна із щигликом             Мадонна з гвоздиками</a:t>
            </a:r>
            <a:endParaRPr lang="uk-UA" sz="2800" dirty="0"/>
          </a:p>
        </p:txBody>
      </p:sp>
      <p:pic>
        <p:nvPicPr>
          <p:cNvPr id="3074" name="Picture 2" descr="D:\Новая папка (2)\429px-Raffaello_Sanzio_-_Madonna_del_Cardellino_-_Google_Art_Projec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3307572" cy="4625975"/>
          </a:xfrm>
          <a:prstGeom prst="rect">
            <a:avLst/>
          </a:prstGeom>
          <a:noFill/>
        </p:spPr>
      </p:pic>
      <p:pic>
        <p:nvPicPr>
          <p:cNvPr id="3075" name="Picture 3" descr="D:\Новая папка (2)\Raphael_Madonna_of_the_Pink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060848"/>
            <a:ext cx="3384376" cy="41970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105</TotalTime>
  <Words>767</Words>
  <Application>Microsoft Office PowerPoint</Application>
  <PresentationFormat>Экран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Модульная</vt:lpstr>
      <vt:lpstr>Рафаель Санті</vt:lpstr>
      <vt:lpstr>Рафаель Санті</vt:lpstr>
      <vt:lpstr>Автопортрет</vt:lpstr>
      <vt:lpstr>Рафаель Санті</vt:lpstr>
      <vt:lpstr>Коронування Марії        Мадонна Конестабіле</vt:lpstr>
      <vt:lpstr>Рафаель Санті</vt:lpstr>
      <vt:lpstr>Портрет Балтазара Кастильоне</vt:lpstr>
      <vt:lpstr>Рафаель Санті</vt:lpstr>
      <vt:lpstr>Мадонна із щигликом             Мадонна з гвоздиками</vt:lpstr>
      <vt:lpstr>Рафаель Санті</vt:lpstr>
      <vt:lpstr>Афінська школа</vt:lpstr>
      <vt:lpstr>Рафаель Санті</vt:lpstr>
      <vt:lpstr>Преображення</vt:lpstr>
      <vt:lpstr>Рафаель Санті</vt:lpstr>
      <vt:lpstr>Голова молодого апостола</vt:lpstr>
      <vt:lpstr>Рафаель Санті</vt:lpstr>
      <vt:lpstr>Сікстинська мадонна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Віталік</dc:creator>
  <cp:lastModifiedBy>Віталік</cp:lastModifiedBy>
  <cp:revision>12</cp:revision>
  <dcterms:created xsi:type="dcterms:W3CDTF">2014-02-12T18:45:53Z</dcterms:created>
  <dcterms:modified xsi:type="dcterms:W3CDTF">2014-02-12T20:31:53Z</dcterms:modified>
</cp:coreProperties>
</file>