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37F6-3824-48F5-AC20-25306DBA462C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FC762-F1DB-4669-BF21-AF9FAFDF13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37F6-3824-48F5-AC20-25306DBA462C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FC762-F1DB-4669-BF21-AF9FAFDF13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37F6-3824-48F5-AC20-25306DBA462C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FC762-F1DB-4669-BF21-AF9FAFDF13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37F6-3824-48F5-AC20-25306DBA462C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FC762-F1DB-4669-BF21-AF9FAFDF13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37F6-3824-48F5-AC20-25306DBA462C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FC762-F1DB-4669-BF21-AF9FAFDF13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37F6-3824-48F5-AC20-25306DBA462C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FC762-F1DB-4669-BF21-AF9FAFDF13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37F6-3824-48F5-AC20-25306DBA462C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FC762-F1DB-4669-BF21-AF9FAFDF13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37F6-3824-48F5-AC20-25306DBA462C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FC762-F1DB-4669-BF21-AF9FAFDF13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37F6-3824-48F5-AC20-25306DBA462C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FC762-F1DB-4669-BF21-AF9FAFDF13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37F6-3824-48F5-AC20-25306DBA462C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FC762-F1DB-4669-BF21-AF9FAFDF13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37F6-3824-48F5-AC20-25306DBA462C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8EFC762-F1DB-4669-BF21-AF9FAFDF13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B537F6-3824-48F5-AC20-25306DBA462C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EFC762-F1DB-4669-BF21-AF9FAFDF138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285992"/>
            <a:ext cx="7772400" cy="1033457"/>
          </a:xfrm>
        </p:spPr>
        <p:txBody>
          <a:bodyPr>
            <a:noAutofit/>
          </a:bodyPr>
          <a:lstStyle/>
          <a:p>
            <a:pPr algn="ctr"/>
            <a:r>
              <a:rPr lang="ru-RU" sz="6600" dirty="0" err="1" smtClean="0">
                <a:solidFill>
                  <a:schemeClr val="bg2">
                    <a:lumMod val="25000"/>
                  </a:schemeClr>
                </a:solidFill>
              </a:rPr>
              <a:t>Види</a:t>
            </a:r>
            <a:r>
              <a:rPr lang="ru-RU" sz="66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uk-UA" sz="6600" dirty="0" smtClean="0">
                <a:solidFill>
                  <a:schemeClr val="bg2">
                    <a:lumMod val="25000"/>
                  </a:schemeClr>
                </a:solidFill>
              </a:rPr>
              <a:t>грошей</a:t>
            </a:r>
            <a:endParaRPr lang="ru-RU" sz="6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285728"/>
            <a:ext cx="8572560" cy="6357982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002060"/>
                </a:solidFill>
              </a:rPr>
              <a:t>Носієм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електронних</a:t>
            </a:r>
            <a:r>
              <a:rPr lang="ru-RU" dirty="0" smtClean="0">
                <a:solidFill>
                  <a:srgbClr val="002060"/>
                </a:solidFill>
              </a:rPr>
              <a:t> грошей </a:t>
            </a:r>
            <a:r>
              <a:rPr lang="ru-RU" dirty="0" err="1" smtClean="0">
                <a:solidFill>
                  <a:srgbClr val="002060"/>
                </a:solidFill>
              </a:rPr>
              <a:t>є</a:t>
            </a:r>
            <a:r>
              <a:rPr lang="ru-RU" dirty="0" smtClean="0">
                <a:solidFill>
                  <a:srgbClr val="002060"/>
                </a:solidFill>
              </a:rPr>
              <a:t> </a:t>
            </a:r>
            <a:r>
              <a:rPr lang="ru-RU" u="sng" dirty="0" err="1" smtClean="0">
                <a:solidFill>
                  <a:srgbClr val="002060"/>
                </a:solidFill>
              </a:rPr>
              <a:t>пластикова</a:t>
            </a:r>
            <a:r>
              <a:rPr lang="ru-RU" u="sng" dirty="0" smtClean="0">
                <a:solidFill>
                  <a:srgbClr val="002060"/>
                </a:solidFill>
              </a:rPr>
              <a:t> </a:t>
            </a:r>
            <a:r>
              <a:rPr lang="ru-RU" u="sng" dirty="0" err="1" smtClean="0">
                <a:solidFill>
                  <a:srgbClr val="002060"/>
                </a:solidFill>
              </a:rPr>
              <a:t>картка</a:t>
            </a:r>
            <a:r>
              <a:rPr lang="ru-RU" dirty="0" smtClean="0">
                <a:solidFill>
                  <a:srgbClr val="002060"/>
                </a:solidFill>
              </a:rPr>
              <a:t> </a:t>
            </a:r>
            <a:r>
              <a:rPr lang="ru-RU" dirty="0" smtClean="0">
                <a:solidFill>
                  <a:srgbClr val="002060"/>
                </a:solidFill>
              </a:rPr>
              <a:t>— </a:t>
            </a:r>
            <a:r>
              <a:rPr lang="ru-RU" dirty="0" err="1" smtClean="0">
                <a:solidFill>
                  <a:srgbClr val="002060"/>
                </a:solidFill>
              </a:rPr>
              <a:t>іменний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грошовий</a:t>
            </a:r>
            <a:r>
              <a:rPr lang="ru-RU" dirty="0" smtClean="0">
                <a:solidFill>
                  <a:srgbClr val="002060"/>
                </a:solidFill>
              </a:rPr>
              <a:t> документ, </a:t>
            </a:r>
            <a:r>
              <a:rPr lang="ru-RU" dirty="0" err="1" smtClean="0">
                <a:solidFill>
                  <a:srgbClr val="002060"/>
                </a:solidFill>
              </a:rPr>
              <a:t>що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видається</a:t>
            </a:r>
            <a:r>
              <a:rPr lang="ru-RU" dirty="0" smtClean="0">
                <a:solidFill>
                  <a:srgbClr val="002060"/>
                </a:solidFill>
              </a:rPr>
              <a:t> банком </a:t>
            </a:r>
            <a:r>
              <a:rPr lang="ru-RU" dirty="0" err="1" smtClean="0">
                <a:solidFill>
                  <a:srgbClr val="002060"/>
                </a:solidFill>
              </a:rPr>
              <a:t>власнику</a:t>
            </a:r>
            <a:r>
              <a:rPr lang="ru-RU" dirty="0" smtClean="0">
                <a:solidFill>
                  <a:srgbClr val="002060"/>
                </a:solidFill>
              </a:rPr>
              <a:t> поточного </a:t>
            </a:r>
            <a:r>
              <a:rPr lang="ru-RU" dirty="0" err="1" smtClean="0">
                <a:solidFill>
                  <a:srgbClr val="002060"/>
                </a:solidFill>
              </a:rPr>
              <a:t>рахунку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дає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йому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можливість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оплатити</a:t>
            </a:r>
            <a:r>
              <a:rPr lang="ru-RU" dirty="0" smtClean="0">
                <a:solidFill>
                  <a:srgbClr val="002060"/>
                </a:solidFill>
              </a:rPr>
              <a:t> через </a:t>
            </a:r>
            <a:r>
              <a:rPr lang="ru-RU" dirty="0" err="1" smtClean="0">
                <a:solidFill>
                  <a:srgbClr val="002060"/>
                </a:solidFill>
              </a:rPr>
              <a:t>комп’ютерні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мережі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свої</a:t>
            </a:r>
            <a:r>
              <a:rPr lang="ru-RU" dirty="0" smtClean="0">
                <a:solidFill>
                  <a:srgbClr val="002060"/>
                </a:solidFill>
              </a:rPr>
              <a:t> покупки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погасити</a:t>
            </a:r>
            <a:r>
              <a:rPr lang="ru-RU" dirty="0" smtClean="0">
                <a:solidFill>
                  <a:srgbClr val="002060"/>
                </a:solidFill>
              </a:rPr>
              <a:t> борги </a:t>
            </a:r>
            <a:r>
              <a:rPr lang="ru-RU" dirty="0" err="1" smtClean="0">
                <a:solidFill>
                  <a:srgbClr val="002060"/>
                </a:solidFill>
              </a:rPr>
              <a:t>переказом</a:t>
            </a:r>
            <a:r>
              <a:rPr lang="ru-RU" dirty="0" smtClean="0">
                <a:solidFill>
                  <a:srgbClr val="002060"/>
                </a:solidFill>
              </a:rPr>
              <a:t> грошей по </a:t>
            </a:r>
            <a:r>
              <a:rPr lang="ru-RU" dirty="0" err="1" smtClean="0">
                <a:solidFill>
                  <a:srgbClr val="002060"/>
                </a:solidFill>
              </a:rPr>
              <a:t>рахунку</a:t>
            </a:r>
            <a:r>
              <a:rPr lang="ru-RU" dirty="0" smtClean="0">
                <a:solidFill>
                  <a:srgbClr val="002060"/>
                </a:solidFill>
              </a:rPr>
              <a:t> без </a:t>
            </a:r>
            <a:r>
              <a:rPr lang="ru-RU" dirty="0" err="1" smtClean="0">
                <a:solidFill>
                  <a:srgbClr val="002060"/>
                </a:solidFill>
              </a:rPr>
              <a:t>використання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готівки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чи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паперових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платіжних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документів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1027" name="Picture 3" descr="D:\Users\Алина\Desktop\navyazyvayut-plastikovye-kar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714752"/>
            <a:ext cx="3314723" cy="2071702"/>
          </a:xfrm>
          <a:prstGeom prst="rect">
            <a:avLst/>
          </a:prstGeom>
          <a:noFill/>
        </p:spPr>
      </p:pic>
      <p:pic>
        <p:nvPicPr>
          <p:cNvPr id="1028" name="Picture 4" descr="D:\Users\Алина\Desktop\3836072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3214686"/>
            <a:ext cx="2571750" cy="2571750"/>
          </a:xfrm>
          <a:prstGeom prst="rect">
            <a:avLst/>
          </a:prstGeom>
          <a:noFill/>
        </p:spPr>
      </p:pic>
      <p:pic>
        <p:nvPicPr>
          <p:cNvPr id="1026" name="Picture 2" descr="D:\Users\Алина\Desktop\27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4143380"/>
            <a:ext cx="2738440" cy="2048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571480"/>
            <a:ext cx="8229600" cy="5857916"/>
          </a:xfrm>
        </p:spPr>
        <p:txBody>
          <a:bodyPr/>
          <a:lstStyle/>
          <a:p>
            <a:r>
              <a:rPr lang="ru-RU" dirty="0" err="1" smtClean="0">
                <a:solidFill>
                  <a:srgbClr val="7030A0"/>
                </a:solidFill>
              </a:rPr>
              <a:t>Гро́ші</a:t>
            </a:r>
            <a:r>
              <a:rPr lang="ru-RU" dirty="0" smtClean="0">
                <a:solidFill>
                  <a:srgbClr val="7030A0"/>
                </a:solidFill>
              </a:rPr>
              <a:t> — </a:t>
            </a:r>
            <a:r>
              <a:rPr lang="ru-RU" dirty="0" err="1" smtClean="0">
                <a:solidFill>
                  <a:srgbClr val="7030A0"/>
                </a:solidFill>
              </a:rPr>
              <a:t>це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особливий</a:t>
            </a:r>
            <a:r>
              <a:rPr lang="ru-RU" dirty="0" smtClean="0">
                <a:solidFill>
                  <a:srgbClr val="7030A0"/>
                </a:solidFill>
              </a:rPr>
              <a:t> товар, </a:t>
            </a:r>
            <a:r>
              <a:rPr lang="ru-RU" dirty="0" err="1" smtClean="0">
                <a:solidFill>
                  <a:srgbClr val="7030A0"/>
                </a:solidFill>
              </a:rPr>
              <a:t>що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є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загальною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еквівалентною</a:t>
            </a:r>
            <a:r>
              <a:rPr lang="ru-RU" dirty="0" smtClean="0">
                <a:solidFill>
                  <a:srgbClr val="7030A0"/>
                </a:solidFill>
              </a:rPr>
              <a:t> формою </a:t>
            </a:r>
            <a:r>
              <a:rPr lang="ru-RU" dirty="0" err="1" smtClean="0">
                <a:solidFill>
                  <a:srgbClr val="7030A0"/>
                </a:solidFill>
              </a:rPr>
              <a:t>вартості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інших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товарів</a:t>
            </a:r>
            <a:r>
              <a:rPr lang="ru-RU" dirty="0" smtClean="0">
                <a:solidFill>
                  <a:srgbClr val="7030A0"/>
                </a:solidFill>
              </a:rPr>
              <a:t> та </a:t>
            </a:r>
            <a:r>
              <a:rPr lang="ru-RU" dirty="0" err="1" smtClean="0">
                <a:solidFill>
                  <a:srgbClr val="7030A0"/>
                </a:solidFill>
              </a:rPr>
              <a:t>послуг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</a:p>
          <a:p>
            <a:r>
              <a:rPr lang="ru-RU" dirty="0" err="1" smtClean="0">
                <a:solidFill>
                  <a:srgbClr val="7030A0"/>
                </a:solidFill>
              </a:rPr>
              <a:t>Гроші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виконують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функції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мірила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вартості</a:t>
            </a:r>
            <a:r>
              <a:rPr lang="ru-RU" dirty="0" smtClean="0">
                <a:solidFill>
                  <a:srgbClr val="7030A0"/>
                </a:solidFill>
              </a:rPr>
              <a:t> та </a:t>
            </a:r>
            <a:r>
              <a:rPr lang="ru-RU" dirty="0" err="1" smtClean="0">
                <a:solidFill>
                  <a:srgbClr val="7030A0"/>
                </a:solidFill>
              </a:rPr>
              <a:t>засобу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обігу</a:t>
            </a:r>
            <a:r>
              <a:rPr lang="ru-RU" dirty="0" smtClean="0">
                <a:solidFill>
                  <a:srgbClr val="7030A0"/>
                </a:solidFill>
              </a:rPr>
              <a:t>. </a:t>
            </a:r>
            <a:r>
              <a:rPr lang="ru-RU" dirty="0" err="1" smtClean="0">
                <a:solidFill>
                  <a:srgbClr val="7030A0"/>
                </a:solidFill>
              </a:rPr>
              <a:t>Крім</a:t>
            </a:r>
            <a:r>
              <a:rPr lang="ru-RU" dirty="0" smtClean="0">
                <a:solidFill>
                  <a:srgbClr val="7030A0"/>
                </a:solidFill>
              </a:rPr>
              <a:t> того, вони </a:t>
            </a:r>
            <a:r>
              <a:rPr lang="ru-RU" dirty="0" err="1" smtClean="0">
                <a:solidFill>
                  <a:srgbClr val="7030A0"/>
                </a:solidFill>
              </a:rPr>
              <a:t>є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засобами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нагромадження</a:t>
            </a:r>
            <a:r>
              <a:rPr lang="ru-RU" dirty="0" smtClean="0">
                <a:solidFill>
                  <a:srgbClr val="7030A0"/>
                </a:solidFill>
              </a:rPr>
              <a:t> та платежу. З </a:t>
            </a:r>
            <a:r>
              <a:rPr lang="ru-RU" dirty="0" err="1" smtClean="0">
                <a:solidFill>
                  <a:srgbClr val="7030A0"/>
                </a:solidFill>
              </a:rPr>
              <a:t>утворенням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світового</a:t>
            </a:r>
            <a:r>
              <a:rPr lang="ru-RU" dirty="0" smtClean="0">
                <a:solidFill>
                  <a:srgbClr val="7030A0"/>
                </a:solidFill>
              </a:rPr>
              <a:t> ринку, </a:t>
            </a:r>
            <a:r>
              <a:rPr lang="ru-RU" dirty="0" err="1" smtClean="0">
                <a:solidFill>
                  <a:srgbClr val="7030A0"/>
                </a:solidFill>
              </a:rPr>
              <a:t>деякі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національні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гроші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виконують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функції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світових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</a:p>
          <a:p>
            <a:pPr>
              <a:buNone/>
            </a:pP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 descr="D:\Users\Алина\Desktop\445454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000504"/>
            <a:ext cx="2643171" cy="1930840"/>
          </a:xfrm>
          <a:prstGeom prst="rect">
            <a:avLst/>
          </a:prstGeom>
          <a:noFill/>
        </p:spPr>
      </p:pic>
      <p:pic>
        <p:nvPicPr>
          <p:cNvPr id="1027" name="Picture 3" descr="D:\Users\Алина\Desktop\kiotski_grosh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4000504"/>
            <a:ext cx="2856941" cy="1906269"/>
          </a:xfrm>
          <a:prstGeom prst="rect">
            <a:avLst/>
          </a:prstGeom>
          <a:noFill/>
        </p:spPr>
      </p:pic>
      <p:pic>
        <p:nvPicPr>
          <p:cNvPr id="1028" name="Picture 4" descr="D:\Users\Алина\Desktop\money-stack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4000504"/>
            <a:ext cx="2928926" cy="19526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58204" cy="857256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	</a:t>
            </a:r>
            <a:r>
              <a:rPr lang="uk-UA" sz="4800" dirty="0" smtClean="0">
                <a:solidFill>
                  <a:schemeClr val="accent3">
                    <a:lumMod val="50000"/>
                  </a:schemeClr>
                </a:solidFill>
              </a:rPr>
              <a:t>Види грошей</a:t>
            </a:r>
            <a:endParaRPr lang="ru-RU" sz="4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Users\Алина\Desktop\Tr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5929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idx="1"/>
          </p:nvPr>
        </p:nvSpPr>
        <p:spPr>
          <a:xfrm>
            <a:off x="0" y="0"/>
            <a:ext cx="9143999" cy="6858000"/>
          </a:xfrm>
        </p:spPr>
        <p:txBody>
          <a:bodyPr>
            <a:normAutofit fontScale="97500"/>
          </a:bodyPr>
          <a:lstStyle/>
          <a:p>
            <a:pPr fontAlgn="t"/>
            <a:r>
              <a:rPr lang="ru-RU" sz="21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Повноцінні</a:t>
            </a:r>
            <a:r>
              <a:rPr lang="ru-RU" sz="2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гроші</a:t>
            </a:r>
            <a:r>
              <a:rPr lang="ru-RU" sz="2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 – </a:t>
            </a:r>
            <a:r>
              <a:rPr lang="ru-RU" sz="21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це</a:t>
            </a:r>
            <a:r>
              <a:rPr lang="ru-RU" sz="2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гроші</a:t>
            </a:r>
            <a:r>
              <a:rPr lang="ru-RU" sz="2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  </a:t>
            </a:r>
            <a:r>
              <a:rPr lang="ru-RU" sz="21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які</a:t>
            </a:r>
            <a:r>
              <a:rPr lang="ru-RU" sz="2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21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собі</a:t>
            </a:r>
            <a:r>
              <a:rPr lang="ru-RU" sz="2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мають</a:t>
            </a:r>
            <a:r>
              <a:rPr lang="ru-RU" sz="2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вартісну</a:t>
            </a:r>
            <a:r>
              <a:rPr lang="ru-RU" sz="2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оцінку</a:t>
            </a:r>
            <a:r>
              <a:rPr lang="ru-RU" sz="2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( </a:t>
            </a:r>
            <a:r>
              <a:rPr lang="ru-RU" sz="21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монети</a:t>
            </a:r>
            <a:r>
              <a:rPr lang="ru-RU" sz="2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із</a:t>
            </a:r>
            <a:r>
              <a:rPr lang="ru-RU" sz="2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золота, </a:t>
            </a:r>
            <a:r>
              <a:rPr lang="ru-RU" sz="21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срібла</a:t>
            </a:r>
            <a:r>
              <a:rPr lang="ru-RU" sz="2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1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бронзи</a:t>
            </a:r>
            <a:r>
              <a:rPr lang="ru-RU" sz="2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).</a:t>
            </a:r>
            <a:br>
              <a:rPr lang="ru-RU" sz="2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2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Першими </a:t>
            </a:r>
            <a:r>
              <a:rPr lang="ru-RU" sz="21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повноцінними</a:t>
            </a:r>
            <a:r>
              <a:rPr lang="ru-RU" sz="2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грошима</a:t>
            </a:r>
            <a:r>
              <a:rPr lang="ru-RU" sz="2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виступали</a:t>
            </a:r>
            <a:r>
              <a:rPr lang="ru-RU" sz="2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товари</a:t>
            </a:r>
            <a:r>
              <a:rPr lang="ru-RU" sz="2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sz="2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предмети</a:t>
            </a:r>
            <a:r>
              <a:rPr lang="ru-RU" sz="2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першої</a:t>
            </a:r>
            <a:r>
              <a:rPr lang="ru-RU" sz="2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необхідності</a:t>
            </a:r>
            <a:r>
              <a:rPr lang="ru-RU" sz="2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худоба, зерно, </a:t>
            </a:r>
            <a:r>
              <a:rPr lang="ru-RU" sz="21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сіль</a:t>
            </a:r>
            <a:r>
              <a:rPr lang="ru-RU" sz="2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1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риба</a:t>
            </a:r>
            <a:r>
              <a:rPr lang="ru-RU" sz="2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1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ковані</a:t>
            </a:r>
            <a:r>
              <a:rPr lang="ru-RU" sz="2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інструменти</a:t>
            </a:r>
            <a:r>
              <a:rPr lang="ru-RU" sz="2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fontAlgn="t"/>
            <a:r>
              <a:rPr lang="ru-RU" sz="21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Еволюція</a:t>
            </a:r>
            <a:r>
              <a:rPr lang="ru-RU" sz="2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металевих</a:t>
            </a:r>
            <a:r>
              <a:rPr lang="ru-RU" sz="2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грошей </a:t>
            </a:r>
            <a:r>
              <a:rPr lang="ru-RU" sz="21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досягла</a:t>
            </a:r>
            <a:r>
              <a:rPr lang="ru-RU" sz="2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свого</a:t>
            </a:r>
            <a:r>
              <a:rPr lang="ru-RU" sz="2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апогею в </a:t>
            </a:r>
            <a:r>
              <a:rPr lang="ru-RU" sz="21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період</a:t>
            </a:r>
            <a:r>
              <a:rPr lang="ru-RU" sz="2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капіталізму</a:t>
            </a:r>
            <a:r>
              <a:rPr lang="ru-RU" sz="2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вільної</a:t>
            </a:r>
            <a:r>
              <a:rPr lang="ru-RU" sz="2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конкуренції</a:t>
            </a:r>
            <a:r>
              <a:rPr lang="ru-RU" sz="2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1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Золоті</a:t>
            </a:r>
            <a:r>
              <a:rPr lang="ru-RU" sz="2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гроші</a:t>
            </a:r>
            <a:r>
              <a:rPr lang="ru-RU" sz="2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настільки</a:t>
            </a:r>
            <a:r>
              <a:rPr lang="ru-RU" sz="2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добре </a:t>
            </a:r>
            <a:r>
              <a:rPr lang="ru-RU" sz="21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відповідали</a:t>
            </a:r>
            <a:r>
              <a:rPr lang="ru-RU" sz="2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вимогам</a:t>
            </a:r>
            <a:r>
              <a:rPr lang="ru-RU" sz="2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ринку, </a:t>
            </a:r>
            <a:r>
              <a:rPr lang="ru-RU" sz="21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sz="2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навіть</a:t>
            </a:r>
            <a:r>
              <a:rPr lang="ru-RU" sz="2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найкритичніші</a:t>
            </a:r>
            <a:r>
              <a:rPr lang="ru-RU" sz="2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дослідники</a:t>
            </a:r>
            <a:r>
              <a:rPr lang="ru-RU" sz="2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того часу без </a:t>
            </a:r>
            <a:r>
              <a:rPr lang="ru-RU" sz="21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будь-яких</a:t>
            </a:r>
            <a:r>
              <a:rPr lang="ru-RU" sz="2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сумнівів</a:t>
            </a:r>
            <a:r>
              <a:rPr lang="ru-RU" sz="2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ототожнювали</a:t>
            </a:r>
            <a:r>
              <a:rPr lang="ru-RU" sz="2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гроші</a:t>
            </a:r>
            <a:r>
              <a:rPr lang="ru-RU" sz="2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2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цим</a:t>
            </a:r>
            <a:r>
              <a:rPr lang="ru-RU" sz="2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металом</a:t>
            </a:r>
            <a:r>
              <a:rPr lang="ru-RU" sz="2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1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Зокрема</a:t>
            </a:r>
            <a:r>
              <a:rPr lang="ru-RU" sz="2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К. Маркс </a:t>
            </a:r>
            <a:r>
              <a:rPr lang="ru-RU" sz="21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неодноразово</a:t>
            </a:r>
            <a:r>
              <a:rPr lang="ru-RU" sz="2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підкреслював</a:t>
            </a:r>
            <a:r>
              <a:rPr lang="ru-RU" sz="2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1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sz="2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гроші</a:t>
            </a:r>
            <a:r>
              <a:rPr lang="ru-RU" sz="2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за </a:t>
            </a:r>
            <a:r>
              <a:rPr lang="ru-RU" sz="21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своєю</a:t>
            </a:r>
            <a:r>
              <a:rPr lang="ru-RU" sz="2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природою — </a:t>
            </a:r>
            <a:r>
              <a:rPr lang="ru-RU" sz="21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це</a:t>
            </a:r>
            <a:r>
              <a:rPr lang="ru-RU" sz="2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золото </a:t>
            </a:r>
            <a:r>
              <a:rPr lang="ru-RU" sz="21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sz="2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срібло</a:t>
            </a:r>
            <a:r>
              <a:rPr lang="ru-RU" sz="2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1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Таке</a:t>
            </a:r>
            <a:r>
              <a:rPr lang="ru-RU" sz="2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твердження</a:t>
            </a:r>
            <a:r>
              <a:rPr lang="ru-RU" sz="2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було</a:t>
            </a:r>
            <a:r>
              <a:rPr lang="ru-RU" sz="2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справедливим</a:t>
            </a:r>
            <a:r>
              <a:rPr lang="ru-RU" sz="2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лише</a:t>
            </a:r>
            <a:r>
              <a:rPr lang="ru-RU" sz="2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для того часу.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D:\Users\Алина\Desktop\1303940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214686"/>
            <a:ext cx="3259529" cy="2857520"/>
          </a:xfrm>
          <a:prstGeom prst="rect">
            <a:avLst/>
          </a:prstGeom>
          <a:noFill/>
        </p:spPr>
      </p:pic>
      <p:pic>
        <p:nvPicPr>
          <p:cNvPr id="3075" name="Picture 3" descr="D:\Users\Алина\Desktop\51b4d14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1001" y="3143248"/>
            <a:ext cx="3042999" cy="2500330"/>
          </a:xfrm>
          <a:prstGeom prst="rect">
            <a:avLst/>
          </a:prstGeom>
          <a:noFill/>
        </p:spPr>
      </p:pic>
      <p:pic>
        <p:nvPicPr>
          <p:cNvPr id="3076" name="Picture 4" descr="D:\Users\Алина\Desktop\chomu-moneti-dorogo-koshtuyu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4286256"/>
            <a:ext cx="3071834" cy="2303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idx="1"/>
          </p:nvPr>
        </p:nvSpPr>
        <p:spPr>
          <a:xfrm>
            <a:off x="285720" y="428604"/>
            <a:ext cx="8572560" cy="6215106"/>
          </a:xfrm>
        </p:spPr>
        <p:txBody>
          <a:bodyPr>
            <a:normAutofit fontScale="97500"/>
          </a:bodyPr>
          <a:lstStyle/>
          <a:p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Неповноцінні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гроші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—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це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гроші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які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не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мають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власної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субстанціональної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вартості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Види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неповноцінних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кредитних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) грошей: вексель, банкнота, чек,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електронні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гроші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кредитні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картки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 descr="D:\Users\Алина\Desktop\Scho-take-Hroshi-300x2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500306"/>
            <a:ext cx="2857500" cy="2143125"/>
          </a:xfrm>
          <a:prstGeom prst="rect">
            <a:avLst/>
          </a:prstGeom>
          <a:noFill/>
        </p:spPr>
      </p:pic>
      <p:pic>
        <p:nvPicPr>
          <p:cNvPr id="4099" name="Picture 3" descr="D:\Users\Алина\Desktop\zakon-ob-elektronnykh-dengakh-v-ukrai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2285992"/>
            <a:ext cx="2738138" cy="1711336"/>
          </a:xfrm>
          <a:prstGeom prst="rect">
            <a:avLst/>
          </a:prstGeom>
          <a:noFill/>
        </p:spPr>
      </p:pic>
      <p:pic>
        <p:nvPicPr>
          <p:cNvPr id="4100" name="Picture 4" descr="D:\Users\Алина\Desktop\201209191058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4286256"/>
            <a:ext cx="2753305" cy="2000264"/>
          </a:xfrm>
          <a:prstGeom prst="rect">
            <a:avLst/>
          </a:prstGeom>
          <a:noFill/>
        </p:spPr>
      </p:pic>
      <p:pic>
        <p:nvPicPr>
          <p:cNvPr id="4102" name="Picture 6" descr="D:\Users\Алина\Desktop\1258217995_vexe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2214554"/>
            <a:ext cx="2401607" cy="3357586"/>
          </a:xfrm>
          <a:prstGeom prst="rect">
            <a:avLst/>
          </a:prstGeom>
          <a:noFill/>
        </p:spPr>
      </p:pic>
      <p:pic>
        <p:nvPicPr>
          <p:cNvPr id="4101" name="Picture 5" descr="D:\Users\Алина\Desktop\1-сторона-check3-1024x46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4929198"/>
            <a:ext cx="3725659" cy="1695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214290"/>
            <a:ext cx="8572560" cy="650085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Вексель</a:t>
            </a:r>
            <a:r>
              <a:rPr lang="ru-RU" sz="2000" dirty="0" smtClean="0">
                <a:solidFill>
                  <a:srgbClr val="C00000"/>
                </a:solidFill>
              </a:rPr>
              <a:t> – </a:t>
            </a:r>
            <a:r>
              <a:rPr lang="ru-RU" sz="2000" dirty="0" err="1" smtClean="0">
                <a:solidFill>
                  <a:srgbClr val="C00000"/>
                </a:solidFill>
              </a:rPr>
              <a:t>письмове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безумовне</a:t>
            </a:r>
            <a:r>
              <a:rPr lang="ru-RU" sz="2000" dirty="0" smtClean="0">
                <a:solidFill>
                  <a:srgbClr val="C00000"/>
                </a:solidFill>
              </a:rPr>
              <a:t>, </a:t>
            </a:r>
            <a:r>
              <a:rPr lang="ru-RU" sz="2000" dirty="0" err="1" smtClean="0">
                <a:solidFill>
                  <a:srgbClr val="C00000"/>
                </a:solidFill>
              </a:rPr>
              <a:t>нічим</a:t>
            </a:r>
            <a:r>
              <a:rPr lang="ru-RU" sz="2000" dirty="0" smtClean="0">
                <a:solidFill>
                  <a:srgbClr val="C00000"/>
                </a:solidFill>
              </a:rPr>
              <a:t> не </a:t>
            </a:r>
            <a:r>
              <a:rPr lang="ru-RU" sz="2000" dirty="0" err="1" smtClean="0">
                <a:solidFill>
                  <a:srgbClr val="C00000"/>
                </a:solidFill>
              </a:rPr>
              <a:t>обумовлене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зобов'язання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боржника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сплатити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певну</a:t>
            </a:r>
            <a:r>
              <a:rPr lang="ru-RU" sz="2000" dirty="0" smtClean="0">
                <a:solidFill>
                  <a:srgbClr val="C00000"/>
                </a:solidFill>
              </a:rPr>
              <a:t> суму в </a:t>
            </a:r>
            <a:r>
              <a:rPr lang="ru-RU" sz="2000" dirty="0" err="1" smtClean="0">
                <a:solidFill>
                  <a:srgbClr val="C00000"/>
                </a:solidFill>
              </a:rPr>
              <a:t>заздалегідь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обговорений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термін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і</a:t>
            </a:r>
            <a:r>
              <a:rPr lang="ru-RU" sz="2000" dirty="0" smtClean="0">
                <a:solidFill>
                  <a:srgbClr val="C00000"/>
                </a:solidFill>
              </a:rPr>
              <a:t> у </a:t>
            </a:r>
            <a:r>
              <a:rPr lang="ru-RU" sz="2000" dirty="0" err="1" smtClean="0">
                <a:solidFill>
                  <a:srgbClr val="C00000"/>
                </a:solidFill>
              </a:rPr>
              <a:t>встановленому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місці</a:t>
            </a:r>
            <a:r>
              <a:rPr lang="ru-RU" sz="2000" dirty="0" smtClean="0">
                <a:solidFill>
                  <a:srgbClr val="C00000"/>
                </a:solidFill>
              </a:rPr>
              <a:t>. </a:t>
            </a:r>
            <a:r>
              <a:rPr lang="ru-RU" sz="2000" dirty="0" err="1" smtClean="0">
                <a:solidFill>
                  <a:srgbClr val="C00000"/>
                </a:solidFill>
              </a:rPr>
              <a:t>Розрізняють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простий</a:t>
            </a:r>
            <a:r>
              <a:rPr lang="ru-RU" sz="2000" dirty="0" smtClean="0">
                <a:solidFill>
                  <a:srgbClr val="C00000"/>
                </a:solidFill>
              </a:rPr>
              <a:t> вексель, </a:t>
            </a:r>
            <a:r>
              <a:rPr lang="ru-RU" sz="2000" dirty="0" err="1" smtClean="0">
                <a:solidFill>
                  <a:srgbClr val="C00000"/>
                </a:solidFill>
              </a:rPr>
              <a:t>виданий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боржником</a:t>
            </a:r>
            <a:r>
              <a:rPr lang="ru-RU" sz="2000" dirty="0" smtClean="0">
                <a:solidFill>
                  <a:srgbClr val="C00000"/>
                </a:solidFill>
              </a:rPr>
              <a:t>, </a:t>
            </a:r>
            <a:r>
              <a:rPr lang="ru-RU" sz="2000" dirty="0" err="1" smtClean="0">
                <a:solidFill>
                  <a:srgbClr val="C00000"/>
                </a:solidFill>
              </a:rPr>
              <a:t>і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переказний</a:t>
            </a:r>
            <a:r>
              <a:rPr lang="ru-RU" sz="2000" dirty="0" smtClean="0">
                <a:solidFill>
                  <a:srgbClr val="C00000"/>
                </a:solidFill>
              </a:rPr>
              <a:t> (трату), </a:t>
            </a:r>
            <a:r>
              <a:rPr lang="ru-RU" sz="2000" dirty="0" err="1" smtClean="0">
                <a:solidFill>
                  <a:srgbClr val="C00000"/>
                </a:solidFill>
              </a:rPr>
              <a:t>виписаний</a:t>
            </a:r>
            <a:r>
              <a:rPr lang="ru-RU" sz="2000" dirty="0" smtClean="0">
                <a:solidFill>
                  <a:srgbClr val="C00000"/>
                </a:solidFill>
              </a:rPr>
              <a:t> кредитором </a:t>
            </a:r>
            <a:r>
              <a:rPr lang="ru-RU" sz="2000" dirty="0" err="1" smtClean="0">
                <a:solidFill>
                  <a:srgbClr val="C00000"/>
                </a:solidFill>
              </a:rPr>
              <a:t>і</a:t>
            </a:r>
            <a:r>
              <a:rPr lang="ru-RU" sz="2000" dirty="0" smtClean="0">
                <a:solidFill>
                  <a:srgbClr val="C00000"/>
                </a:solidFill>
              </a:rPr>
              <a:t> направлений </a:t>
            </a:r>
            <a:r>
              <a:rPr lang="ru-RU" sz="2000" dirty="0" err="1" smtClean="0">
                <a:solidFill>
                  <a:srgbClr val="C00000"/>
                </a:solidFill>
              </a:rPr>
              <a:t>боржнику</a:t>
            </a:r>
            <a:r>
              <a:rPr lang="ru-RU" sz="2000" dirty="0" smtClean="0">
                <a:solidFill>
                  <a:srgbClr val="C00000"/>
                </a:solidFill>
              </a:rPr>
              <a:t> на </a:t>
            </a:r>
            <a:r>
              <a:rPr lang="ru-RU" sz="2000" dirty="0" err="1" smtClean="0">
                <a:solidFill>
                  <a:srgbClr val="C00000"/>
                </a:solidFill>
              </a:rPr>
              <a:t>підпис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з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поверненням</a:t>
            </a:r>
            <a:r>
              <a:rPr lang="ru-RU" sz="2000" dirty="0" smtClean="0">
                <a:solidFill>
                  <a:srgbClr val="C00000"/>
                </a:solidFill>
              </a:rPr>
              <a:t> кредитору. </a:t>
            </a:r>
            <a:r>
              <a:rPr lang="ru-RU" sz="2000" dirty="0" err="1" smtClean="0">
                <a:solidFill>
                  <a:srgbClr val="C00000"/>
                </a:solidFill>
              </a:rPr>
              <a:t>Переказний</a:t>
            </a:r>
            <a:r>
              <a:rPr lang="ru-RU" sz="2000" dirty="0" smtClean="0">
                <a:solidFill>
                  <a:srgbClr val="C00000"/>
                </a:solidFill>
              </a:rPr>
              <a:t> вексель (трата) </a:t>
            </a:r>
            <a:r>
              <a:rPr lang="ru-RU" sz="2000" dirty="0" err="1" smtClean="0">
                <a:solidFill>
                  <a:srgbClr val="C00000"/>
                </a:solidFill>
              </a:rPr>
              <a:t>може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перебувати</a:t>
            </a:r>
            <a:r>
              <a:rPr lang="ru-RU" sz="2000" dirty="0" smtClean="0">
                <a:solidFill>
                  <a:srgbClr val="C00000"/>
                </a:solidFill>
              </a:rPr>
              <a:t> в </a:t>
            </a:r>
            <a:r>
              <a:rPr lang="ru-RU" sz="2000" dirty="0" err="1" smtClean="0">
                <a:solidFill>
                  <a:srgbClr val="C00000"/>
                </a:solidFill>
              </a:rPr>
              <a:t>обігу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завдяки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переказному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напису</a:t>
            </a:r>
            <a:r>
              <a:rPr lang="ru-RU" sz="2000" dirty="0" smtClean="0">
                <a:solidFill>
                  <a:srgbClr val="C00000"/>
                </a:solidFill>
              </a:rPr>
              <a:t> (</a:t>
            </a:r>
            <a:r>
              <a:rPr lang="ru-RU" sz="2000" dirty="0" err="1" smtClean="0">
                <a:solidFill>
                  <a:srgbClr val="C00000"/>
                </a:solidFill>
              </a:rPr>
              <a:t>індосаменту</a:t>
            </a:r>
            <a:r>
              <a:rPr lang="ru-RU" sz="2000" dirty="0" smtClean="0">
                <a:solidFill>
                  <a:srgbClr val="C00000"/>
                </a:solidFill>
              </a:rPr>
              <a:t>) на </a:t>
            </a:r>
            <a:r>
              <a:rPr lang="ru-RU" sz="2000" dirty="0" err="1" smtClean="0">
                <a:solidFill>
                  <a:srgbClr val="C00000"/>
                </a:solidFill>
              </a:rPr>
              <a:t>зворотному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боці</a:t>
            </a:r>
            <a:r>
              <a:rPr lang="ru-RU" sz="2000" dirty="0" smtClean="0">
                <a:solidFill>
                  <a:srgbClr val="C00000"/>
                </a:solidFill>
              </a:rPr>
              <a:t> документа.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5122" name="Picture 2" descr="D:\Users\Алина\Desktop\550px-2.1.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643182"/>
            <a:ext cx="8215370" cy="4214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idx="1"/>
          </p:nvPr>
        </p:nvSpPr>
        <p:spPr>
          <a:xfrm flipH="1">
            <a:off x="214313" y="214313"/>
            <a:ext cx="8715375" cy="6429375"/>
          </a:xfrm>
        </p:spPr>
        <p:txBody>
          <a:bodyPr>
            <a:normAutofit fontScale="97500"/>
          </a:bodyPr>
          <a:lstStyle/>
          <a:p>
            <a:r>
              <a:rPr lang="vi-VN" b="1" dirty="0" smtClean="0">
                <a:solidFill>
                  <a:srgbClr val="002060"/>
                </a:solidFill>
              </a:rPr>
              <a:t>Банкно́та</a:t>
            </a:r>
            <a:r>
              <a:rPr lang="vi-VN" dirty="0" smtClean="0">
                <a:solidFill>
                  <a:srgbClr val="002060"/>
                </a:solidFill>
              </a:rPr>
              <a:t> — банківські білети, кредитні знаки грошей, безтермінові грошові зобов'язання емісійного банку, виготовлені з паперу або пластика, зазвичай прямокутної форми. Банкноти випускаються</a:t>
            </a:r>
            <a:r>
              <a:rPr lang="uk-UA" dirty="0" smtClean="0">
                <a:solidFill>
                  <a:srgbClr val="002060"/>
                </a:solidFill>
              </a:rPr>
              <a:t> </a:t>
            </a:r>
            <a:r>
              <a:rPr lang="vi-VN" dirty="0" smtClean="0">
                <a:solidFill>
                  <a:srgbClr val="002060"/>
                </a:solidFill>
              </a:rPr>
              <a:t>центральними банками держав і обов'язкові до прийому на всій їх території нарівні з монетами.</a:t>
            </a:r>
            <a:endParaRPr lang="uk-UA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6146" name="Picture 2" descr="D:\Users\Алина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3150" y="3071810"/>
            <a:ext cx="2990850" cy="1524000"/>
          </a:xfrm>
          <a:prstGeom prst="rect">
            <a:avLst/>
          </a:prstGeom>
          <a:noFill/>
        </p:spPr>
      </p:pic>
      <p:pic>
        <p:nvPicPr>
          <p:cNvPr id="6147" name="Picture 3" descr="D:\Users\Алина\Desktop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572008"/>
            <a:ext cx="3228975" cy="1409700"/>
          </a:xfrm>
          <a:prstGeom prst="rect">
            <a:avLst/>
          </a:prstGeom>
          <a:noFill/>
        </p:spPr>
      </p:pic>
      <p:pic>
        <p:nvPicPr>
          <p:cNvPr id="6148" name="Picture 4" descr="D:\Users\Алина\Desktop\500euror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00373"/>
            <a:ext cx="3073030" cy="1571635"/>
          </a:xfrm>
          <a:prstGeom prst="rect">
            <a:avLst/>
          </a:prstGeom>
          <a:noFill/>
        </p:spPr>
      </p:pic>
      <p:pic>
        <p:nvPicPr>
          <p:cNvPr id="6149" name="Picture 5" descr="D:\Users\Алина\Desktop\200_07_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3000372"/>
            <a:ext cx="3071834" cy="1567430"/>
          </a:xfrm>
          <a:prstGeom prst="rect">
            <a:avLst/>
          </a:prstGeom>
          <a:noFill/>
        </p:spPr>
      </p:pic>
      <p:pic>
        <p:nvPicPr>
          <p:cNvPr id="6150" name="Picture 6" descr="D:\Users\Алина\Desktop\e251dcb9e0898460397adc569f99671c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48" y="4500570"/>
            <a:ext cx="3857620" cy="1637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idx="1"/>
          </p:nvPr>
        </p:nvSpPr>
        <p:spPr>
          <a:xfrm>
            <a:off x="285750" y="285750"/>
            <a:ext cx="8572500" cy="6357938"/>
          </a:xfrm>
        </p:spPr>
        <p:txBody>
          <a:bodyPr>
            <a:normAutofit fontScale="97500"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Чек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 – вид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кредитних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грошей,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ідо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виступає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як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грошовий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документ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встановленої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форми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який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містить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безумовний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наказ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власника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рахунку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в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кредитній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установі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виплатити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держателю чека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зазначену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суму. Чековому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обігу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передує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договір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між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клієнтом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кредитної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установи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цією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установою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про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відкриття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рахунку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на суму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внесених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коштів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або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надання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кредиту.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Клієнт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на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цю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суму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виписує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чеки, а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кредитна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установа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їх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оплачує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. В чековому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обігу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беруть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участь: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чекодавець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власник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рахунку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),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чекоодержувач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(кредитор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чекодавця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платник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по чеку (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кредитна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установа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).</a:t>
            </a: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70" name="Picture 2" descr="D:\Users\Алина\Desktop\550px-1.2.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786190"/>
            <a:ext cx="6211380" cy="3071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idx="1"/>
          </p:nvPr>
        </p:nvSpPr>
        <p:spPr>
          <a:xfrm>
            <a:off x="214313" y="214313"/>
            <a:ext cx="8643937" cy="6500812"/>
          </a:xfrm>
        </p:spPr>
        <p:txBody>
          <a:bodyPr>
            <a:normAutofit fontScale="97500"/>
          </a:bodyPr>
          <a:lstStyle/>
          <a:p>
            <a:r>
              <a:rPr lang="ru-RU" sz="2200" b="1" dirty="0" err="1" smtClean="0"/>
              <a:t>Електронні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гроші</a:t>
            </a:r>
            <a:r>
              <a:rPr lang="ru-RU" sz="2200" dirty="0" smtClean="0"/>
              <a:t> — </a:t>
            </a:r>
            <a:r>
              <a:rPr lang="ru-RU" sz="2200" dirty="0" err="1" smtClean="0"/>
              <a:t>це</a:t>
            </a:r>
            <a:r>
              <a:rPr lang="ru-RU" sz="2200" dirty="0" smtClean="0"/>
              <a:t> </a:t>
            </a:r>
            <a:r>
              <a:rPr lang="ru-RU" sz="2200" dirty="0" err="1" smtClean="0"/>
              <a:t>різновид</a:t>
            </a:r>
            <a:r>
              <a:rPr lang="ru-RU" sz="2200" dirty="0" smtClean="0"/>
              <a:t> </a:t>
            </a:r>
            <a:r>
              <a:rPr lang="ru-RU" sz="2200" dirty="0" err="1" smtClean="0"/>
              <a:t>депозитних</a:t>
            </a:r>
            <a:r>
              <a:rPr lang="ru-RU" sz="2200" dirty="0" smtClean="0"/>
              <a:t> грошей, </a:t>
            </a:r>
            <a:r>
              <a:rPr lang="ru-RU" sz="2200" dirty="0" err="1" smtClean="0"/>
              <a:t>які</a:t>
            </a:r>
            <a:r>
              <a:rPr lang="ru-RU" sz="2200" dirty="0" smtClean="0"/>
              <a:t> </a:t>
            </a:r>
            <a:r>
              <a:rPr lang="ru-RU" sz="2200" dirty="0" err="1" smtClean="0"/>
              <a:t>існують</a:t>
            </a:r>
            <a:r>
              <a:rPr lang="ru-RU" sz="2200" dirty="0" smtClean="0"/>
              <a:t> у </a:t>
            </a:r>
            <a:r>
              <a:rPr lang="ru-RU" sz="2200" dirty="0" err="1" smtClean="0"/>
              <a:t>пам’яті</a:t>
            </a:r>
            <a:r>
              <a:rPr lang="ru-RU" sz="2200" dirty="0" smtClean="0"/>
              <a:t> </a:t>
            </a:r>
            <a:r>
              <a:rPr lang="ru-RU" sz="2200" dirty="0" err="1" smtClean="0"/>
              <a:t>комп’ютерів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здійснюють</a:t>
            </a:r>
            <a:r>
              <a:rPr lang="ru-RU" sz="2200" dirty="0" smtClean="0"/>
              <a:t> </a:t>
            </a:r>
            <a:r>
              <a:rPr lang="ru-RU" sz="2200" dirty="0" err="1" smtClean="0"/>
              <a:t>свій</a:t>
            </a:r>
            <a:r>
              <a:rPr lang="ru-RU" sz="2200" dirty="0" smtClean="0"/>
              <a:t> </a:t>
            </a:r>
            <a:r>
              <a:rPr lang="ru-RU" sz="2200" dirty="0" err="1" smtClean="0"/>
              <a:t>рух</a:t>
            </a:r>
            <a:r>
              <a:rPr lang="ru-RU" sz="2200" dirty="0" smtClean="0"/>
              <a:t> автоматично </a:t>
            </a:r>
            <a:r>
              <a:rPr lang="ru-RU" sz="2200" dirty="0" err="1" smtClean="0"/>
              <a:t>з</a:t>
            </a:r>
            <a:r>
              <a:rPr lang="ru-RU" sz="2200" dirty="0" smtClean="0"/>
              <a:t> </a:t>
            </a:r>
            <a:r>
              <a:rPr lang="ru-RU" sz="2200" dirty="0" err="1" smtClean="0"/>
              <a:t>допомогою</a:t>
            </a:r>
            <a:r>
              <a:rPr lang="ru-RU" sz="2200" dirty="0" smtClean="0"/>
              <a:t> </a:t>
            </a:r>
            <a:r>
              <a:rPr lang="ru-RU" sz="2200" dirty="0" err="1" smtClean="0"/>
              <a:t>комп’ютерних</a:t>
            </a:r>
            <a:r>
              <a:rPr lang="ru-RU" sz="2200" dirty="0" smtClean="0"/>
              <a:t> систем за </a:t>
            </a:r>
            <a:r>
              <a:rPr lang="ru-RU" sz="2200" dirty="0" err="1" smtClean="0"/>
              <a:t>безпосередніми</a:t>
            </a:r>
            <a:r>
              <a:rPr lang="ru-RU" sz="2200" dirty="0" smtClean="0"/>
              <a:t> </a:t>
            </a:r>
            <a:r>
              <a:rPr lang="ru-RU" sz="2200" dirty="0" err="1" smtClean="0"/>
              <a:t>розпорядженнями</a:t>
            </a:r>
            <a:r>
              <a:rPr lang="ru-RU" sz="2200" dirty="0" smtClean="0"/>
              <a:t> </a:t>
            </a:r>
            <a:r>
              <a:rPr lang="ru-RU" sz="2200" dirty="0" err="1" smtClean="0"/>
              <a:t>власників</a:t>
            </a:r>
            <a:r>
              <a:rPr lang="ru-RU" sz="2200" dirty="0" smtClean="0"/>
              <a:t> </a:t>
            </a:r>
            <a:r>
              <a:rPr lang="ru-RU" sz="2200" dirty="0" err="1" smtClean="0"/>
              <a:t>поточних</a:t>
            </a:r>
            <a:r>
              <a:rPr lang="ru-RU" sz="2200" dirty="0" smtClean="0"/>
              <a:t> </a:t>
            </a:r>
            <a:r>
              <a:rPr lang="ru-RU" sz="2200" dirty="0" err="1" smtClean="0"/>
              <a:t>рахунків</a:t>
            </a:r>
            <a:r>
              <a:rPr lang="ru-RU" sz="2200" dirty="0" smtClean="0"/>
              <a:t>. </a:t>
            </a:r>
            <a:r>
              <a:rPr lang="ru-RU" sz="2200" dirty="0" err="1" smtClean="0"/>
              <a:t>Ця</a:t>
            </a:r>
            <a:r>
              <a:rPr lang="ru-RU" sz="2200" dirty="0" smtClean="0"/>
              <a:t> форма </a:t>
            </a:r>
            <a:r>
              <a:rPr lang="ru-RU" sz="2200" dirty="0" err="1" smtClean="0"/>
              <a:t>органічно</a:t>
            </a:r>
            <a:r>
              <a:rPr lang="ru-RU" sz="2200" dirty="0" smtClean="0"/>
              <a:t> </a:t>
            </a:r>
            <a:r>
              <a:rPr lang="ru-RU" sz="2200" dirty="0" err="1" smtClean="0"/>
              <a:t>поєднує</a:t>
            </a:r>
            <a:r>
              <a:rPr lang="ru-RU" sz="2200" dirty="0" smtClean="0"/>
              <a:t> у </a:t>
            </a:r>
            <a:r>
              <a:rPr lang="ru-RU" sz="2200" dirty="0" err="1" smtClean="0"/>
              <a:t>собі</a:t>
            </a:r>
            <a:r>
              <a:rPr lang="ru-RU" sz="2200" dirty="0" smtClean="0"/>
              <a:t> </a:t>
            </a:r>
            <a:r>
              <a:rPr lang="ru-RU" sz="2200" dirty="0" err="1" smtClean="0"/>
              <a:t>всі</a:t>
            </a:r>
            <a:r>
              <a:rPr lang="ru-RU" sz="2200" dirty="0" smtClean="0"/>
              <a:t> </a:t>
            </a:r>
            <a:r>
              <a:rPr lang="ru-RU" sz="2200" dirty="0" err="1" smtClean="0"/>
              <a:t>переваги</a:t>
            </a:r>
            <a:r>
              <a:rPr lang="ru-RU" sz="2200" dirty="0" smtClean="0"/>
              <a:t> </a:t>
            </a:r>
            <a:r>
              <a:rPr lang="ru-RU" sz="2200" dirty="0" err="1" smtClean="0"/>
              <a:t>депозитної</a:t>
            </a:r>
            <a:r>
              <a:rPr lang="ru-RU" sz="2200" dirty="0" smtClean="0"/>
              <a:t> та </a:t>
            </a:r>
            <a:r>
              <a:rPr lang="ru-RU" sz="2200" dirty="0" err="1" smtClean="0"/>
              <a:t>готівкової</a:t>
            </a:r>
            <a:r>
              <a:rPr lang="ru-RU" sz="2200" dirty="0" smtClean="0"/>
              <a:t> форм грошей: </a:t>
            </a:r>
            <a:r>
              <a:rPr lang="ru-RU" sz="2200" dirty="0" err="1" smtClean="0"/>
              <a:t>немає</a:t>
            </a:r>
            <a:r>
              <a:rPr lang="ru-RU" sz="2200" dirty="0" smtClean="0"/>
              <a:t> потреби </a:t>
            </a:r>
            <a:r>
              <a:rPr lang="ru-RU" sz="2200" dirty="0" err="1" smtClean="0"/>
              <a:t>переносити</a:t>
            </a:r>
            <a:r>
              <a:rPr lang="ru-RU" sz="2200" dirty="0" smtClean="0"/>
              <a:t> </a:t>
            </a:r>
            <a:r>
              <a:rPr lang="ru-RU" sz="2200" dirty="0" err="1" smtClean="0"/>
              <a:t>чи</a:t>
            </a:r>
            <a:r>
              <a:rPr lang="ru-RU" sz="2200" dirty="0" smtClean="0"/>
              <a:t> </a:t>
            </a:r>
            <a:r>
              <a:rPr lang="ru-RU" sz="2200" dirty="0" err="1" smtClean="0"/>
              <a:t>перевозити</a:t>
            </a:r>
            <a:r>
              <a:rPr lang="ru-RU" sz="2200" dirty="0" smtClean="0"/>
              <a:t> </a:t>
            </a:r>
            <a:r>
              <a:rPr lang="ru-RU" sz="2200" dirty="0" err="1" smtClean="0"/>
              <a:t>великі</a:t>
            </a:r>
            <a:r>
              <a:rPr lang="ru-RU" sz="2200" dirty="0" smtClean="0"/>
              <a:t> </a:t>
            </a:r>
            <a:r>
              <a:rPr lang="ru-RU" sz="2200" dirty="0" err="1" smtClean="0"/>
              <a:t>маси</a:t>
            </a:r>
            <a:r>
              <a:rPr lang="ru-RU" sz="2200" dirty="0" smtClean="0"/>
              <a:t> </a:t>
            </a:r>
            <a:r>
              <a:rPr lang="ru-RU" sz="2200" dirty="0" err="1" smtClean="0"/>
              <a:t>готівки</a:t>
            </a:r>
            <a:r>
              <a:rPr lang="ru-RU" sz="2200" dirty="0" smtClean="0"/>
              <a:t>; </a:t>
            </a:r>
            <a:r>
              <a:rPr lang="ru-RU" sz="2200" dirty="0" err="1" smtClean="0"/>
              <a:t>досягається</a:t>
            </a:r>
            <a:r>
              <a:rPr lang="ru-RU" sz="2200" dirty="0" smtClean="0"/>
              <a:t> </a:t>
            </a:r>
            <a:r>
              <a:rPr lang="ru-RU" sz="2200" dirty="0" err="1" smtClean="0"/>
              <a:t>значна</a:t>
            </a:r>
            <a:r>
              <a:rPr lang="ru-RU" sz="2200" dirty="0" smtClean="0"/>
              <a:t> </a:t>
            </a:r>
            <a:r>
              <a:rPr lang="ru-RU" sz="2200" dirty="0" err="1" smtClean="0"/>
              <a:t>економія</a:t>
            </a:r>
            <a:r>
              <a:rPr lang="ru-RU" sz="2200" dirty="0" smtClean="0"/>
              <a:t> </a:t>
            </a:r>
            <a:r>
              <a:rPr lang="ru-RU" sz="2200" dirty="0" err="1" smtClean="0"/>
              <a:t>витрат</a:t>
            </a:r>
            <a:r>
              <a:rPr lang="ru-RU" sz="2200" dirty="0" smtClean="0"/>
              <a:t> на </a:t>
            </a:r>
            <a:r>
              <a:rPr lang="ru-RU" sz="2200" dirty="0" err="1" smtClean="0"/>
              <a:t>їх</a:t>
            </a:r>
            <a:r>
              <a:rPr lang="ru-RU" sz="2200" dirty="0" smtClean="0"/>
              <a:t> </a:t>
            </a:r>
            <a:r>
              <a:rPr lang="ru-RU" sz="2200" dirty="0" err="1" smtClean="0"/>
              <a:t>виготовлення</a:t>
            </a:r>
            <a:r>
              <a:rPr lang="ru-RU" sz="2200" dirty="0" smtClean="0"/>
              <a:t>, </a:t>
            </a:r>
            <a:r>
              <a:rPr lang="ru-RU" sz="2200" dirty="0" err="1" smtClean="0"/>
              <a:t>збереження</a:t>
            </a:r>
            <a:r>
              <a:rPr lang="ru-RU" sz="2200" dirty="0" smtClean="0"/>
              <a:t>, </a:t>
            </a:r>
            <a:r>
              <a:rPr lang="ru-RU" sz="2200" dirty="0" err="1" smtClean="0"/>
              <a:t>перерахування</a:t>
            </a:r>
            <a:r>
              <a:rPr lang="ru-RU" sz="2200" dirty="0" smtClean="0"/>
              <a:t>, </a:t>
            </a:r>
            <a:r>
              <a:rPr lang="ru-RU" sz="2200" dirty="0" err="1" smtClean="0"/>
              <a:t>перевезення</a:t>
            </a:r>
            <a:r>
              <a:rPr lang="ru-RU" sz="2200" dirty="0" smtClean="0"/>
              <a:t> </a:t>
            </a:r>
            <a:r>
              <a:rPr lang="ru-RU" sz="2200" dirty="0" err="1" smtClean="0"/>
              <a:t>тощо</a:t>
            </a:r>
            <a:r>
              <a:rPr lang="ru-RU" sz="2200" dirty="0" smtClean="0"/>
              <a:t>; </a:t>
            </a:r>
            <a:r>
              <a:rPr lang="ru-RU" sz="2200" dirty="0" err="1" smtClean="0"/>
              <a:t>кожний</a:t>
            </a:r>
            <a:r>
              <a:rPr lang="ru-RU" sz="2200" dirty="0" smtClean="0"/>
              <a:t> </a:t>
            </a:r>
            <a:r>
              <a:rPr lang="ru-RU" sz="2200" dirty="0" err="1" smtClean="0"/>
              <a:t>платник</a:t>
            </a:r>
            <a:r>
              <a:rPr lang="ru-RU" sz="2200" dirty="0" smtClean="0"/>
              <a:t> </a:t>
            </a:r>
            <a:r>
              <a:rPr lang="ru-RU" sz="2200" dirty="0" err="1" smtClean="0"/>
              <a:t>має</a:t>
            </a:r>
            <a:r>
              <a:rPr lang="ru-RU" sz="2200" dirty="0" smtClean="0"/>
              <a:t> </a:t>
            </a:r>
            <a:r>
              <a:rPr lang="ru-RU" sz="2200" dirty="0" err="1" smtClean="0"/>
              <a:t>можливість</a:t>
            </a:r>
            <a:r>
              <a:rPr lang="ru-RU" sz="2200" dirty="0" smtClean="0"/>
              <a:t> </a:t>
            </a:r>
            <a:r>
              <a:rPr lang="ru-RU" sz="2200" dirty="0" err="1" smtClean="0"/>
              <a:t>вмить</a:t>
            </a:r>
            <a:r>
              <a:rPr lang="ru-RU" sz="2200" dirty="0" smtClean="0"/>
              <a:t> </a:t>
            </a:r>
            <a:r>
              <a:rPr lang="ru-RU" sz="2200" dirty="0" err="1" smtClean="0"/>
              <a:t>виконати</a:t>
            </a:r>
            <a:r>
              <a:rPr lang="ru-RU" sz="2200" dirty="0" smtClean="0"/>
              <a:t> </a:t>
            </a:r>
            <a:r>
              <a:rPr lang="ru-RU" sz="2200" dirty="0" err="1" smtClean="0"/>
              <a:t>платіж</a:t>
            </a:r>
            <a:r>
              <a:rPr lang="ru-RU" sz="2200" dirty="0" smtClean="0"/>
              <a:t>, </a:t>
            </a:r>
            <a:r>
              <a:rPr lang="ru-RU" sz="2200" dirty="0" err="1" smtClean="0"/>
              <a:t>попередньо</a:t>
            </a:r>
            <a:r>
              <a:rPr lang="ru-RU" sz="2200" dirty="0" smtClean="0"/>
              <a:t> </a:t>
            </a:r>
            <a:r>
              <a:rPr lang="ru-RU" sz="2200" dirty="0" err="1" smtClean="0"/>
              <a:t>перевіривши</a:t>
            </a:r>
            <a:r>
              <a:rPr lang="ru-RU" sz="2200" dirty="0" smtClean="0"/>
              <a:t> </a:t>
            </a:r>
            <a:r>
              <a:rPr lang="ru-RU" sz="2200" dirty="0" err="1" smtClean="0"/>
              <a:t>всі</a:t>
            </a:r>
            <a:r>
              <a:rPr lang="ru-RU" sz="2200" dirty="0" smtClean="0"/>
              <a:t> </a:t>
            </a:r>
            <a:r>
              <a:rPr lang="ru-RU" sz="2200" dirty="0" err="1" smtClean="0"/>
              <a:t>його</a:t>
            </a:r>
            <a:r>
              <a:rPr lang="ru-RU" sz="2200" dirty="0" smtClean="0"/>
              <a:t> </a:t>
            </a:r>
            <a:r>
              <a:rPr lang="ru-RU" sz="2200" dirty="0" err="1" smtClean="0"/>
              <a:t>умови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здійснивши</a:t>
            </a:r>
            <a:r>
              <a:rPr lang="ru-RU" sz="2200" dirty="0" smtClean="0"/>
              <a:t> </a:t>
            </a:r>
            <a:r>
              <a:rPr lang="ru-RU" sz="2200" dirty="0" err="1" smtClean="0"/>
              <a:t>відповідні</a:t>
            </a:r>
            <a:r>
              <a:rPr lang="ru-RU" sz="2200" dirty="0" smtClean="0"/>
              <a:t> </a:t>
            </a:r>
            <a:r>
              <a:rPr lang="ru-RU" sz="2200" dirty="0" err="1" smtClean="0"/>
              <a:t>розрахунки</a:t>
            </a:r>
            <a:r>
              <a:rPr lang="ru-RU" sz="2200" dirty="0" smtClean="0"/>
              <a:t>, як </a:t>
            </a:r>
            <a:r>
              <a:rPr lang="ru-RU" sz="2200" dirty="0" err="1" smtClean="0"/>
              <a:t>і</a:t>
            </a:r>
            <a:r>
              <a:rPr lang="ru-RU" sz="2200" dirty="0" smtClean="0"/>
              <a:t> в платежах </a:t>
            </a:r>
            <a:r>
              <a:rPr lang="ru-RU" sz="2200" dirty="0" err="1" smtClean="0"/>
              <a:t>готівкою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pic>
        <p:nvPicPr>
          <p:cNvPr id="8198" name="Picture 6" descr="D:\Users\Алина\Desktop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4214818"/>
            <a:ext cx="3286148" cy="2301055"/>
          </a:xfrm>
          <a:prstGeom prst="rect">
            <a:avLst/>
          </a:prstGeom>
          <a:noFill/>
        </p:spPr>
      </p:pic>
      <p:pic>
        <p:nvPicPr>
          <p:cNvPr id="8199" name="Picture 7" descr="D:\Users\Алина\Desktop\article37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071942"/>
            <a:ext cx="3771900" cy="2486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183</TotalTime>
  <Words>16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Види грошей</vt:lpstr>
      <vt:lpstr>Слайд 2</vt:lpstr>
      <vt:lpstr> Види грошей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Види грошей</dc:title>
  <dc:creator>Алина</dc:creator>
  <cp:lastModifiedBy>Алина</cp:lastModifiedBy>
  <cp:revision>20</cp:revision>
  <dcterms:created xsi:type="dcterms:W3CDTF">2014-11-09T16:57:27Z</dcterms:created>
  <dcterms:modified xsi:type="dcterms:W3CDTF">2014-11-11T18:36:51Z</dcterms:modified>
</cp:coreProperties>
</file>