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9" r:id="rId13"/>
    <p:sldId id="267" r:id="rId14"/>
    <p:sldId id="268" r:id="rId15"/>
    <p:sldId id="271" r:id="rId16"/>
    <p:sldId id="270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4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498C0F4-92D8-4325-BD4B-2A3B864DF1CD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530FCF1-10BA-4EA9-8490-ACF20AD4D97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98C0F4-92D8-4325-BD4B-2A3B864DF1CD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30FCF1-10BA-4EA9-8490-ACF20AD4D9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498C0F4-92D8-4325-BD4B-2A3B864DF1CD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530FCF1-10BA-4EA9-8490-ACF20AD4D9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98C0F4-92D8-4325-BD4B-2A3B864DF1CD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30FCF1-10BA-4EA9-8490-ACF20AD4D9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498C0F4-92D8-4325-BD4B-2A3B864DF1CD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530FCF1-10BA-4EA9-8490-ACF20AD4D97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98C0F4-92D8-4325-BD4B-2A3B864DF1CD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30FCF1-10BA-4EA9-8490-ACF20AD4D9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98C0F4-92D8-4325-BD4B-2A3B864DF1CD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30FCF1-10BA-4EA9-8490-ACF20AD4D9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98C0F4-92D8-4325-BD4B-2A3B864DF1CD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30FCF1-10BA-4EA9-8490-ACF20AD4D9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498C0F4-92D8-4325-BD4B-2A3B864DF1CD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30FCF1-10BA-4EA9-8490-ACF20AD4D9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98C0F4-92D8-4325-BD4B-2A3B864DF1CD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30FCF1-10BA-4EA9-8490-ACF20AD4D9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98C0F4-92D8-4325-BD4B-2A3B864DF1CD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30FCF1-10BA-4EA9-8490-ACF20AD4D97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498C0F4-92D8-4325-BD4B-2A3B864DF1CD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530FCF1-10BA-4EA9-8490-ACF20AD4D97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Економіка </a:t>
            </a:r>
            <a:r>
              <a:rPr lang="uk-UA" dirty="0" err="1" smtClean="0"/>
              <a:t>канади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Підготували учениці 10-б класу </a:t>
            </a:r>
            <a:r>
              <a:rPr lang="uk-UA" dirty="0" err="1" smtClean="0"/>
              <a:t>Стоколюк</a:t>
            </a:r>
            <a:r>
              <a:rPr lang="uk-UA" dirty="0" smtClean="0"/>
              <a:t> Вікторія та  Гурова Євгенія</a:t>
            </a:r>
            <a:endParaRPr lang="ru-RU" dirty="0"/>
          </a:p>
        </p:txBody>
      </p:sp>
      <p:pic>
        <p:nvPicPr>
          <p:cNvPr id="20482" name="Picture 2" descr="http://im5-tub-ua.yandex.net/i?id=236464171-69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3456384" cy="33022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6419056" cy="770344"/>
          </a:xfrm>
        </p:spPr>
        <p:txBody>
          <a:bodyPr/>
          <a:lstStyle/>
          <a:p>
            <a:r>
              <a:rPr lang="en-US" dirty="0" smtClean="0"/>
              <a:t>Bank of CANADA</a:t>
            </a:r>
            <a:endParaRPr lang="ru-RU" dirty="0"/>
          </a:p>
        </p:txBody>
      </p:sp>
      <p:pic>
        <p:nvPicPr>
          <p:cNvPr id="22530" name="Picture 2" descr="http://im2-tub-ua.yandex.net/i?id=84507424-70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24744"/>
            <a:ext cx="3600400" cy="2919243"/>
          </a:xfrm>
          <a:prstGeom prst="rect">
            <a:avLst/>
          </a:prstGeom>
          <a:noFill/>
        </p:spPr>
      </p:pic>
      <p:pic>
        <p:nvPicPr>
          <p:cNvPr id="22532" name="Picture 4" descr="http://im4-tub-ua.yandex.net/i?id=376543779-29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332656"/>
            <a:ext cx="4440494" cy="2664296"/>
          </a:xfrm>
          <a:prstGeom prst="rect">
            <a:avLst/>
          </a:prstGeom>
          <a:noFill/>
        </p:spPr>
      </p:pic>
      <p:pic>
        <p:nvPicPr>
          <p:cNvPr id="22534" name="Picture 6" descr="http://im1-tub-ua.yandex.net/i?id=371046731-13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39952" y="3212976"/>
            <a:ext cx="4608512" cy="3456384"/>
          </a:xfrm>
          <a:prstGeom prst="rect">
            <a:avLst/>
          </a:prstGeom>
          <a:noFill/>
        </p:spPr>
      </p:pic>
      <p:pic>
        <p:nvPicPr>
          <p:cNvPr id="22536" name="Picture 8" descr="http://im4-tub-ua.yandex.net/i?id=152355947-52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4221088"/>
            <a:ext cx="2292846" cy="2292846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6923112" cy="55432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Канадська готівка</a:t>
            </a:r>
            <a:endParaRPr lang="ru-RU" dirty="0"/>
          </a:p>
        </p:txBody>
      </p:sp>
      <p:pic>
        <p:nvPicPr>
          <p:cNvPr id="23560" name="Picture 8" descr="http://www.coinnews.net/wp-content/uploads/2013/05/Canadian-5-Polymer-Banknote-Bac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836712"/>
            <a:ext cx="5943688" cy="2725606"/>
          </a:xfrm>
          <a:prstGeom prst="rect">
            <a:avLst/>
          </a:prstGeom>
          <a:noFill/>
        </p:spPr>
      </p:pic>
      <p:pic>
        <p:nvPicPr>
          <p:cNvPr id="23562" name="Picture 10" descr="http://img.src.ca/2013/04/30/635x357/130430_uc25b_billet-10-dollars-2_sn63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95625" y="3457574"/>
            <a:ext cx="6048375" cy="3400426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mashopsimg.com/aurich/pic/kanada_1_dollar1973_bn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196752"/>
            <a:ext cx="8472632" cy="3966733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img.src.ca/2012/11/06/635x357/121106_dl1xu_nouveau_vingt_dollars_sn63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6048375" cy="3400426"/>
          </a:xfrm>
          <a:prstGeom prst="rect">
            <a:avLst/>
          </a:prstGeom>
          <a:noFill/>
        </p:spPr>
      </p:pic>
      <p:pic>
        <p:nvPicPr>
          <p:cNvPr id="24580" name="Picture 4" descr="http://armenpress.am/static/news/b/2012/11/69870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3429000"/>
            <a:ext cx="4174604" cy="3130953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www.bloggang.com/data/v/vinitsiri/picture/13645311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20688"/>
            <a:ext cx="7620000" cy="5210175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apusa.us/wp-content/uploads/2011/08/Canadian-Dollar-Falls-The-Second-Week-As-Stock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7517735" cy="5638304"/>
          </a:xfrm>
          <a:prstGeom prst="rect">
            <a:avLst/>
          </a:prstGeom>
          <a:noFill/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images.quickblogcast.com/0/7/9/7/1/228086-217970/money.jpg?a=9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548680"/>
            <a:ext cx="7776864" cy="5832648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Дякуємо за увагу!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moole.ru/uploads/posts/2012-05/1337343816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8552" y="3942497"/>
            <a:ext cx="5175448" cy="29155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3744416" cy="864096"/>
          </a:xfrm>
        </p:spPr>
        <p:txBody>
          <a:bodyPr>
            <a:normAutofit/>
          </a:bodyPr>
          <a:lstStyle/>
          <a:p>
            <a:r>
              <a:rPr lang="uk-UA" dirty="0" smtClean="0"/>
              <a:t>економіка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052736"/>
            <a:ext cx="7094984" cy="3744416"/>
          </a:xfrm>
        </p:spPr>
        <p:txBody>
          <a:bodyPr/>
          <a:lstStyle/>
          <a:p>
            <a:r>
              <a:rPr lang="ru-RU" dirty="0" smtClean="0"/>
              <a:t>У </a:t>
            </a:r>
            <a:r>
              <a:rPr lang="ru-RU" dirty="0" err="1" smtClean="0"/>
              <a:t>Канаді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розвинена</a:t>
            </a:r>
            <a:r>
              <a:rPr lang="ru-RU" dirty="0" smtClean="0"/>
              <a:t> </a:t>
            </a:r>
            <a:r>
              <a:rPr lang="ru-RU" dirty="0" err="1" smtClean="0"/>
              <a:t>ринкова</a:t>
            </a:r>
            <a:r>
              <a:rPr lang="ru-RU" dirty="0" smtClean="0"/>
              <a:t> </a:t>
            </a:r>
            <a:r>
              <a:rPr lang="ru-RU" dirty="0" err="1" smtClean="0"/>
              <a:t>економіка</a:t>
            </a:r>
            <a:r>
              <a:rPr lang="ru-RU" dirty="0" smtClean="0"/>
              <a:t> </a:t>
            </a:r>
            <a:r>
              <a:rPr lang="ru-RU" dirty="0" smtClean="0"/>
              <a:t>.</a:t>
            </a:r>
          </a:p>
          <a:p>
            <a:r>
              <a:rPr lang="ru-RU" dirty="0" smtClean="0"/>
              <a:t>Канада — член 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економічної</a:t>
            </a:r>
            <a:r>
              <a:rPr lang="ru-RU" dirty="0" smtClean="0"/>
              <a:t> </a:t>
            </a:r>
            <a:r>
              <a:rPr lang="ru-RU" dirty="0" err="1" smtClean="0"/>
              <a:t>співпраці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(ОЕСР) 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Вісімки</a:t>
            </a:r>
            <a:r>
              <a:rPr lang="ru-RU" dirty="0" smtClean="0"/>
              <a:t> (</a:t>
            </a:r>
            <a:r>
              <a:rPr lang="en-US" dirty="0" smtClean="0"/>
              <a:t>G8</a:t>
            </a:r>
            <a:r>
              <a:rPr lang="en-US" dirty="0" smtClean="0"/>
              <a:t>).</a:t>
            </a:r>
            <a:endParaRPr lang="uk-UA" dirty="0" smtClean="0"/>
          </a:p>
          <a:p>
            <a:r>
              <a:rPr lang="ru-RU" dirty="0" err="1" smtClean="0"/>
              <a:t>Економіка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 </a:t>
            </a:r>
            <a:r>
              <a:rPr lang="ru-RU" dirty="0" err="1" smtClean="0"/>
              <a:t>зростає</a:t>
            </a:r>
            <a:r>
              <a:rPr lang="ru-RU" dirty="0" smtClean="0"/>
              <a:t> </a:t>
            </a:r>
            <a:r>
              <a:rPr lang="ru-RU" dirty="0" err="1" smtClean="0"/>
              <a:t>швидкими</a:t>
            </a:r>
            <a:r>
              <a:rPr lang="ru-RU" dirty="0" smtClean="0"/>
              <a:t> темпами та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низьким</a:t>
            </a:r>
            <a:r>
              <a:rPr lang="ru-RU" dirty="0" smtClean="0"/>
              <a:t> </a:t>
            </a:r>
            <a:r>
              <a:rPr lang="ru-RU" dirty="0" err="1" smtClean="0"/>
              <a:t>рівнем</a:t>
            </a:r>
            <a:r>
              <a:rPr lang="ru-RU" dirty="0" smtClean="0"/>
              <a:t> </a:t>
            </a:r>
            <a:r>
              <a:rPr lang="ru-RU" dirty="0" err="1" smtClean="0"/>
              <a:t>безробіття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великими </a:t>
            </a:r>
            <a:r>
              <a:rPr lang="ru-RU" dirty="0" err="1" smtClean="0"/>
              <a:t>урядовими</a:t>
            </a:r>
            <a:r>
              <a:rPr lang="ru-RU" dirty="0" smtClean="0"/>
              <a:t> </a:t>
            </a:r>
            <a:r>
              <a:rPr lang="ru-RU" dirty="0" err="1" smtClean="0"/>
              <a:t>надлишками</a:t>
            </a:r>
            <a:r>
              <a:rPr lang="ru-RU" dirty="0" smtClean="0"/>
              <a:t> в федеральному </a:t>
            </a:r>
            <a:r>
              <a:rPr lang="ru-RU" dirty="0" err="1" smtClean="0"/>
              <a:t>бюджеті</a:t>
            </a:r>
            <a:r>
              <a:rPr lang="ru-RU" dirty="0" smtClean="0"/>
              <a:t>. 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0"/>
            <a:ext cx="7300664" cy="6525344"/>
          </a:xfrm>
        </p:spPr>
        <p:txBody>
          <a:bodyPr>
            <a:normAutofit/>
          </a:bodyPr>
          <a:lstStyle/>
          <a:p>
            <a:r>
              <a:rPr lang="ru-RU" dirty="0" smtClean="0"/>
              <a:t>Канада — </a:t>
            </a:r>
            <a:r>
              <a:rPr lang="ru-RU" dirty="0" err="1" smtClean="0"/>
              <a:t>високорозвинена</a:t>
            </a:r>
            <a:r>
              <a:rPr lang="ru-RU" dirty="0" smtClean="0"/>
              <a:t> </a:t>
            </a:r>
            <a:r>
              <a:rPr lang="ru-RU" dirty="0" err="1" smtClean="0"/>
              <a:t>індустріально-аграрна</a:t>
            </a:r>
            <a:r>
              <a:rPr lang="ru-RU" dirty="0" smtClean="0"/>
              <a:t> </a:t>
            </a:r>
            <a:r>
              <a:rPr lang="ru-RU" dirty="0" err="1" smtClean="0"/>
              <a:t>країна</a:t>
            </a:r>
            <a:r>
              <a:rPr lang="ru-RU" dirty="0" smtClean="0"/>
              <a:t>. </a:t>
            </a:r>
            <a:endParaRPr lang="ru-RU" dirty="0" smtClean="0"/>
          </a:p>
          <a:p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галузі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: </a:t>
            </a:r>
            <a:r>
              <a:rPr lang="ru-RU" dirty="0" err="1" smtClean="0"/>
              <a:t>гірничодобувна</a:t>
            </a:r>
            <a:r>
              <a:rPr lang="ru-RU" dirty="0" smtClean="0"/>
              <a:t> та </a:t>
            </a:r>
            <a:r>
              <a:rPr lang="ru-RU" dirty="0" err="1" smtClean="0"/>
              <a:t>переробна</a:t>
            </a:r>
            <a:r>
              <a:rPr lang="ru-RU" dirty="0" smtClean="0"/>
              <a:t>, </a:t>
            </a:r>
            <a:r>
              <a:rPr lang="ru-RU" dirty="0" err="1" smtClean="0"/>
              <a:t>харчова</a:t>
            </a:r>
            <a:r>
              <a:rPr lang="ru-RU" dirty="0" smtClean="0"/>
              <a:t>, </a:t>
            </a:r>
            <a:r>
              <a:rPr lang="ru-RU" dirty="0" err="1" smtClean="0"/>
              <a:t>деревообробна</a:t>
            </a:r>
            <a:r>
              <a:rPr lang="ru-RU" dirty="0" smtClean="0"/>
              <a:t>, </a:t>
            </a:r>
            <a:r>
              <a:rPr lang="ru-RU" dirty="0" err="1" smtClean="0"/>
              <a:t>паперова</a:t>
            </a:r>
            <a:r>
              <a:rPr lang="ru-RU" dirty="0" smtClean="0"/>
              <a:t>, транспортного </a:t>
            </a:r>
            <a:r>
              <a:rPr lang="ru-RU" dirty="0" err="1" smtClean="0"/>
              <a:t>обладнання</a:t>
            </a:r>
            <a:r>
              <a:rPr lang="ru-RU" dirty="0" smtClean="0"/>
              <a:t>, </a:t>
            </a:r>
            <a:r>
              <a:rPr lang="ru-RU" dirty="0" err="1" smtClean="0"/>
              <a:t>хімічна</a:t>
            </a:r>
            <a:r>
              <a:rPr lang="ru-RU" dirty="0" smtClean="0"/>
              <a:t>, </a:t>
            </a:r>
            <a:r>
              <a:rPr lang="ru-RU" dirty="0" err="1" smtClean="0"/>
              <a:t>рибна</a:t>
            </a:r>
            <a:r>
              <a:rPr lang="ru-RU" dirty="0" smtClean="0"/>
              <a:t>, </a:t>
            </a:r>
            <a:r>
              <a:rPr lang="ru-RU" dirty="0" err="1" smtClean="0"/>
              <a:t>нафтова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газова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Транспорт — </a:t>
            </a:r>
            <a:r>
              <a:rPr lang="ru-RU" dirty="0" err="1" smtClean="0"/>
              <a:t>залізничний</a:t>
            </a:r>
            <a:r>
              <a:rPr lang="ru-RU" dirty="0" smtClean="0"/>
              <a:t>, </a:t>
            </a:r>
            <a:r>
              <a:rPr lang="ru-RU" dirty="0" err="1" smtClean="0"/>
              <a:t>автомобільний</a:t>
            </a:r>
            <a:r>
              <a:rPr lang="ru-RU" dirty="0" smtClean="0"/>
              <a:t>, </a:t>
            </a:r>
            <a:r>
              <a:rPr lang="ru-RU" dirty="0" err="1" smtClean="0"/>
              <a:t>річковий</a:t>
            </a:r>
            <a:r>
              <a:rPr lang="ru-RU" dirty="0" smtClean="0"/>
              <a:t>, </a:t>
            </a:r>
            <a:r>
              <a:rPr lang="ru-RU" dirty="0" err="1" smtClean="0"/>
              <a:t>озерний</a:t>
            </a:r>
            <a:r>
              <a:rPr lang="ru-RU" dirty="0" smtClean="0"/>
              <a:t>, </a:t>
            </a:r>
            <a:r>
              <a:rPr lang="ru-RU" dirty="0" err="1" smtClean="0"/>
              <a:t>морський</a:t>
            </a:r>
            <a:r>
              <a:rPr lang="ru-RU" dirty="0" smtClean="0"/>
              <a:t>, </a:t>
            </a:r>
            <a:r>
              <a:rPr lang="ru-RU" dirty="0" err="1" smtClean="0"/>
              <a:t>повітряний</a:t>
            </a:r>
            <a:r>
              <a:rPr lang="ru-RU" dirty="0" smtClean="0"/>
              <a:t>. </a:t>
            </a:r>
            <a:endParaRPr lang="ru-RU" dirty="0" smtClean="0"/>
          </a:p>
          <a:p>
            <a:r>
              <a:rPr lang="ru-RU" dirty="0" err="1" smtClean="0"/>
              <a:t>Головні</a:t>
            </a:r>
            <a:r>
              <a:rPr lang="ru-RU" dirty="0" smtClean="0"/>
              <a:t> порти: Ванкувер, </a:t>
            </a:r>
            <a:r>
              <a:rPr lang="ru-RU" dirty="0" err="1" smtClean="0"/>
              <a:t>Сет-Іль</a:t>
            </a:r>
            <a:r>
              <a:rPr lang="ru-RU" dirty="0" smtClean="0"/>
              <a:t>, </a:t>
            </a:r>
            <a:r>
              <a:rPr lang="ru-RU" dirty="0" err="1" smtClean="0"/>
              <a:t>Порт-Карт</a:t>
            </a:r>
            <a:r>
              <a:rPr lang="ru-RU" dirty="0" smtClean="0"/>
              <a:t>, </a:t>
            </a:r>
            <a:r>
              <a:rPr lang="ru-RU" dirty="0" err="1" smtClean="0"/>
              <a:t>Тандер-Бей</a:t>
            </a:r>
            <a:r>
              <a:rPr lang="ru-RU" dirty="0" smtClean="0"/>
              <a:t>, </a:t>
            </a:r>
            <a:r>
              <a:rPr lang="ru-RU" dirty="0" smtClean="0"/>
              <a:t>Монреаль.</a:t>
            </a:r>
          </a:p>
          <a:p>
            <a:r>
              <a:rPr lang="ru-RU" dirty="0" smtClean="0"/>
              <a:t>У </a:t>
            </a:r>
            <a:r>
              <a:rPr lang="ru-RU" dirty="0" err="1" smtClean="0"/>
              <a:t>економіці</a:t>
            </a:r>
            <a:r>
              <a:rPr lang="ru-RU" dirty="0" smtClean="0"/>
              <a:t> </a:t>
            </a:r>
            <a:r>
              <a:rPr lang="ru-RU" dirty="0" err="1" smtClean="0"/>
              <a:t>Канади</a:t>
            </a:r>
            <a:r>
              <a:rPr lang="ru-RU" dirty="0" smtClean="0"/>
              <a:t> </a:t>
            </a:r>
            <a:r>
              <a:rPr lang="ru-RU" dirty="0" err="1" smtClean="0"/>
              <a:t>виділяються</a:t>
            </a:r>
            <a:r>
              <a:rPr lang="ru-RU" dirty="0" smtClean="0"/>
              <a:t> </a:t>
            </a:r>
            <a:r>
              <a:rPr lang="ru-RU" dirty="0" err="1" smtClean="0"/>
              <a:t>сектори</a:t>
            </a:r>
            <a:r>
              <a:rPr lang="ru-RU" dirty="0" smtClean="0"/>
              <a:t> </a:t>
            </a:r>
            <a:r>
              <a:rPr lang="ru-RU" dirty="0" err="1" smtClean="0"/>
              <a:t>добувної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сільського</a:t>
            </a:r>
            <a:r>
              <a:rPr lang="ru-RU" dirty="0" smtClean="0"/>
              <a:t> </a:t>
            </a:r>
            <a:r>
              <a:rPr lang="ru-RU" dirty="0" err="1" smtClean="0"/>
              <a:t>господарства</a:t>
            </a:r>
            <a:r>
              <a:rPr lang="ru-RU" dirty="0" smtClean="0"/>
              <a:t> </a:t>
            </a:r>
            <a:r>
              <a:rPr lang="ru-RU" dirty="0" err="1" smtClean="0"/>
              <a:t>обробної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, </a:t>
            </a:r>
            <a:r>
              <a:rPr lang="ru-RU" dirty="0" err="1" smtClean="0"/>
              <a:t>будівництва</a:t>
            </a:r>
            <a:r>
              <a:rPr lang="ru-RU" dirty="0" smtClean="0"/>
              <a:t> та сфера </a:t>
            </a:r>
            <a:r>
              <a:rPr lang="ru-RU" dirty="0" err="1" smtClean="0"/>
              <a:t>обслуговування</a:t>
            </a:r>
            <a:r>
              <a:rPr lang="ru-RU" dirty="0" smtClean="0"/>
              <a:t>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21506" name="Picture 2" descr="http://im4-tub-ua.yandex.net/i?id=189641723-14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5265204"/>
            <a:ext cx="2123728" cy="15927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7499176" cy="4752528"/>
          </a:xfrm>
        </p:spPr>
        <p:txBody>
          <a:bodyPr/>
          <a:lstStyle/>
          <a:p>
            <a:r>
              <a:rPr lang="ru-RU" dirty="0" smtClean="0"/>
              <a:t>Канада — одна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небагатьох</a:t>
            </a:r>
            <a:r>
              <a:rPr lang="ru-RU" dirty="0" smtClean="0"/>
              <a:t> </a:t>
            </a:r>
            <a:r>
              <a:rPr lang="ru-RU" dirty="0" err="1" smtClean="0"/>
              <a:t>країн-експортерів</a:t>
            </a:r>
            <a:r>
              <a:rPr lang="ru-RU" dirty="0" smtClean="0"/>
              <a:t> </a:t>
            </a:r>
            <a:r>
              <a:rPr lang="ru-RU" dirty="0" err="1" smtClean="0"/>
              <a:t>енергоносіїв</a:t>
            </a:r>
            <a:r>
              <a:rPr lang="ru-RU" dirty="0" smtClean="0"/>
              <a:t> у </a:t>
            </a:r>
            <a:r>
              <a:rPr lang="ru-RU" dirty="0" err="1" smtClean="0"/>
              <a:t>світі</a:t>
            </a:r>
            <a:r>
              <a:rPr lang="ru-RU" dirty="0" smtClean="0"/>
              <a:t>: </a:t>
            </a:r>
            <a:r>
              <a:rPr lang="ru-RU" dirty="0" err="1" smtClean="0"/>
              <a:t>великі</a:t>
            </a:r>
            <a:r>
              <a:rPr lang="ru-RU" dirty="0" smtClean="0"/>
              <a:t> </a:t>
            </a:r>
            <a:r>
              <a:rPr lang="ru-RU" dirty="0" err="1" smtClean="0"/>
              <a:t>поклади</a:t>
            </a:r>
            <a:r>
              <a:rPr lang="ru-RU" dirty="0" smtClean="0"/>
              <a:t> природного газу </a:t>
            </a:r>
            <a:r>
              <a:rPr lang="ru-RU" dirty="0" err="1" smtClean="0"/>
              <a:t>знаходяться</a:t>
            </a:r>
            <a:r>
              <a:rPr lang="ru-RU" dirty="0" smtClean="0"/>
              <a:t> на </a:t>
            </a:r>
            <a:r>
              <a:rPr lang="ru-RU" dirty="0" err="1" smtClean="0"/>
              <a:t>східному</a:t>
            </a:r>
            <a:r>
              <a:rPr lang="ru-RU" dirty="0" smtClean="0"/>
              <a:t> </a:t>
            </a:r>
            <a:r>
              <a:rPr lang="ru-RU" dirty="0" err="1" smtClean="0"/>
              <a:t>узбережжі</a:t>
            </a:r>
            <a:r>
              <a:rPr lang="ru-RU" dirty="0" smtClean="0"/>
              <a:t>, а </a:t>
            </a:r>
            <a:r>
              <a:rPr lang="ru-RU" dirty="0" err="1" smtClean="0"/>
              <a:t>нафти</a:t>
            </a:r>
            <a:r>
              <a:rPr lang="ru-RU" dirty="0" smtClean="0"/>
              <a:t> — в </a:t>
            </a:r>
            <a:r>
              <a:rPr lang="ru-RU" dirty="0" err="1" smtClean="0"/>
              <a:t>Альберті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smtClean="0"/>
              <a:t>Є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великі</a:t>
            </a:r>
            <a:r>
              <a:rPr lang="ru-RU" dirty="0" smtClean="0"/>
              <a:t> </a:t>
            </a:r>
            <a:r>
              <a:rPr lang="ru-RU" dirty="0" err="1" smtClean="0"/>
              <a:t>поклади</a:t>
            </a:r>
            <a:r>
              <a:rPr lang="ru-RU" dirty="0" smtClean="0"/>
              <a:t> </a:t>
            </a:r>
            <a:r>
              <a:rPr lang="ru-RU" dirty="0" err="1" smtClean="0"/>
              <a:t>нафтових</a:t>
            </a:r>
            <a:r>
              <a:rPr lang="ru-RU" dirty="0" smtClean="0"/>
              <a:t> </a:t>
            </a:r>
            <a:r>
              <a:rPr lang="ru-RU" dirty="0" err="1" smtClean="0"/>
              <a:t>пісків</a:t>
            </a:r>
            <a:r>
              <a:rPr lang="ru-RU" dirty="0" smtClean="0"/>
              <a:t> </a:t>
            </a:r>
            <a:r>
              <a:rPr lang="ru-RU" dirty="0" err="1" smtClean="0"/>
              <a:t>Атабаски</a:t>
            </a:r>
            <a:r>
              <a:rPr lang="ru-RU" dirty="0" smtClean="0"/>
              <a:t> — друге </a:t>
            </a:r>
            <a:r>
              <a:rPr lang="ru-RU" dirty="0" err="1" smtClean="0"/>
              <a:t>після</a:t>
            </a:r>
            <a:r>
              <a:rPr lang="ru-RU" dirty="0" smtClean="0"/>
              <a:t> </a:t>
            </a:r>
            <a:r>
              <a:rPr lang="ru-RU" dirty="0" err="1" smtClean="0"/>
              <a:t>Саудівської</a:t>
            </a:r>
            <a:r>
              <a:rPr lang="ru-RU" dirty="0" smtClean="0"/>
              <a:t> </a:t>
            </a:r>
            <a:r>
              <a:rPr lang="ru-RU" dirty="0" err="1" smtClean="0"/>
              <a:t>Аравії</a:t>
            </a:r>
            <a:r>
              <a:rPr lang="ru-RU" dirty="0" smtClean="0"/>
              <a:t> </a:t>
            </a:r>
            <a:r>
              <a:rPr lang="ru-RU" dirty="0" err="1" smtClean="0"/>
              <a:t>родовище</a:t>
            </a:r>
            <a:r>
              <a:rPr lang="ru-RU" dirty="0" smtClean="0"/>
              <a:t> </a:t>
            </a:r>
            <a:r>
              <a:rPr lang="ru-RU" dirty="0" err="1" smtClean="0"/>
              <a:t>нафти</a:t>
            </a:r>
            <a:r>
              <a:rPr lang="ru-RU" dirty="0" smtClean="0"/>
              <a:t> у </a:t>
            </a:r>
            <a:r>
              <a:rPr lang="ru-RU" dirty="0" err="1" smtClean="0"/>
              <a:t>світі</a:t>
            </a:r>
            <a:r>
              <a:rPr lang="ru-RU" dirty="0" smtClean="0"/>
              <a:t>. У </a:t>
            </a:r>
            <a:r>
              <a:rPr lang="ru-RU" dirty="0" err="1" smtClean="0"/>
              <a:t>Квебеці,Британській</a:t>
            </a:r>
            <a:r>
              <a:rPr lang="ru-RU" dirty="0" smtClean="0"/>
              <a:t> </a:t>
            </a:r>
            <a:r>
              <a:rPr lang="ru-RU" dirty="0" err="1" smtClean="0"/>
              <a:t>Колумбії</a:t>
            </a:r>
            <a:r>
              <a:rPr lang="ru-RU" dirty="0" smtClean="0"/>
              <a:t>, </a:t>
            </a:r>
            <a:r>
              <a:rPr lang="ru-RU" dirty="0" err="1" smtClean="0"/>
              <a:t>Ньюфаундленді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Лабрадорі</a:t>
            </a:r>
            <a:r>
              <a:rPr lang="ru-RU" dirty="0" smtClean="0"/>
              <a:t>, 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Онтаріо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Манітобі</a:t>
            </a:r>
            <a:r>
              <a:rPr lang="ru-RU" dirty="0" smtClean="0"/>
              <a:t> </a:t>
            </a:r>
            <a:r>
              <a:rPr lang="ru-RU" dirty="0" err="1" smtClean="0"/>
              <a:t>гідроелектроенергія</a:t>
            </a:r>
            <a:r>
              <a:rPr lang="ru-RU" dirty="0" smtClean="0"/>
              <a:t> </a:t>
            </a:r>
            <a:r>
              <a:rPr lang="ru-RU" dirty="0" err="1" smtClean="0"/>
              <a:t>найпоширеніша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найдешевша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6146" name="Picture 2" descr="http://im4-tub-ua.yandex.net/i?id=865265349-59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51104" y="4365104"/>
            <a:ext cx="2492896" cy="24928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7444680" cy="6195088"/>
          </a:xfrm>
        </p:spPr>
        <p:txBody>
          <a:bodyPr/>
          <a:lstStyle/>
          <a:p>
            <a:r>
              <a:rPr lang="ru-RU" dirty="0" smtClean="0"/>
              <a:t>Канада — одна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найбільших</a:t>
            </a:r>
            <a:r>
              <a:rPr lang="ru-RU" dirty="0" smtClean="0"/>
              <a:t> у </a:t>
            </a:r>
            <a:r>
              <a:rPr lang="ru-RU" dirty="0" err="1" smtClean="0"/>
              <a:t>світі</a:t>
            </a:r>
            <a:r>
              <a:rPr lang="ru-RU" dirty="0" smtClean="0"/>
              <a:t> </a:t>
            </a:r>
            <a:r>
              <a:rPr lang="ru-RU" dirty="0" err="1" smtClean="0"/>
              <a:t>виробників</a:t>
            </a:r>
            <a:r>
              <a:rPr lang="ru-RU" dirty="0" smtClean="0"/>
              <a:t> </a:t>
            </a:r>
            <a:r>
              <a:rPr lang="ru-RU" dirty="0" err="1" smtClean="0"/>
              <a:t>сільськогосподарської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Канадські</a:t>
            </a:r>
            <a:r>
              <a:rPr lang="ru-RU" dirty="0" smtClean="0"/>
              <a:t> </a:t>
            </a:r>
            <a:r>
              <a:rPr lang="ru-RU" dirty="0" err="1" smtClean="0"/>
              <a:t>прерії</a:t>
            </a:r>
            <a:r>
              <a:rPr lang="ru-RU" dirty="0" smtClean="0"/>
              <a:t>, </a:t>
            </a:r>
            <a:r>
              <a:rPr lang="ru-RU" dirty="0" err="1" smtClean="0"/>
              <a:t>розбудовані</a:t>
            </a:r>
            <a:r>
              <a:rPr lang="ru-RU" dirty="0" smtClean="0"/>
              <a:t> </a:t>
            </a:r>
            <a:r>
              <a:rPr lang="ru-RU" dirty="0" err="1" smtClean="0"/>
              <a:t>значною</a:t>
            </a:r>
            <a:r>
              <a:rPr lang="ru-RU" dirty="0" smtClean="0"/>
              <a:t> </a:t>
            </a:r>
            <a:r>
              <a:rPr lang="ru-RU" dirty="0" err="1" smtClean="0"/>
              <a:t>мірою</a:t>
            </a:r>
            <a:r>
              <a:rPr lang="ru-RU" dirty="0" smtClean="0"/>
              <a:t>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раннім</a:t>
            </a:r>
            <a:r>
              <a:rPr lang="ru-RU" dirty="0" smtClean="0"/>
              <a:t> </a:t>
            </a:r>
            <a:r>
              <a:rPr lang="ru-RU" dirty="0" err="1" smtClean="0"/>
              <a:t>хвилям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еміграції</a:t>
            </a:r>
            <a:r>
              <a:rPr lang="ru-RU" dirty="0" smtClean="0"/>
              <a:t>, </a:t>
            </a:r>
            <a:r>
              <a:rPr lang="ru-RU" dirty="0" err="1" smtClean="0"/>
              <a:t>є</a:t>
            </a:r>
            <a:r>
              <a:rPr lang="ru-RU" dirty="0" smtClean="0"/>
              <a:t> одними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найбільших</a:t>
            </a:r>
            <a:r>
              <a:rPr lang="ru-RU" dirty="0" smtClean="0"/>
              <a:t> </a:t>
            </a:r>
            <a:r>
              <a:rPr lang="ru-RU" dirty="0" err="1" smtClean="0"/>
              <a:t>постачальників</a:t>
            </a:r>
            <a:r>
              <a:rPr lang="ru-RU" dirty="0" smtClean="0"/>
              <a:t> </a:t>
            </a:r>
            <a:r>
              <a:rPr lang="ru-RU" dirty="0" err="1" smtClean="0"/>
              <a:t>пшениці</a:t>
            </a:r>
            <a:r>
              <a:rPr lang="ru-RU" dirty="0" smtClean="0"/>
              <a:t> 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зернових</a:t>
            </a:r>
            <a:r>
              <a:rPr lang="ru-RU" dirty="0" smtClean="0"/>
              <a:t> культур. </a:t>
            </a:r>
            <a:endParaRPr lang="ru-RU" dirty="0"/>
          </a:p>
        </p:txBody>
      </p:sp>
      <p:pic>
        <p:nvPicPr>
          <p:cNvPr id="5122" name="Picture 2" descr="http://im3-tub-ua.yandex.net/i?id=212019246-32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924944"/>
            <a:ext cx="5516136" cy="3645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2" descr="http://im6-tub-ua.yandex.net/i?id=687624250-32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429000"/>
            <a:ext cx="1905000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7516688" cy="6267096"/>
          </a:xfrm>
        </p:spPr>
        <p:txBody>
          <a:bodyPr/>
          <a:lstStyle/>
          <a:p>
            <a:r>
              <a:rPr lang="ru-RU" dirty="0" smtClean="0"/>
              <a:t>Канада, </a:t>
            </a:r>
            <a:r>
              <a:rPr lang="ru-RU" dirty="0" err="1" smtClean="0"/>
              <a:t>найбільший</a:t>
            </a:r>
            <a:r>
              <a:rPr lang="ru-RU" dirty="0" smtClean="0"/>
              <a:t> </a:t>
            </a:r>
            <a:r>
              <a:rPr lang="ru-RU" dirty="0" err="1" smtClean="0"/>
              <a:t>виробник</a:t>
            </a:r>
            <a:r>
              <a:rPr lang="ru-RU" dirty="0" smtClean="0"/>
              <a:t> цинку </a:t>
            </a:r>
            <a:r>
              <a:rPr lang="ru-RU" dirty="0" err="1" smtClean="0"/>
              <a:t>й</a:t>
            </a:r>
            <a:r>
              <a:rPr lang="ru-RU" dirty="0" smtClean="0"/>
              <a:t> урану,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великі</a:t>
            </a:r>
            <a:r>
              <a:rPr lang="ru-RU" dirty="0" smtClean="0"/>
              <a:t> </a:t>
            </a:r>
            <a:r>
              <a:rPr lang="ru-RU" dirty="0" err="1" smtClean="0"/>
              <a:t>родовища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природних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, </a:t>
            </a:r>
            <a:r>
              <a:rPr lang="ru-RU" dirty="0" smtClean="0"/>
              <a:t>як     </a:t>
            </a:r>
            <a:r>
              <a:rPr lang="ru-RU" dirty="0" err="1" smtClean="0"/>
              <a:t>от:золото</a:t>
            </a:r>
            <a:r>
              <a:rPr lang="ru-RU" dirty="0" smtClean="0"/>
              <a:t>, </a:t>
            </a:r>
            <a:r>
              <a:rPr lang="ru-RU" dirty="0" err="1" smtClean="0"/>
              <a:t>нікель</a:t>
            </a:r>
            <a:r>
              <a:rPr lang="ru-RU" dirty="0" smtClean="0"/>
              <a:t>, </a:t>
            </a:r>
            <a:r>
              <a:rPr lang="ru-RU" dirty="0" err="1" smtClean="0"/>
              <a:t>алюміній</a:t>
            </a:r>
            <a:r>
              <a:rPr lang="ru-RU" dirty="0" smtClean="0"/>
              <a:t>, </a:t>
            </a:r>
            <a:r>
              <a:rPr lang="ru-RU" dirty="0" err="1" smtClean="0"/>
              <a:t>свинець</a:t>
            </a:r>
            <a:r>
              <a:rPr lang="ru-RU" dirty="0" smtClean="0"/>
              <a:t>.</a:t>
            </a:r>
            <a:r>
              <a:rPr lang="ru-RU" dirty="0" smtClean="0"/>
              <a:t> </a:t>
            </a:r>
            <a:endParaRPr lang="ru-RU" dirty="0"/>
          </a:p>
        </p:txBody>
      </p:sp>
      <p:pic>
        <p:nvPicPr>
          <p:cNvPr id="4100" name="Picture 4" descr="http://im3-tub-ua.yandex.net/i?id=194880148-10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4437112"/>
            <a:ext cx="3968756" cy="22048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102" name="Picture 6" descr="http://im7-tub-ua.yandex.net/i?id=202761104-64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916832"/>
            <a:ext cx="2232248" cy="2232248"/>
          </a:xfrm>
          <a:prstGeom prst="rect">
            <a:avLst/>
          </a:prstGeom>
          <a:noFill/>
        </p:spPr>
      </p:pic>
      <p:pic>
        <p:nvPicPr>
          <p:cNvPr id="4104" name="Picture 8" descr="http://im7-tub-ua.yandex.net/i?id=121849980-14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5013176"/>
            <a:ext cx="1419225" cy="142875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106" name="Picture 10" descr="http://im4-tub-ua.yandex.net/i?id=800063938-36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55976" y="2708920"/>
            <a:ext cx="1390650" cy="142875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108" name="Picture 12" descr="http://im6-tub-ua.yandex.net/i?id=863976777-59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72200" y="1628800"/>
            <a:ext cx="1400175" cy="142875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110" name="Picture 14" descr="http://im2-tub-ua.yandex.net/i?id=638058047-56-72&amp;n=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411760" y="3717032"/>
            <a:ext cx="1428750" cy="142875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8640"/>
            <a:ext cx="7696200" cy="6267096"/>
          </a:xfrm>
        </p:spPr>
        <p:txBody>
          <a:bodyPr/>
          <a:lstStyle/>
          <a:p>
            <a:r>
              <a:rPr lang="ru-RU" dirty="0" smtClean="0"/>
              <a:t>Є в </a:t>
            </a:r>
            <a:r>
              <a:rPr lang="ru-RU" dirty="0" err="1" smtClean="0"/>
              <a:t>країні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високорозвинена</a:t>
            </a:r>
            <a:r>
              <a:rPr lang="ru-RU" dirty="0" smtClean="0"/>
              <a:t> </a:t>
            </a:r>
            <a:r>
              <a:rPr lang="ru-RU" dirty="0" err="1" smtClean="0"/>
              <a:t>переробна</a:t>
            </a:r>
            <a:r>
              <a:rPr lang="ru-RU" dirty="0" smtClean="0"/>
              <a:t> </a:t>
            </a:r>
            <a:r>
              <a:rPr lang="ru-RU" dirty="0" err="1" smtClean="0"/>
              <a:t>промисловість</a:t>
            </a:r>
            <a:r>
              <a:rPr lang="ru-RU" dirty="0" smtClean="0"/>
              <a:t> у </a:t>
            </a:r>
            <a:r>
              <a:rPr lang="ru-RU" dirty="0" err="1" smtClean="0"/>
              <a:t>південному</a:t>
            </a:r>
            <a:r>
              <a:rPr lang="ru-RU" dirty="0" smtClean="0"/>
              <a:t> </a:t>
            </a:r>
            <a:r>
              <a:rPr lang="ru-RU" dirty="0" err="1" smtClean="0"/>
              <a:t>Онтаріо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Квебеку; тут же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знаходяться</a:t>
            </a:r>
            <a:r>
              <a:rPr lang="ru-RU" dirty="0" smtClean="0"/>
              <a:t> </a:t>
            </a:r>
            <a:r>
              <a:rPr lang="ru-RU" dirty="0" err="1" smtClean="0"/>
              <a:t>автобудівні</a:t>
            </a:r>
            <a:r>
              <a:rPr lang="ru-RU" dirty="0" smtClean="0"/>
              <a:t> заводи, </a:t>
            </a:r>
            <a:r>
              <a:rPr lang="ru-RU" dirty="0" err="1" smtClean="0"/>
              <a:t>філіали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американських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японських</a:t>
            </a:r>
            <a:r>
              <a:rPr lang="ru-RU" dirty="0" smtClean="0"/>
              <a:t> </a:t>
            </a:r>
            <a:r>
              <a:rPr lang="ru-RU" dirty="0" err="1" smtClean="0"/>
              <a:t>автомобільних</a:t>
            </a:r>
            <a:r>
              <a:rPr lang="ru-RU" dirty="0" smtClean="0"/>
              <a:t> </a:t>
            </a:r>
            <a:r>
              <a:rPr lang="ru-RU" dirty="0" err="1" smtClean="0"/>
              <a:t>компаній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ключовими</a:t>
            </a:r>
            <a:r>
              <a:rPr lang="ru-RU" dirty="0" smtClean="0"/>
              <a:t> в </a:t>
            </a:r>
            <a:r>
              <a:rPr lang="ru-RU" dirty="0" err="1" smtClean="0"/>
              <a:t>економіці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провінцій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074" name="Picture 2" descr="http://im3-tub-ua.yandex.net/i?id=543194762-25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031566"/>
            <a:ext cx="7776864" cy="38264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7560840" cy="6597352"/>
          </a:xfrm>
        </p:spPr>
        <p:txBody>
          <a:bodyPr/>
          <a:lstStyle/>
          <a:p>
            <a:r>
              <a:rPr lang="ru-RU" dirty="0" err="1" smtClean="0"/>
              <a:t>Економіка</a:t>
            </a:r>
            <a:r>
              <a:rPr lang="ru-RU" dirty="0" smtClean="0"/>
              <a:t> </a:t>
            </a:r>
            <a:r>
              <a:rPr lang="ru-RU" dirty="0" err="1" smtClean="0"/>
              <a:t>Канади</a:t>
            </a:r>
            <a:r>
              <a:rPr lang="ru-RU" dirty="0" smtClean="0"/>
              <a:t> </a:t>
            </a:r>
            <a:r>
              <a:rPr lang="ru-RU" dirty="0" err="1" smtClean="0"/>
              <a:t>глибоко</a:t>
            </a:r>
            <a:r>
              <a:rPr lang="ru-RU" dirty="0" smtClean="0"/>
              <a:t> </a:t>
            </a:r>
            <a:r>
              <a:rPr lang="ru-RU" dirty="0" err="1" smtClean="0"/>
              <a:t>інтегрована</a:t>
            </a:r>
            <a:r>
              <a:rPr lang="ru-RU" dirty="0" smtClean="0"/>
              <a:t> в </a:t>
            </a:r>
            <a:r>
              <a:rPr lang="ru-RU" dirty="0" err="1" smtClean="0"/>
              <a:t>світову</a:t>
            </a:r>
            <a:r>
              <a:rPr lang="ru-RU" dirty="0" smtClean="0"/>
              <a:t> </a:t>
            </a:r>
            <a:r>
              <a:rPr lang="ru-RU" dirty="0" err="1" smtClean="0"/>
              <a:t>економіку</a:t>
            </a:r>
            <a:r>
              <a:rPr lang="ru-RU" dirty="0" smtClean="0"/>
              <a:t> та до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міри</a:t>
            </a:r>
            <a:r>
              <a:rPr lang="ru-RU" dirty="0" smtClean="0"/>
              <a:t> </a:t>
            </a:r>
            <a:r>
              <a:rPr lang="ru-RU" dirty="0" err="1" smtClean="0"/>
              <a:t>надзвичайно</a:t>
            </a:r>
            <a:r>
              <a:rPr lang="ru-RU" dirty="0" smtClean="0"/>
              <a:t> </a:t>
            </a:r>
            <a:r>
              <a:rPr lang="ru-RU" dirty="0" err="1" smtClean="0"/>
              <a:t>залежна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міжнародної</a:t>
            </a:r>
            <a:r>
              <a:rPr lang="ru-RU" dirty="0" smtClean="0"/>
              <a:t> </a:t>
            </a:r>
            <a:r>
              <a:rPr lang="ru-RU" dirty="0" err="1" smtClean="0"/>
              <a:t>торгівлі</a:t>
            </a:r>
            <a:r>
              <a:rPr lang="ru-RU" dirty="0" smtClean="0"/>
              <a:t>, особливо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своїм</a:t>
            </a:r>
            <a:r>
              <a:rPr lang="ru-RU" dirty="0" smtClean="0"/>
              <a:t> </a:t>
            </a:r>
            <a:r>
              <a:rPr lang="ru-RU" dirty="0" err="1" smtClean="0"/>
              <a:t>найбільшим</a:t>
            </a:r>
            <a:r>
              <a:rPr lang="ru-RU" dirty="0" smtClean="0"/>
              <a:t> </a:t>
            </a:r>
            <a:r>
              <a:rPr lang="ru-RU" dirty="0" err="1" smtClean="0"/>
              <a:t>торговельним</a:t>
            </a:r>
            <a:r>
              <a:rPr lang="ru-RU" dirty="0" smtClean="0"/>
              <a:t> партнером, </a:t>
            </a:r>
            <a:r>
              <a:rPr lang="ru-RU" dirty="0" err="1" smtClean="0"/>
              <a:t>Сполученими</a:t>
            </a:r>
            <a:r>
              <a:rPr lang="ru-RU" dirty="0" smtClean="0"/>
              <a:t> Штатами Америки. </a:t>
            </a:r>
            <a:endParaRPr lang="ru-RU" dirty="0" smtClean="0"/>
          </a:p>
          <a:p>
            <a:r>
              <a:rPr lang="ru-RU" dirty="0" smtClean="0"/>
              <a:t>У 1989 р. Канада </a:t>
            </a:r>
            <a:r>
              <a:rPr lang="ru-RU" dirty="0" err="1" smtClean="0"/>
              <a:t>уклала</a:t>
            </a:r>
            <a:r>
              <a:rPr lang="ru-RU" dirty="0" smtClean="0"/>
              <a:t> </a:t>
            </a:r>
            <a:r>
              <a:rPr lang="ru-RU" dirty="0" err="1" smtClean="0"/>
              <a:t>Канадсько-американську</a:t>
            </a:r>
            <a:r>
              <a:rPr lang="ru-RU" dirty="0" smtClean="0"/>
              <a:t> угоду </a:t>
            </a:r>
            <a:r>
              <a:rPr lang="ru-RU" dirty="0" err="1" smtClean="0"/>
              <a:t>безмитної</a:t>
            </a:r>
            <a:r>
              <a:rPr lang="ru-RU" dirty="0" smtClean="0"/>
              <a:t> </a:t>
            </a:r>
            <a:r>
              <a:rPr lang="ru-RU" dirty="0" err="1" smtClean="0"/>
              <a:t>торгівлі</a:t>
            </a:r>
            <a:r>
              <a:rPr lang="ru-RU" dirty="0" smtClean="0"/>
              <a:t> (FTA), а в 1994 р. — </a:t>
            </a:r>
            <a:r>
              <a:rPr lang="ru-RU" dirty="0" err="1" smtClean="0"/>
              <a:t>Північноамериканський</a:t>
            </a:r>
            <a:r>
              <a:rPr lang="ru-RU" dirty="0" smtClean="0"/>
              <a:t> </a:t>
            </a:r>
            <a:r>
              <a:rPr lang="ru-RU" dirty="0" err="1" smtClean="0"/>
              <a:t>договір</a:t>
            </a:r>
            <a:r>
              <a:rPr lang="ru-RU" dirty="0" smtClean="0"/>
              <a:t> про </a:t>
            </a:r>
            <a:r>
              <a:rPr lang="ru-RU" dirty="0" err="1" smtClean="0"/>
              <a:t>вільну</a:t>
            </a:r>
            <a:r>
              <a:rPr lang="ru-RU" dirty="0" smtClean="0"/>
              <a:t> </a:t>
            </a:r>
            <a:r>
              <a:rPr lang="ru-RU" dirty="0" err="1" smtClean="0"/>
              <a:t>торгівлю</a:t>
            </a:r>
            <a:r>
              <a:rPr lang="ru-RU" dirty="0" smtClean="0"/>
              <a:t> (NAFTA), </a:t>
            </a:r>
            <a:r>
              <a:rPr lang="ru-RU" dirty="0" err="1" smtClean="0"/>
              <a:t>який</a:t>
            </a:r>
            <a:r>
              <a:rPr lang="ru-RU" dirty="0" smtClean="0"/>
              <a:t> включав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 Мексику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З </a:t>
            </a:r>
            <a:r>
              <a:rPr lang="ru-RU" dirty="0" err="1" smtClean="0"/>
              <a:t>середини</a:t>
            </a:r>
            <a:r>
              <a:rPr lang="ru-RU" dirty="0" smtClean="0"/>
              <a:t> 1990-х </a:t>
            </a:r>
            <a:r>
              <a:rPr lang="ru-RU" dirty="0" err="1" smtClean="0"/>
              <a:t>років</a:t>
            </a:r>
            <a:r>
              <a:rPr lang="ru-RU" dirty="0" smtClean="0"/>
              <a:t> уряд </a:t>
            </a:r>
            <a:r>
              <a:rPr lang="ru-RU" dirty="0" err="1" smtClean="0"/>
              <a:t>країни</a:t>
            </a:r>
            <a:r>
              <a:rPr lang="ru-RU" dirty="0" smtClean="0"/>
              <a:t> </a:t>
            </a:r>
            <a:r>
              <a:rPr lang="ru-RU" dirty="0" err="1" smtClean="0"/>
              <a:t>демонструє</a:t>
            </a:r>
            <a:r>
              <a:rPr lang="ru-RU" dirty="0" smtClean="0"/>
              <a:t> </a:t>
            </a:r>
            <a:r>
              <a:rPr lang="ru-RU" dirty="0" err="1" smtClean="0"/>
              <a:t>позитивний</a:t>
            </a:r>
            <a:r>
              <a:rPr lang="ru-RU" dirty="0" smtClean="0"/>
              <a:t> баланс федерального бюджету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послідовно</a:t>
            </a:r>
            <a:r>
              <a:rPr lang="ru-RU" dirty="0" smtClean="0"/>
              <a:t> </a:t>
            </a:r>
            <a:r>
              <a:rPr lang="ru-RU" dirty="0" err="1" smtClean="0"/>
              <a:t>сплачує</a:t>
            </a:r>
            <a:r>
              <a:rPr lang="ru-RU" dirty="0" smtClean="0"/>
              <a:t> </a:t>
            </a:r>
            <a:r>
              <a:rPr lang="ru-RU" dirty="0" err="1" smtClean="0"/>
              <a:t>державну</a:t>
            </a:r>
            <a:r>
              <a:rPr lang="ru-RU" dirty="0" smtClean="0"/>
              <a:t> </a:t>
            </a:r>
            <a:r>
              <a:rPr lang="ru-RU" dirty="0" err="1" smtClean="0"/>
              <a:t>заборгованість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5373216"/>
            <a:ext cx="7139136" cy="1243520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Співвідношення</a:t>
            </a:r>
            <a:r>
              <a:rPr lang="ru-RU" dirty="0" smtClean="0"/>
              <a:t> </a:t>
            </a:r>
            <a:r>
              <a:rPr lang="ru-RU" dirty="0" err="1" smtClean="0"/>
              <a:t>канадського</a:t>
            </a:r>
            <a:r>
              <a:rPr lang="ru-RU" dirty="0" smtClean="0"/>
              <a:t> </a:t>
            </a:r>
            <a:r>
              <a:rPr lang="ru-RU" dirty="0" err="1" smtClean="0"/>
              <a:t>долара</a:t>
            </a:r>
            <a:r>
              <a:rPr lang="ru-RU" dirty="0" smtClean="0"/>
              <a:t> (CAD) до </a:t>
            </a:r>
            <a:r>
              <a:rPr lang="ru-RU" dirty="0" err="1" smtClean="0"/>
              <a:t>американського</a:t>
            </a:r>
            <a:r>
              <a:rPr lang="ru-RU" dirty="0" smtClean="0"/>
              <a:t> (USD) зараз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найвищим</a:t>
            </a:r>
            <a:r>
              <a:rPr lang="ru-RU" dirty="0" smtClean="0"/>
              <a:t> за </a:t>
            </a:r>
            <a:r>
              <a:rPr lang="ru-RU" dirty="0" err="1" smtClean="0"/>
              <a:t>останні</a:t>
            </a:r>
            <a:r>
              <a:rPr lang="ru-RU" dirty="0" smtClean="0"/>
              <a:t> десять </a:t>
            </a:r>
            <a:r>
              <a:rPr lang="ru-RU" dirty="0" err="1" smtClean="0"/>
              <a:t>років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6" name="Picture 2" descr="http://upload.wikimedia.org/wikipedia/uk/thumb/9/99/Loonie_reverse_view.png/200px-Loonie_reverse_view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476672"/>
            <a:ext cx="4431704" cy="4431704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44</TotalTime>
  <Words>101</Words>
  <Application>Microsoft Office PowerPoint</Application>
  <PresentationFormat>Экран (4:3)</PresentationFormat>
  <Paragraphs>25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Изящная</vt:lpstr>
      <vt:lpstr>Економіка канади</vt:lpstr>
      <vt:lpstr>економіка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Bank of CANADA</vt:lpstr>
      <vt:lpstr>Канадська готівка</vt:lpstr>
      <vt:lpstr>Слайд 12</vt:lpstr>
      <vt:lpstr>Слайд 13</vt:lpstr>
      <vt:lpstr>Слайд 14</vt:lpstr>
      <vt:lpstr>Слайд 15</vt:lpstr>
      <vt:lpstr>Слайд 16</vt:lpstr>
      <vt:lpstr>Дякуємо за увагу!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Економіка канади</dc:title>
  <dc:creator>Admin</dc:creator>
  <cp:lastModifiedBy>Admin</cp:lastModifiedBy>
  <cp:revision>5</cp:revision>
  <dcterms:created xsi:type="dcterms:W3CDTF">2014-04-10T15:56:05Z</dcterms:created>
  <dcterms:modified xsi:type="dcterms:W3CDTF">2014-04-10T16:40:40Z</dcterms:modified>
</cp:coreProperties>
</file>