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70" r:id="rId6"/>
    <p:sldId id="272" r:id="rId7"/>
    <p:sldId id="273" r:id="rId8"/>
    <p:sldId id="274" r:id="rId9"/>
    <p:sldId id="275" r:id="rId10"/>
    <p:sldId id="271" r:id="rId11"/>
    <p:sldId id="267" r:id="rId12"/>
    <p:sldId id="276" r:id="rId13"/>
    <p:sldId id="277" r:id="rId14"/>
    <p:sldId id="278" r:id="rId15"/>
    <p:sldId id="268" r:id="rId16"/>
    <p:sldId id="269" r:id="rId17"/>
    <p:sldId id="280" r:id="rId18"/>
    <p:sldId id="279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056" y="389620"/>
            <a:ext cx="8496944" cy="4392488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Творча лабораторія з дослідження життєпису Михайла Старицького</a:t>
            </a:r>
            <a:endParaRPr lang="uk-U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938464" cy="49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525"/>
            <a:ext cx="9131300" cy="68484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718896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На формування світоглядних переконань М. Старицького багато в чому впливала родинна атмосфера демократичних поглядів, поваги до життя селян, українського слова. </a:t>
            </a:r>
            <a:endParaRPr lang="uk-UA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7" y="1725473"/>
            <a:ext cx="6334125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432867" y="3641179"/>
            <a:ext cx="6269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Через обмеження українського слова, відсутність української періодики Старицький змушений прозові твори писати російською мовою. </a:t>
            </a:r>
            <a:endParaRPr lang="uk-UA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56" y="2222400"/>
            <a:ext cx="6423992" cy="4304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988840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Monotype Corsiva" pitchFamily="66" charset="0"/>
              </a:rPr>
              <a:t>Працюючи після закінчення університету в Київському історичному архіві, </a:t>
            </a:r>
            <a:r>
              <a:rPr lang="uk-UA" sz="2400" dirty="0" smtClean="0">
                <a:latin typeface="Monotype Corsiva" pitchFamily="66" charset="0"/>
              </a:rPr>
              <a:t>                 М</a:t>
            </a:r>
            <a:r>
              <a:rPr lang="uk-UA" sz="2400" dirty="0">
                <a:latin typeface="Monotype Corsiva" pitchFamily="66" charset="0"/>
              </a:rPr>
              <a:t>. Старицький розпочинає свою літературну діяльність і одночасно удосконалює знання з декількох іноземних мов: англійської, німецької, французької. Пізніше створює українську трупу, яка швидко набула великої (можна сказати, світової) слави.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42493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6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3431834"/>
            <a:ext cx="676875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Поряд із драматургічною, акторською діяльністю М. Старицький розпочинає перекладацьку роботу. 1873 року він власним коштом видає українською мовою «Казки Андерсена», наступного року – «Байки Крилова», повість «Сорочинський ярмарок» М. Гоголя, потім «Пісню про царя Івана Васильовича, молодого опричника та відважного крамаренка Калашникова»  М. Лермонтова (1875), «Сербські народні думи і пісні» (1876).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15" y="196994"/>
            <a:ext cx="3533378" cy="2204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760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Book Antiqua" pitchFamily="18" charset="0"/>
              </a:rPr>
              <a:t>Не менш активною була видавнича діяльність письменника. Він сприяє виходу альманаху «Луна» (1881) й, оскільки дозволу на видання літературно-художнього журналу одержати не вдалося, організовує два випуски альманаху «Рада» (1883, 1884).  </a:t>
            </a:r>
            <a:endParaRPr lang="uk-UA" dirty="0"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4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9" y="2204864"/>
            <a:ext cx="4142953" cy="34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0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832534"/>
            <a:ext cx="3888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Book Antiqua" pitchFamily="18" charset="0"/>
              </a:rPr>
              <a:t>Не полишає М. Старицький і мрію про піднесення театральної справи в Україні, переконаний, що сцена – це «могутній орудок до розвиття самопізнаття народного».</a:t>
            </a:r>
          </a:p>
          <a:p>
            <a:pPr algn="ctr"/>
            <a:r>
              <a:rPr lang="uk-UA" sz="2400" dirty="0" smtClean="0">
                <a:latin typeface="Book Antiqua" pitchFamily="18" charset="0"/>
              </a:rPr>
              <a:t>1883-1893 припадає найяскравіша сторінка діяльності Старицького як організатора театру й драматурга.</a:t>
            </a:r>
            <a:endParaRPr lang="uk-UA" sz="2400" dirty="0"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045995"/>
            <a:ext cx="3294043" cy="4466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633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6" y="0"/>
            <a:ext cx="9000022" cy="6732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594554"/>
            <a:ext cx="820891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1891 р. Старицький дебютує як </a:t>
            </a:r>
            <a:r>
              <a:rPr lang="ru-RU" dirty="0" err="1" smtClean="0">
                <a:solidFill>
                  <a:schemeClr val="bg1"/>
                </a:solidFill>
              </a:rPr>
              <a:t>прозаїк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повістю</a:t>
            </a:r>
            <a:r>
              <a:rPr lang="ru-RU" dirty="0" smtClean="0">
                <a:solidFill>
                  <a:schemeClr val="bg1"/>
                </a:solidFill>
              </a:rPr>
              <a:t> «Осада Буши»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1893 р. за станом здоров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smtClean="0">
                <a:solidFill>
                  <a:schemeClr val="bg1"/>
                </a:solidFill>
              </a:rPr>
              <a:t>я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залишає</a:t>
            </a:r>
            <a:r>
              <a:rPr lang="ru-RU" dirty="0">
                <a:solidFill>
                  <a:schemeClr val="bg1"/>
                </a:solidFill>
              </a:rPr>
              <a:t> трупу і </a:t>
            </a:r>
            <a:r>
              <a:rPr lang="ru-RU" dirty="0" err="1">
                <a:solidFill>
                  <a:schemeClr val="bg1"/>
                </a:solidFill>
              </a:rPr>
              <a:t>цілком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віддається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справі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1897 р. </a:t>
            </a:r>
            <a:r>
              <a:rPr lang="ru-RU" dirty="0" err="1" smtClean="0">
                <a:solidFill>
                  <a:schemeClr val="bg1"/>
                </a:solidFill>
              </a:rPr>
              <a:t>Петербурзька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Академія</a:t>
            </a:r>
            <a:r>
              <a:rPr lang="ru-RU" dirty="0" smtClean="0">
                <a:solidFill>
                  <a:schemeClr val="bg1"/>
                </a:solidFill>
              </a:rPr>
              <a:t> наук </a:t>
            </a:r>
            <a:r>
              <a:rPr lang="ru-RU" dirty="0" err="1" smtClean="0">
                <a:solidFill>
                  <a:schemeClr val="bg1"/>
                </a:solidFill>
              </a:rPr>
              <a:t>призначила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Старицькому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персональну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пенсію</a:t>
            </a:r>
            <a:r>
              <a:rPr lang="ru-RU" dirty="0" smtClean="0">
                <a:solidFill>
                  <a:schemeClr val="bg1"/>
                </a:solidFill>
              </a:rPr>
              <a:t> «За </a:t>
            </a:r>
            <a:r>
              <a:rPr lang="ru-RU" dirty="0" err="1" smtClean="0">
                <a:solidFill>
                  <a:schemeClr val="bg1"/>
                </a:solidFill>
              </a:rPr>
              <a:t>літературні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праці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рідній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мові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1892 р. – «Заклятая пещера», «</a:t>
            </a:r>
            <a:r>
              <a:rPr lang="ru-RU" dirty="0" err="1" smtClean="0">
                <a:solidFill>
                  <a:schemeClr val="bg1"/>
                </a:solidFill>
              </a:rPr>
              <a:t>Розсудили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1897 р. – «Маруся </a:t>
            </a:r>
            <a:r>
              <a:rPr lang="ru-RU" dirty="0" err="1" smtClean="0">
                <a:solidFill>
                  <a:schemeClr val="bg1"/>
                </a:solidFill>
              </a:rPr>
              <a:t>Богуславка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1898 р. – «Оборона </a:t>
            </a:r>
            <a:r>
              <a:rPr lang="ru-RU" dirty="0" err="1" smtClean="0">
                <a:solidFill>
                  <a:schemeClr val="bg1"/>
                </a:solidFill>
              </a:rPr>
              <a:t>Буші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1899 р. – «</a:t>
            </a:r>
            <a:r>
              <a:rPr lang="ru-RU" dirty="0" err="1" smtClean="0">
                <a:solidFill>
                  <a:schemeClr val="bg1"/>
                </a:solidFill>
              </a:rPr>
              <a:t>Остання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ніч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1901 р. – «Крест жизни»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1895-1897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 – </a:t>
            </a:r>
            <a:r>
              <a:rPr lang="ru-RU" dirty="0" err="1" smtClean="0">
                <a:solidFill>
                  <a:schemeClr val="bg1"/>
                </a:solidFill>
              </a:rPr>
              <a:t>трило</a:t>
            </a:r>
            <a:r>
              <a:rPr lang="uk-UA" dirty="0" err="1" smtClean="0">
                <a:solidFill>
                  <a:schemeClr val="bg1"/>
                </a:solidFill>
              </a:rPr>
              <a:t>гія</a:t>
            </a:r>
            <a:r>
              <a:rPr lang="uk-UA" dirty="0" smtClean="0">
                <a:solidFill>
                  <a:schemeClr val="bg1"/>
                </a:solidFill>
              </a:rPr>
              <a:t> «Богдан Хмельницький» </a:t>
            </a:r>
          </a:p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   1898 р. – «</a:t>
            </a:r>
            <a:r>
              <a:rPr lang="ru-RU" dirty="0" smtClean="0">
                <a:solidFill>
                  <a:schemeClr val="bg1"/>
                </a:solidFill>
              </a:rPr>
              <a:t>Молодость Мазепы»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uk-UA" dirty="0" smtClean="0">
                <a:solidFill>
                  <a:schemeClr val="bg1"/>
                </a:solidFill>
              </a:rPr>
              <a:t>1899 р. – «</a:t>
            </a:r>
            <a:r>
              <a:rPr lang="uk-UA" dirty="0" err="1" smtClean="0">
                <a:solidFill>
                  <a:schemeClr val="bg1"/>
                </a:solidFill>
              </a:rPr>
              <a:t>Руина</a:t>
            </a:r>
            <a:r>
              <a:rPr lang="uk-UA" dirty="0" smtClean="0">
                <a:solidFill>
                  <a:schemeClr val="bg1"/>
                </a:solidFill>
              </a:rPr>
              <a:t>» </a:t>
            </a:r>
          </a:p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   1901 р. – «</a:t>
            </a:r>
            <a:r>
              <a:rPr lang="uk-UA" dirty="0" err="1" smtClean="0">
                <a:solidFill>
                  <a:schemeClr val="bg1"/>
                </a:solidFill>
              </a:rPr>
              <a:t>Последние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орл</a:t>
            </a:r>
            <a:r>
              <a:rPr lang="ru-RU" dirty="0" smtClean="0">
                <a:solidFill>
                  <a:schemeClr val="bg1"/>
                </a:solidFill>
              </a:rPr>
              <a:t>ы»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1903 </a:t>
            </a:r>
            <a:r>
              <a:rPr lang="uk-UA" dirty="0" smtClean="0">
                <a:solidFill>
                  <a:schemeClr val="bg1"/>
                </a:solidFill>
              </a:rPr>
              <a:t>р. – «</a:t>
            </a:r>
            <a:r>
              <a:rPr lang="uk-UA" dirty="0" err="1" smtClean="0">
                <a:solidFill>
                  <a:schemeClr val="bg1"/>
                </a:solidFill>
              </a:rPr>
              <a:t>Разбойник</a:t>
            </a:r>
            <a:r>
              <a:rPr lang="uk-UA" dirty="0" smtClean="0">
                <a:solidFill>
                  <a:schemeClr val="bg1"/>
                </a:solidFill>
              </a:rPr>
              <a:t> Кармелюк»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1903 р. взяв участь в урочистостях з нагоди відкриття </a:t>
            </a:r>
            <a:r>
              <a:rPr lang="uk-UA" dirty="0" err="1" smtClean="0">
                <a:solidFill>
                  <a:schemeClr val="bg1"/>
                </a:solidFill>
              </a:rPr>
              <a:t>пам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ятника</a:t>
            </a:r>
            <a:r>
              <a:rPr lang="uk-UA" dirty="0" smtClean="0">
                <a:solidFill>
                  <a:schemeClr val="bg1"/>
                </a:solidFill>
              </a:rPr>
              <a:t>   І.Котляревському в Полтаві, де читав уривки «Енеїди». Це був останній публічний виступ письменника.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Помер Михайло Петрович Старицький 14 (27) квітня 1904 р. в Києві.</a:t>
            </a:r>
            <a:endParaRPr lang="ru-RU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Book Antiqua" pitchFamily="18" charset="0"/>
                <a:cs typeface="Estrangelo Edessa" pitchFamily="66" charset="0"/>
              </a:rPr>
              <a:t>Уже у віршах раннього періоду творчості (60-і роки) спостерігається рух романтичного світовідчуття до поглиблення соціальної характеристики буття. </a:t>
            </a:r>
          </a:p>
          <a:p>
            <a:pPr algn="ctr"/>
            <a:r>
              <a:rPr lang="uk-UA" b="1" dirty="0">
                <a:latin typeface="Book Antiqua" pitchFamily="18" charset="0"/>
                <a:cs typeface="Estrangelo Edessa" pitchFamily="66" charset="0"/>
              </a:rPr>
              <a:t>Творчість Михайла Старицького охоплює різні жанри — і поезію, і драматургію, і прозу, але в усьому має особливу індивідуальну виразність, яка засновується на </a:t>
            </a:r>
            <a:r>
              <a:rPr lang="uk-UA" b="1" dirty="0" err="1" smtClean="0">
                <a:latin typeface="Book Antiqua" pitchFamily="18" charset="0"/>
                <a:cs typeface="Estrangelo Edessa" pitchFamily="66" charset="0"/>
              </a:rPr>
              <a:t>глибинно</a:t>
            </a:r>
            <a:r>
              <a:rPr lang="uk-UA" b="1" dirty="0" smtClean="0">
                <a:latin typeface="Book Antiqua" pitchFamily="18" charset="0"/>
                <a:cs typeface="Estrangelo Edessa" pitchFamily="66" charset="0"/>
              </a:rPr>
              <a:t> </a:t>
            </a:r>
            <a:r>
              <a:rPr lang="uk-UA" b="1" dirty="0">
                <a:latin typeface="Book Antiqua" pitchFamily="18" charset="0"/>
                <a:cs typeface="Estrangelo Edessa" pitchFamily="66" charset="0"/>
              </a:rPr>
              <a:t>національному українському світосприйнятті та </a:t>
            </a:r>
            <a:r>
              <a:rPr lang="uk-UA" b="1" dirty="0" smtClean="0">
                <a:latin typeface="Book Antiqua" pitchFamily="18" charset="0"/>
                <a:cs typeface="Estrangelo Edessa" pitchFamily="66" charset="0"/>
              </a:rPr>
              <a:t>світогляді.</a:t>
            </a:r>
          </a:p>
          <a:p>
            <a:pPr algn="ctr"/>
            <a:r>
              <a:rPr lang="uk-UA" b="1" dirty="0" smtClean="0">
                <a:latin typeface="Book Antiqua" pitchFamily="18" charset="0"/>
                <a:cs typeface="Estrangelo Edessa" pitchFamily="66" charset="0"/>
              </a:rPr>
              <a:t>Основа тема творів Старицького – історія України, козацька історична тематика. </a:t>
            </a:r>
            <a:endParaRPr lang="uk-UA" b="1" dirty="0">
              <a:latin typeface="Book Antiqu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612" y="62068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За природою свого таланту М. Старицький не був майстром соціального роману. Про нього з повним правом можна говорити як про майстра історико - пригодницького письма, під пером якого цей жанр розвинувся і утвердився в українській літературі. </a:t>
            </a:r>
            <a:endParaRPr lang="uk-UA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3207990" cy="3601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02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04505" cy="7072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450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Вислови про письменника: </a:t>
            </a:r>
            <a:endParaRPr lang="uk-UA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«Творчість</a:t>
            </a:r>
            <a:r>
              <a:rPr lang="ru-RU" sz="1600" dirty="0" smtClean="0"/>
              <a:t> </a:t>
            </a:r>
            <a:r>
              <a:rPr lang="ru-RU" sz="1600" dirty="0"/>
              <a:t>М. Старицького – </a:t>
            </a:r>
            <a:r>
              <a:rPr lang="ru-RU" sz="1600" dirty="0" smtClean="0"/>
              <a:t>значний крок </a:t>
            </a:r>
            <a:r>
              <a:rPr lang="ru-RU" sz="1600" dirty="0"/>
              <a:t>вперед у розвитку української </a:t>
            </a:r>
            <a:r>
              <a:rPr lang="ru-RU" sz="1600" dirty="0" err="1"/>
              <a:t>мови</a:t>
            </a:r>
            <a:r>
              <a:rPr lang="ru-RU" sz="1600" dirty="0"/>
              <a:t>, у поширенні </a:t>
            </a:r>
            <a:r>
              <a:rPr lang="ru-RU" sz="1600" dirty="0" err="1"/>
              <a:t>тематичного</a:t>
            </a:r>
            <a:r>
              <a:rPr lang="ru-RU" sz="1600" dirty="0"/>
              <a:t> </a:t>
            </a:r>
            <a:r>
              <a:rPr lang="ru-RU" sz="1600" dirty="0" smtClean="0"/>
              <a:t>видно кругу української </a:t>
            </a:r>
            <a:r>
              <a:rPr lang="ru-RU" sz="1600" dirty="0" err="1"/>
              <a:t>літератури</a:t>
            </a:r>
            <a:r>
              <a:rPr lang="ru-RU" sz="1600" dirty="0"/>
              <a:t>, у </a:t>
            </a:r>
            <a:r>
              <a:rPr lang="ru-RU" sz="1600" dirty="0" err="1"/>
              <a:t>зміцненні</a:t>
            </a:r>
            <a:r>
              <a:rPr lang="ru-RU" sz="1600" dirty="0"/>
              <a:t> у </a:t>
            </a:r>
            <a:r>
              <a:rPr lang="ru-RU" sz="1600" dirty="0" err="1"/>
              <a:t>нашому</a:t>
            </a:r>
            <a:r>
              <a:rPr lang="ru-RU" sz="1600" dirty="0"/>
              <a:t> </a:t>
            </a:r>
            <a:r>
              <a:rPr lang="ru-RU" sz="1600" dirty="0" err="1"/>
              <a:t>письменстві</a:t>
            </a:r>
            <a:r>
              <a:rPr lang="ru-RU" sz="1600" dirty="0"/>
              <a:t> </a:t>
            </a:r>
            <a:r>
              <a:rPr lang="ru-RU" sz="1600" dirty="0" err="1" smtClean="0"/>
              <a:t>реалізму</a:t>
            </a:r>
            <a:r>
              <a:rPr lang="ru-RU" sz="1600" dirty="0" smtClean="0"/>
              <a:t>».</a:t>
            </a:r>
            <a:endParaRPr lang="ru-RU" sz="1600" dirty="0"/>
          </a:p>
          <a:p>
            <a:r>
              <a:rPr lang="ru-RU" sz="1600" u="sng" dirty="0" smtClean="0"/>
              <a:t>(</a:t>
            </a:r>
            <a:r>
              <a:rPr lang="ru-RU" sz="1600" u="sng" dirty="0" err="1"/>
              <a:t>М.Рильський</a:t>
            </a:r>
            <a:r>
              <a:rPr lang="ru-RU" sz="1600" u="sng" dirty="0"/>
              <a:t>)</a:t>
            </a:r>
            <a:endParaRPr lang="uk-UA" sz="1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176941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«Старицький був першим із тих, кому доводилось проламувати </a:t>
            </a:r>
            <a:r>
              <a:rPr lang="uk-UA" sz="1600" dirty="0" err="1" smtClean="0"/>
              <a:t>псевдошевченківські</a:t>
            </a:r>
            <a:r>
              <a:rPr lang="uk-UA" sz="1600" dirty="0" smtClean="0"/>
              <a:t> шаблони і виводити нашу поезію на ширший шлях творчості, і що тільки за ним пішов Куліш у пізнішій добі свого віршування, а далі Грінченко, Самійленко, Леся Українка, Кримський і ціла фаланга молодших».</a:t>
            </a:r>
            <a:endParaRPr lang="uk-UA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«Можна сміло сказати, що в ту пору на Україні не було поета, що міг би був здобутися на таке сильне та енергетичне слово і не взяти в нім ані одної фальшивої ноти».</a:t>
            </a:r>
            <a:endParaRPr lang="uk-UA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«В </a:t>
            </a:r>
            <a:r>
              <a:rPr lang="uk-UA" sz="1600" dirty="0"/>
              <a:t>тих перших поезіях Старицького і всіх пізніших бачимо виразно, що це говорить український інтелігент не до фікційного українського народу, який з елементарних причин не міг ані слухати, ані розуміти його, але до своїх рівних інтелектуалів, про свої інтелігентські погляди та почування»</a:t>
            </a:r>
            <a:endParaRPr lang="uk-UA" sz="1600" dirty="0" smtClean="0"/>
          </a:p>
          <a:p>
            <a:r>
              <a:rPr lang="uk-UA" sz="1600" u="sng" dirty="0" smtClean="0"/>
              <a:t>(І. Франко) </a:t>
            </a:r>
            <a:endParaRPr lang="uk-UA" sz="16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3600" y="544522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/>
              <a:t>«Старицький — один </a:t>
            </a:r>
            <a:r>
              <a:rPr lang="ru-RU" sz="1600" dirty="0" err="1"/>
              <a:t>із</a:t>
            </a:r>
            <a:r>
              <a:rPr lang="ru-RU" sz="1600" dirty="0"/>
              <a:t> перших </a:t>
            </a:r>
            <a:r>
              <a:rPr lang="ru-RU" sz="1600" dirty="0" err="1"/>
              <a:t>національних</a:t>
            </a:r>
            <a:r>
              <a:rPr lang="ru-RU" sz="1600" dirty="0"/>
              <a:t> </a:t>
            </a:r>
            <a:r>
              <a:rPr lang="ru-RU" sz="1600" dirty="0" err="1"/>
              <a:t>поетів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, за </a:t>
            </a:r>
            <a:r>
              <a:rPr lang="ru-RU" sz="1600" dirty="0" err="1"/>
              <a:t>образним</a:t>
            </a:r>
            <a:r>
              <a:rPr lang="ru-RU" sz="1600" dirty="0"/>
              <a:t> </a:t>
            </a:r>
            <a:r>
              <a:rPr lang="ru-RU" sz="1600" dirty="0" err="1"/>
              <a:t>висловом</a:t>
            </a:r>
            <a:r>
              <a:rPr lang="ru-RU" sz="1600" dirty="0"/>
              <a:t> Франка, перестали «</a:t>
            </a:r>
            <a:r>
              <a:rPr lang="ru-RU" sz="1600" dirty="0" err="1"/>
              <a:t>натягати</a:t>
            </a:r>
            <a:r>
              <a:rPr lang="ru-RU" sz="1600" dirty="0"/>
              <a:t> на себе </a:t>
            </a:r>
            <a:r>
              <a:rPr lang="ru-RU" sz="1600" dirty="0" err="1"/>
              <a:t>мужицьку</a:t>
            </a:r>
            <a:r>
              <a:rPr lang="ru-RU" sz="1600" dirty="0"/>
              <a:t> свиту» і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цим</a:t>
            </a:r>
            <a:r>
              <a:rPr lang="ru-RU" sz="1600" dirty="0"/>
              <a:t> </a:t>
            </a:r>
            <a:r>
              <a:rPr lang="ru-RU" sz="1600" dirty="0" err="1"/>
              <a:t>вплинули</a:t>
            </a:r>
            <a:r>
              <a:rPr lang="ru-RU" sz="1600" dirty="0"/>
              <a:t> на </a:t>
            </a:r>
            <a:r>
              <a:rPr lang="ru-RU" sz="1600" dirty="0" err="1"/>
              <a:t>своїх</a:t>
            </a:r>
            <a:r>
              <a:rPr lang="ru-RU" sz="1600" dirty="0"/>
              <a:t> </a:t>
            </a:r>
            <a:r>
              <a:rPr lang="ru-RU" sz="1600" dirty="0" err="1"/>
              <a:t>літературних</a:t>
            </a:r>
            <a:r>
              <a:rPr lang="ru-RU" sz="1600" dirty="0"/>
              <a:t> </a:t>
            </a:r>
            <a:r>
              <a:rPr lang="ru-RU" sz="1600" dirty="0" err="1"/>
              <a:t>наступників</a:t>
            </a:r>
            <a:r>
              <a:rPr lang="ru-RU" sz="1600" dirty="0" smtClean="0"/>
              <a:t>». </a:t>
            </a:r>
          </a:p>
          <a:p>
            <a:r>
              <a:rPr lang="ru-RU" sz="1600" u="sng" dirty="0" smtClean="0"/>
              <a:t>(</a:t>
            </a:r>
            <a:r>
              <a:rPr lang="ru-RU" sz="1600" u="sng" dirty="0" err="1"/>
              <a:t>Микола</a:t>
            </a:r>
            <a:r>
              <a:rPr lang="ru-RU" sz="1600" u="sng" dirty="0"/>
              <a:t> Зеров)</a:t>
            </a:r>
            <a:endParaRPr lang="uk-UA" sz="1600" u="sng" dirty="0"/>
          </a:p>
        </p:txBody>
      </p:sp>
    </p:spTree>
    <p:extLst>
      <p:ext uri="{BB962C8B-B14F-4D97-AF65-F5344CB8AC3E}">
        <p14:creationId xmlns:p14="http://schemas.microsoft.com/office/powerpoint/2010/main" val="1966874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7606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944" y="1206376"/>
            <a:ext cx="8905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«Старицький </a:t>
            </a:r>
            <a:r>
              <a:rPr lang="uk-UA" sz="1600" dirty="0"/>
              <a:t>був переважно </a:t>
            </a:r>
            <a:r>
              <a:rPr lang="uk-UA" sz="1600" dirty="0" smtClean="0"/>
              <a:t>співцем громадянських </a:t>
            </a:r>
            <a:r>
              <a:rPr lang="uk-UA" sz="1600" dirty="0"/>
              <a:t>настроїв, але </a:t>
            </a:r>
            <a:r>
              <a:rPr lang="uk-UA" sz="1600" dirty="0" smtClean="0"/>
              <a:t>бриніли у </a:t>
            </a:r>
            <a:r>
              <a:rPr lang="uk-UA" sz="1600" dirty="0"/>
              <a:t>нього — правда, зрідка — й </a:t>
            </a:r>
            <a:r>
              <a:rPr lang="uk-UA" sz="1600" dirty="0" smtClean="0"/>
              <a:t>чисто ліричні </a:t>
            </a:r>
            <a:r>
              <a:rPr lang="uk-UA" sz="1600" dirty="0"/>
              <a:t>тони небуденної краси, що </a:t>
            </a:r>
            <a:r>
              <a:rPr lang="uk-UA" sz="1600" dirty="0" smtClean="0"/>
              <a:t>до самого серця доходять </a:t>
            </a:r>
            <a:r>
              <a:rPr lang="uk-UA" sz="1600" dirty="0"/>
              <a:t>і </a:t>
            </a:r>
            <a:r>
              <a:rPr lang="uk-UA" sz="1600" dirty="0" smtClean="0"/>
              <a:t>проймають його   </a:t>
            </a:r>
            <a:r>
              <a:rPr lang="uk-UA" sz="1600" dirty="0"/>
              <a:t>відповідними   </a:t>
            </a:r>
            <a:r>
              <a:rPr lang="uk-UA" sz="1600" dirty="0" smtClean="0"/>
              <a:t>почуваннями».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«Із </a:t>
            </a:r>
            <a:r>
              <a:rPr lang="uk-UA" sz="1600" dirty="0"/>
              <a:t>реакцією, що наступила після </a:t>
            </a:r>
            <a:r>
              <a:rPr lang="uk-UA" sz="1600" dirty="0" err="1"/>
              <a:t>Емського</a:t>
            </a:r>
            <a:r>
              <a:rPr lang="uk-UA" sz="1600" dirty="0"/>
              <a:t> указу, збігся в часі розквіт його творчості. Тому цілковито виправданим є домінування громадянської лірики у поетичному доробку митця, котрий не виключав і «чисто ліричних тонів небуденної краси, що до самого серця доходять і проймають його відповідними почуваннями</a:t>
            </a:r>
            <a:r>
              <a:rPr lang="uk-UA" sz="1600" dirty="0" smtClean="0"/>
              <a:t>».</a:t>
            </a:r>
          </a:p>
          <a:p>
            <a:r>
              <a:rPr lang="uk-UA" sz="1600" u="sng" dirty="0" smtClean="0"/>
              <a:t>(Сергій Єфремов)</a:t>
            </a:r>
            <a:endParaRPr lang="uk-UA" sz="1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58416" y="3645023"/>
            <a:ext cx="87780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1600" dirty="0" smtClean="0"/>
              <a:t>«І коли наше слово зросте і зміцніє, коли наша література займе почесне місце поруч з літературами інших народів (я вірю, що так воно буде!), тоді, спогадуючи перших робітників, що працювали на </a:t>
            </a:r>
            <a:r>
              <a:rPr lang="uk-UA" sz="1600" dirty="0" err="1" smtClean="0"/>
              <a:t>невправленому</a:t>
            </a:r>
            <a:r>
              <a:rPr lang="uk-UA" sz="1600" dirty="0" smtClean="0"/>
              <a:t>, дикому </a:t>
            </a:r>
            <a:r>
              <a:rPr lang="uk-UA" sz="1600" dirty="0"/>
              <a:t>ще </a:t>
            </a:r>
            <a:r>
              <a:rPr lang="uk-UA" sz="1600" dirty="0" smtClean="0"/>
              <a:t>ґрунті, українці, певне, спогадають добрим словом Ваше ймення».</a:t>
            </a:r>
          </a:p>
          <a:p>
            <a:r>
              <a:rPr lang="uk-UA" sz="1600" u="sng" dirty="0" smtClean="0"/>
              <a:t>(Леся Українка) </a:t>
            </a:r>
            <a:endParaRPr lang="uk-UA" sz="16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08518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1600" dirty="0"/>
              <a:t> «Більшої уваги, ніж оповіданню, реалісти (Іван Франко, Іван Нечуй-Левицький, Михайло Старицький) надають історичному романові та повісті... При цьому романи й повісті... творять з метою, прикладною до сучасності: нагадати своєму народові його героїчні традиції, провести через історичну алегорію сучасні думки, посилити народну самосвідомість</a:t>
            </a:r>
            <a:r>
              <a:rPr lang="uk-UA" sz="1600" dirty="0" smtClean="0"/>
              <a:t>».</a:t>
            </a:r>
          </a:p>
          <a:p>
            <a:r>
              <a:rPr lang="uk-UA" sz="1600" dirty="0" smtClean="0"/>
              <a:t>(</a:t>
            </a:r>
            <a:r>
              <a:rPr lang="uk-UA" sz="1600" u="sng" dirty="0"/>
              <a:t>Валерій Шевчук)</a:t>
            </a:r>
          </a:p>
        </p:txBody>
      </p:sp>
    </p:spTree>
    <p:extLst>
      <p:ext uri="{BB962C8B-B14F-4D97-AF65-F5344CB8AC3E}">
        <p14:creationId xmlns:p14="http://schemas.microsoft.com/office/powerpoint/2010/main" val="46767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22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836712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Cordia New" pitchFamily="34" charset="-34"/>
              </a:rPr>
              <a:t>Угору стяг, а світоч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Cordia New" pitchFamily="34" charset="-34"/>
              </a:rPr>
              <a:t>-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Cordia New" pitchFamily="34" charset="-34"/>
              </a:rPr>
              <a:t>в руки,</a:t>
            </a:r>
          </a:p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Cordia New" pitchFamily="34" charset="-34"/>
              </a:rPr>
              <a:t>І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Cordia New" pitchFamily="34" charset="-34"/>
              </a:rPr>
              <a:t>, щоб не сталося,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Cordia New" pitchFamily="34" charset="-34"/>
              </a:rPr>
              <a:t>-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Cordia New" pitchFamily="34" charset="-34"/>
              </a:rPr>
              <a:t>вперед!</a:t>
            </a:r>
          </a:p>
          <a:p>
            <a:pPr algn="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 Старицький</a:t>
            </a:r>
            <a:endParaRPr lang="uk-UA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653136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>
                <a:latin typeface="Candara" pitchFamily="34" charset="0"/>
                <a:cs typeface="Estrangelo Edessa" pitchFamily="66" charset="0"/>
              </a:rPr>
              <a:t>М. П. Старицький </a:t>
            </a:r>
            <a:r>
              <a:rPr lang="uk-UA" sz="2000" dirty="0" smtClean="0">
                <a:latin typeface="Candara" pitchFamily="34" charset="0"/>
                <a:cs typeface="Estrangelo Edessa" pitchFamily="66" charset="0"/>
              </a:rPr>
              <a:t>- один </a:t>
            </a:r>
            <a:r>
              <a:rPr lang="uk-UA" sz="2000" dirty="0">
                <a:latin typeface="Candara" pitchFamily="34" charset="0"/>
                <a:cs typeface="Estrangelo Edessa" pitchFamily="66" charset="0"/>
              </a:rPr>
              <a:t>з корифеїв української драматургії. Він залишив глибокий слід в українській культурі. Крім драматичних творів, писав вірші й прозу, був видатним актором, талановитим режисером, сумлінним громадським діячем.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72" y="824136"/>
            <a:ext cx="2453580" cy="366497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297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3362" cy="7101408"/>
          </a:xfrm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1600" dirty="0"/>
              <a:t>"Відчуваючи зовнішню красу, картинність сцени, маючи нахил до мелодрами і романтизму, Старицький находив простір для своєї творчої уяви і сценічного її втілення в сфері історичної драми. Історичні п'єси Старицького — це найкраща частина його драматичної творчості, а між тими п'єсами певне найкращою є "Оборона </a:t>
            </a:r>
            <a:r>
              <a:rPr lang="uk-UA" sz="1600" dirty="0" smtClean="0"/>
              <a:t>Буші</a:t>
            </a:r>
            <a:r>
              <a:rPr lang="en-US" sz="1600" dirty="0" smtClean="0"/>
              <a:t>”</a:t>
            </a:r>
            <a:r>
              <a:rPr lang="uk-UA" sz="1600" dirty="0" smtClean="0"/>
              <a:t>»</a:t>
            </a:r>
            <a:r>
              <a:rPr lang="en-US" sz="1600" dirty="0" smtClean="0"/>
              <a:t>.</a:t>
            </a:r>
          </a:p>
          <a:p>
            <a:r>
              <a:rPr lang="en-US" sz="1600" u="sng" dirty="0" smtClean="0"/>
              <a:t>(</a:t>
            </a:r>
            <a:r>
              <a:rPr lang="uk-UA" sz="1600" u="sng" dirty="0" smtClean="0"/>
              <a:t>Д. Антонович)</a:t>
            </a:r>
            <a:endParaRPr lang="uk-UA" sz="1600" u="sng" dirty="0"/>
          </a:p>
        </p:txBody>
      </p:sp>
    </p:spTree>
    <p:extLst>
      <p:ext uri="{BB962C8B-B14F-4D97-AF65-F5344CB8AC3E}">
        <p14:creationId xmlns:p14="http://schemas.microsoft.com/office/powerpoint/2010/main" val="373642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1"/>
            <a:ext cx="9144000" cy="6840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3420183"/>
            <a:ext cx="3384376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dirty="0">
                <a:latin typeface="Book Antiqua" pitchFamily="18" charset="0"/>
              </a:rPr>
              <a:t>Мене </a:t>
            </a:r>
            <a:r>
              <a:rPr lang="ru-RU" dirty="0" err="1">
                <a:latin typeface="Book Antiqua" pitchFamily="18" charset="0"/>
              </a:rPr>
              <a:t>вразило</a:t>
            </a:r>
            <a:r>
              <a:rPr lang="ru-RU" dirty="0">
                <a:latin typeface="Book Antiqua" pitchFamily="18" charset="0"/>
              </a:rPr>
              <a:t> те, </a:t>
            </a:r>
            <a:r>
              <a:rPr lang="ru-RU" dirty="0" err="1">
                <a:latin typeface="Book Antiqua" pitchFamily="18" charset="0"/>
              </a:rPr>
              <a:t>що</a:t>
            </a:r>
            <a:r>
              <a:rPr lang="ru-RU" dirty="0">
                <a:latin typeface="Book Antiqua" pitchFamily="18" charset="0"/>
              </a:rPr>
              <a:t> все </a:t>
            </a:r>
            <a:r>
              <a:rPr lang="ru-RU" dirty="0" err="1">
                <a:latin typeface="Book Antiqua" pitchFamily="18" charset="0"/>
              </a:rPr>
              <a:t>своє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життя</a:t>
            </a:r>
            <a:r>
              <a:rPr lang="ru-RU" dirty="0">
                <a:latin typeface="Book Antiqua" pitchFamily="18" charset="0"/>
              </a:rPr>
              <a:t> М. Старицький </a:t>
            </a:r>
            <a:r>
              <a:rPr lang="ru-RU" dirty="0" err="1">
                <a:latin typeface="Book Antiqua" pitchFamily="18" charset="0"/>
              </a:rPr>
              <a:t>підпорядкував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високій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меті</a:t>
            </a:r>
            <a:r>
              <a:rPr lang="ru-RU" dirty="0">
                <a:latin typeface="Book Antiqua" pitchFamily="18" charset="0"/>
              </a:rPr>
              <a:t> — :»</a:t>
            </a:r>
            <a:r>
              <a:rPr lang="ru-RU" dirty="0" err="1">
                <a:latin typeface="Book Antiqua" pitchFamily="18" charset="0"/>
              </a:rPr>
              <a:t>душею</a:t>
            </a:r>
            <a:r>
              <a:rPr lang="ru-RU" dirty="0">
                <a:latin typeface="Book Antiqua" pitchFamily="18" charset="0"/>
              </a:rPr>
              <a:t> і </a:t>
            </a:r>
            <a:r>
              <a:rPr lang="ru-RU" dirty="0" err="1">
                <a:latin typeface="Book Antiqua" pitchFamily="18" charset="0"/>
              </a:rPr>
              <a:t>думкою</a:t>
            </a:r>
            <a:r>
              <a:rPr lang="ru-RU" dirty="0">
                <a:latin typeface="Book Antiqua" pitchFamily="18" charset="0"/>
              </a:rPr>
              <a:t> послужить </a:t>
            </a:r>
            <a:r>
              <a:rPr lang="ru-RU" dirty="0" err="1">
                <a:latin typeface="Book Antiqua" pitchFamily="18" charset="0"/>
              </a:rPr>
              <a:t>рідному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народові</a:t>
            </a:r>
            <a:r>
              <a:rPr lang="ru-RU" dirty="0">
                <a:latin typeface="Book Antiqua" pitchFamily="18" charset="0"/>
              </a:rPr>
              <a:t>» У </a:t>
            </a:r>
            <a:r>
              <a:rPr lang="ru-RU" dirty="0" err="1">
                <a:latin typeface="Book Antiqua" pitchFamily="18" charset="0"/>
              </a:rPr>
              <a:t>листі</a:t>
            </a:r>
            <a:r>
              <a:rPr lang="ru-RU" dirty="0">
                <a:latin typeface="Book Antiqua" pitchFamily="18" charset="0"/>
              </a:rPr>
              <a:t> до І. Франка, </a:t>
            </a:r>
            <a:r>
              <a:rPr lang="ru-RU" dirty="0" err="1">
                <a:latin typeface="Book Antiqua" pitchFamily="18" charset="0"/>
              </a:rPr>
              <a:t>свого</a:t>
            </a:r>
            <a:r>
              <a:rPr lang="ru-RU" dirty="0">
                <a:latin typeface="Book Antiqua" pitchFamily="18" charset="0"/>
              </a:rPr>
              <a:t> </a:t>
            </a:r>
            <a:r>
              <a:rPr lang="ru-RU" dirty="0" err="1">
                <a:latin typeface="Book Antiqua" pitchFamily="18" charset="0"/>
              </a:rPr>
              <a:t>товариша</a:t>
            </a:r>
            <a:r>
              <a:rPr lang="ru-RU" dirty="0">
                <a:latin typeface="Book Antiqua" pitchFamily="18" charset="0"/>
              </a:rPr>
              <a:t> по перу, </a:t>
            </a:r>
            <a:r>
              <a:rPr lang="ru-RU" dirty="0" err="1">
                <a:latin typeface="Book Antiqua" pitchFamily="18" charset="0"/>
              </a:rPr>
              <a:t>він</a:t>
            </a:r>
            <a:r>
              <a:rPr lang="ru-RU" dirty="0">
                <a:latin typeface="Book Antiqua" pitchFamily="18" charset="0"/>
              </a:rPr>
              <a:t> писав</a:t>
            </a:r>
            <a:r>
              <a:rPr lang="ru-RU" dirty="0" smtClean="0">
                <a:latin typeface="Book Antiqua" pitchFamily="18" charset="0"/>
              </a:rPr>
              <a:t>:</a:t>
            </a:r>
            <a:endParaRPr lang="uk-UA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052736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Book Antiqua" pitchFamily="18" charset="0"/>
              </a:rPr>
              <a:t>«Це бажання, цей напрямок керували мною все життя, і я не зрадив їх до могили, бо вірую, що тільки тоді ушанує свою мову народ, коли вона стане </a:t>
            </a:r>
            <a:r>
              <a:rPr lang="uk-UA" dirty="0" err="1">
                <a:latin typeface="Book Antiqua" pitchFamily="18" charset="0"/>
              </a:rPr>
              <a:t>орудком</a:t>
            </a:r>
            <a:r>
              <a:rPr lang="uk-UA" dirty="0">
                <a:latin typeface="Book Antiqua" pitchFamily="18" charset="0"/>
              </a:rPr>
              <a:t> культури і науки, коли на їй понесе народу інтелігентний гурт і визволення од економічного рабства і поліпшення долі...» Як це актуально звучить сьогодні!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0064" y="758634"/>
            <a:ext cx="2367447" cy="295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66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115616" y="1268760"/>
            <a:ext cx="6768752" cy="2592288"/>
          </a:xfrm>
          <a:prstGeom prst="wedgeRoundRectCallout">
            <a:avLst>
              <a:gd name="adj1" fmla="val 3724"/>
              <a:gd name="adj2" fmla="val 772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00"/>
                </a:solidFill>
                <a:latin typeface="Monotype Corsiva" pitchFamily="66" charset="0"/>
              </a:rPr>
              <a:t>На сьогоднішньому  етапі  розвитку  України  тема цього дослідження  звучить  дуже актуально. Бо саме тепер перед нами постають правдиві факти історії. За допомогою прози </a:t>
            </a:r>
            <a:r>
              <a:rPr lang="uk-UA" sz="2400" dirty="0">
                <a:solidFill>
                  <a:srgbClr val="000000"/>
                </a:solidFill>
                <a:latin typeface="Monotype Corsiva" pitchFamily="66" charset="0"/>
              </a:rPr>
              <a:t>М</a:t>
            </a:r>
            <a:r>
              <a:rPr lang="uk-UA" sz="2400" dirty="0" smtClean="0">
                <a:solidFill>
                  <a:srgbClr val="000000"/>
                </a:solidFill>
                <a:latin typeface="Monotype Corsiva" pitchFamily="66" charset="0"/>
              </a:rPr>
              <a:t>ихайла </a:t>
            </a:r>
            <a:r>
              <a:rPr lang="uk-UA" sz="2400" dirty="0">
                <a:solidFill>
                  <a:srgbClr val="000000"/>
                </a:solidFill>
                <a:latin typeface="Monotype Corsiva" pitchFamily="66" charset="0"/>
              </a:rPr>
              <a:t>С</a:t>
            </a:r>
            <a:r>
              <a:rPr lang="uk-UA" sz="2400" dirty="0" smtClean="0">
                <a:solidFill>
                  <a:srgbClr val="000000"/>
                </a:solidFill>
                <a:latin typeface="Monotype Corsiva" pitchFamily="66" charset="0"/>
              </a:rPr>
              <a:t>тарицького ми дізнаємося про минулі історичні епохи.</a:t>
            </a:r>
            <a:endParaRPr lang="uk-UA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70000">
              <a:srgbClr val="C4D6EB"/>
            </a:gs>
            <a:gs pos="9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820" y="4365104"/>
            <a:ext cx="7812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</a:rPr>
              <a:t>Михайло Петрович Старицький народився 14 грудня 1840 р. в с. Кліщинцях </a:t>
            </a:r>
            <a:r>
              <a:rPr lang="uk-UA" sz="2400" dirty="0" err="1" smtClean="0">
                <a:latin typeface="Monotype Corsiva" pitchFamily="66" charset="0"/>
              </a:rPr>
              <a:t>Золотоніського</a:t>
            </a:r>
            <a:r>
              <a:rPr lang="uk-UA" sz="2400" dirty="0" smtClean="0">
                <a:latin typeface="Monotype Corsiva" pitchFamily="66" charset="0"/>
              </a:rPr>
              <a:t> повіту на Полтавщині (тепер – Черкаська область) у дрібнопомісній дворянській родині. З дванадцяти років, через раннє сирітство, хлопчиком опікується дядько – В. Р. Лисенко. </a:t>
            </a: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96" y="548680"/>
            <a:ext cx="3175000" cy="3416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53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908720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Book Antiqua" pitchFamily="18" charset="0"/>
              </a:rPr>
              <a:t>На роки навчання в Полтавській гімназії, Харківському (1858-1860), а згодом Київському університеті (1860-1865) припадає знайомство М. Старицького з творами світової та вітчизняної класики (Т. Шевченка, Марка Вовчка, П. Куліша). Глибокий слід залишило спілкування М. Старицького з Олександром Лисенком (дядьком по матері). </a:t>
            </a:r>
            <a:endParaRPr lang="uk-UA" sz="2400" b="1" dirty="0"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01" l="0" r="100000">
                        <a14:foregroundMark x1="60763" y1="74725" x2="60763" y2="74725"/>
                        <a14:foregroundMark x1="60763" y1="89011" x2="60763" y2="89011"/>
                        <a14:foregroundMark x1="70027" y1="88187" x2="70027" y2="88187"/>
                        <a14:foregroundMark x1="43324" y1="75549" x2="43324" y2="75549"/>
                        <a14:foregroundMark x1="26703" y1="80495" x2="26703" y2="80495"/>
                        <a14:foregroundMark x1="10082" y1="68681" x2="10082" y2="68681"/>
                        <a14:foregroundMark x1="79837" y1="82967" x2="79837" y2="82967"/>
                        <a14:foregroundMark x1="71662" y1="75549" x2="71662" y2="75549"/>
                        <a14:foregroundMark x1="89918" y1="53571" x2="89918" y2="53571"/>
                        <a14:foregroundMark x1="47411" y1="89835" x2="47411" y2="89835"/>
                        <a14:foregroundMark x1="44959" y1="93956" x2="44959" y2="9395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32" y="1688619"/>
            <a:ext cx="377461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289679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Співчуття до становища трудової людини, прагнення захистити й просвітити «меншого брата» розбудили його національну, громадянську свідомість, спонукали М. Старицького, як і багатьох українських </a:t>
            </a:r>
            <a:r>
              <a:rPr lang="uk-UA" dirty="0" err="1" smtClean="0"/>
              <a:t>інтелегентів</a:t>
            </a:r>
            <a:r>
              <a:rPr lang="uk-UA" dirty="0" smtClean="0"/>
              <a:t> того часу, до </a:t>
            </a:r>
            <a:r>
              <a:rPr lang="uk-UA" dirty="0" err="1" smtClean="0"/>
              <a:t>ентузіастичної</a:t>
            </a:r>
            <a:r>
              <a:rPr lang="uk-UA" dirty="0" smtClean="0"/>
              <a:t> праці в недільних школах, народних бібліотеках, театральних гуртках, до збирання мовних, етнографічних матеріалів, діяльного членства в київській «Громаді» ще під час навчання в університеті.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625582" cy="4749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51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1268760"/>
            <a:ext cx="5400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Book Antiqua" pitchFamily="18" charset="0"/>
              </a:rPr>
              <a:t>Перша віршова спроба М. Старицького припадає на сумні часи «Валуєвського» циркуляру. Вустами ліричного героя у вірші передано атмосферу смутку й зневіри, в якій жила тоді українська інтелігенція: </a:t>
            </a:r>
          </a:p>
          <a:p>
            <a:pPr algn="ctr"/>
            <a:endParaRPr lang="uk-UA" dirty="0" smtClean="0">
              <a:latin typeface="Book Antiqua" pitchFamily="18" charset="0"/>
            </a:endParaRPr>
          </a:p>
          <a:p>
            <a:pPr algn="ctr"/>
            <a:r>
              <a:rPr lang="uk-UA" sz="2000" dirty="0" smtClean="0">
                <a:latin typeface="Monotype Corsiva" pitchFamily="66" charset="0"/>
              </a:rPr>
              <a:t>Чого чекать? Одурено гадки, </a:t>
            </a:r>
          </a:p>
          <a:p>
            <a:pPr algn="ctr"/>
            <a:r>
              <a:rPr lang="uk-UA" sz="2000" dirty="0" smtClean="0">
                <a:latin typeface="Monotype Corsiva" pitchFamily="66" charset="0"/>
              </a:rPr>
              <a:t>Оббрехано псалми моєї віри,</a:t>
            </a:r>
          </a:p>
          <a:p>
            <a:pPr algn="ctr"/>
            <a:r>
              <a:rPr lang="uk-UA" sz="2000" dirty="0" smtClean="0">
                <a:latin typeface="Monotype Corsiva" pitchFamily="66" charset="0"/>
              </a:rPr>
              <a:t>Знесилено кайданами заміри</a:t>
            </a:r>
          </a:p>
          <a:p>
            <a:pPr algn="ctr"/>
            <a:r>
              <a:rPr lang="uk-UA" sz="2000" dirty="0" smtClean="0">
                <a:latin typeface="Monotype Corsiva" pitchFamily="66" charset="0"/>
              </a:rPr>
              <a:t>Й столочено найкращії квітки…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45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49" y="129192"/>
            <a:ext cx="6531327" cy="6348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0138" y="2530100"/>
            <a:ext cx="6480720" cy="1477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Разом із М. Лисенком він організовує Товариство українських сценічних аматорів (1872), для репертуару якого інсценізує правові твори та переробляє малосценічні п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smtClean="0">
                <a:solidFill>
                  <a:schemeClr val="tx1"/>
                </a:solidFill>
              </a:rPr>
              <a:t>єси інших письменників, пише оригінальні драматичні твори. Так було написано лібрето, музична комедія та інше.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1421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Творча лабораторія з дослідження життєпису Михайла Старицького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Вислови про письменника: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Творча лабораторія з дослідження життєпису Михайла Старицького</dc:title>
  <dc:creator>Антон</dc:creator>
  <cp:lastModifiedBy>Админ</cp:lastModifiedBy>
  <cp:revision>47</cp:revision>
  <dcterms:created xsi:type="dcterms:W3CDTF">2014-01-20T17:48:30Z</dcterms:created>
  <dcterms:modified xsi:type="dcterms:W3CDTF">2015-02-07T17:41:58Z</dcterms:modified>
</cp:coreProperties>
</file>