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>
      <p:cViewPr varScale="1">
        <p:scale>
          <a:sx n="116" d="100"/>
          <a:sy n="11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7%D1%85%D0%B0%D1%83&amp;action=edit&amp;redlink=1" TargetMode="External"/><Relationship Id="rId13" Type="http://schemas.openxmlformats.org/officeDocument/2006/relationships/image" Target="../media/image5.jpeg"/><Relationship Id="rId3" Type="http://schemas.openxmlformats.org/officeDocument/2006/relationships/hyperlink" Target="http://uk.wikipedia.org/wiki/%D0%9A%D0%B0%D0%BB%D1%96" TargetMode="External"/><Relationship Id="rId7" Type="http://schemas.openxmlformats.org/officeDocument/2006/relationships/hyperlink" Target="http://uk.wikipedia.org/w/index.php?title=%D0%A1%D0%B0%D0%BC%D0%B1%D0%B0%D0%BB%D0%BF%D1%83%D1%80%D0%B0&amp;action=edit&amp;redlink=1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uk.wikipedia.org/wiki/%D0%A8%D0%B8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1%D1%96%D0%B3%D1%83&amp;action=edit&amp;redlink=1" TargetMode="External"/><Relationship Id="rId11" Type="http://schemas.openxmlformats.org/officeDocument/2006/relationships/hyperlink" Target="http://uk.wikipedia.org/w/index.php?title=%D0%86%D0%BD%D0%B4%D1%96%D0%B9%D1%81%D1%8C%D0%BA%D0%B8%D0%B9_%D0%BA%D1%96%D0%BD%D0%B5%D0%BC%D0%B0%D1%82%D0%BE%D0%B3%D1%80%D0%B0%D1%84&amp;action=edit&amp;redlink=1" TargetMode="External"/><Relationship Id="rId5" Type="http://schemas.openxmlformats.org/officeDocument/2006/relationships/hyperlink" Target="http://uk.wikipedia.org/w/index.php?title=%D0%91%D0%B3%D0%B0%D0%BD%D0%B3%D1%80%D0%B0&amp;action=edit&amp;redlink=1" TargetMode="External"/><Relationship Id="rId10" Type="http://schemas.openxmlformats.org/officeDocument/2006/relationships/hyperlink" Target="http://uk.wikipedia.org/w/index.php?title=%D0%9A%D0%BB%D0%B0%D1%81%D0%B8%D1%87%D0%BD%D1%96_%D1%96%D0%BD%D0%B4%D1%96%D0%B9%D1%81%D1%8C%D0%BA%D1%96_%D1%82%D0%B0%D0%BD%D1%86%D1%96&amp;action=edit&amp;redlink=1" TargetMode="External"/><Relationship Id="rId4" Type="http://schemas.openxmlformats.org/officeDocument/2006/relationships/hyperlink" Target="http://uk.wikipedia.org/wiki/%D0%9A%D1%80%D1%96%D1%88%D0%BD%D0%B0" TargetMode="External"/><Relationship Id="rId9" Type="http://schemas.openxmlformats.org/officeDocument/2006/relationships/hyperlink" Target="http://uk.wikipedia.org/w/index.php?title=%D0%93%D0%B0%D1%80%D0%B1%D0%B0&amp;action=edit&amp;redlink=1" TargetMode="Externa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uk.wikipedia.org/wiki/%D0%A2%D0%B0%D0%BD%D0%B5%D1%86%D1%8C" TargetMode="External"/><Relationship Id="rId7" Type="http://schemas.openxmlformats.org/officeDocument/2006/relationships/hyperlink" Target="http://uk.wikipedia.org/wiki/%D0%9E%D0%B1%D0%BB%D0%B8%D1%87%D1%87%D1%8F" TargetMode="External"/><Relationship Id="rId2" Type="http://schemas.openxmlformats.org/officeDocument/2006/relationships/hyperlink" Target="http://uk.wikipedia.org/wiki/%D0%9F%D0%BE%D0%B1%D1%83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C%D0%B8%D1%81%D1%82%D0%B5%D1%86%D1%82%D0%B2%D0%BE" TargetMode="External"/><Relationship Id="rId5" Type="http://schemas.openxmlformats.org/officeDocument/2006/relationships/hyperlink" Target="http://uk.wikipedia.org/wiki/%D0%9C%D1%96%D1%84" TargetMode="External"/><Relationship Id="rId4" Type="http://schemas.openxmlformats.org/officeDocument/2006/relationships/hyperlink" Target="http://uk.wikipedia.org/wiki/%D0%9C%D0%BE%D0%BB%D0%B8%D1%82%D0%B2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69" y="-315416"/>
            <a:ext cx="8928992" cy="294665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Значення рухів в індійському танці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D:\Documents\Private\Desktop\indijsk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791477" cy="3865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1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71319"/>
            <a:ext cx="33945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333333"/>
                </a:solidFill>
                <a:latin typeface="Arial"/>
              </a:rPr>
              <a:t>Жестикуляційний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код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складається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з 24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хаст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самі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по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собі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нічого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не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означають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: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адже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лише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символи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подібні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літер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будь-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якої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абетки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Вони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набувають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сенсу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тільки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поєднанні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певному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контексті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та 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зв'язку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із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дією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відтворюється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такий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спосіб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хаста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набуває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значення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слова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іменника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дієслова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прикметника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навіть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приставки,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суфікса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закінчення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множини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результаті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хасти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переходять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у мудри.</a:t>
            </a:r>
            <a:endParaRPr lang="ru-RU" sz="2000" dirty="0"/>
          </a:p>
        </p:txBody>
      </p:sp>
      <p:pic>
        <p:nvPicPr>
          <p:cNvPr id="10242" name="Picture 2" descr="D:\Documents\Private\Desktop\37375660_th_m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53867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2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Private\Desktop\m4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7247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619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Private\Desktop\m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90528" cy="47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5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8323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333333"/>
                </a:solidFill>
                <a:latin typeface="Arial"/>
              </a:rPr>
              <a:t>Xacma</a:t>
            </a:r>
            <a:r>
              <a:rPr lang="en-US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прана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рук і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пальців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наділяють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сенсом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жести,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наприклад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Arial"/>
              </a:rPr>
              <a:t>•   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пальці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ворушаться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показують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світло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місяця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пристрасть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кохання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іскри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Arial"/>
              </a:rPr>
              <a:t>•   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похитування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рукою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згинанням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зап'ястка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вухо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слона,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політ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птаха,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річка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окрик: «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Геть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із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дороги!»;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Arial"/>
              </a:rPr>
              <a:t>•   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хвилеподібні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коливання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руки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рухом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зап'ястків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хвилі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риба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Arial"/>
              </a:rPr>
              <a:t>•   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роз'єднання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рук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давати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цвітіння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квіткові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стріли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Шиви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Arial"/>
              </a:rPr>
              <a:t>•   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роз'єднання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пальців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розмова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Arial"/>
              </a:rPr>
              <a:t>•   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струшування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руками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політ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бджоли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гнів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сяйво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блискавка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волосся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розвівається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Arial"/>
              </a:rPr>
              <a:t>•   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круговий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зап'ястка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лоза, гола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зброя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світ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</a:t>
            </a:r>
            <a:endParaRPr lang="ru-RU" sz="2000" dirty="0"/>
          </a:p>
        </p:txBody>
      </p:sp>
      <p:pic>
        <p:nvPicPr>
          <p:cNvPr id="13314" name="Picture 2" descr="D:\Documents\Private\Desktop\3015561-palli-hasta-of-indian-dance-bharata-na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77" y="4358690"/>
            <a:ext cx="1540859" cy="231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93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277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333333"/>
                </a:solidFill>
                <a:latin typeface="Arial"/>
              </a:rPr>
              <a:t>Наприклад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найпростіший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жест «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патака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» (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випростана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долоня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із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зігнутим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великим пальцем)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має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більше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ніж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40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значень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Звісно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також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жести,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мають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лише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2—3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значення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Згідно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з трактатами, для того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щоб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танець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«заговорив»,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танцюристи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використовують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24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голови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6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бровами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26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очей.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Наприклад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коли брови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підняті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зіниці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рухаються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з боку в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бік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а голова при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цьому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ледве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нахилена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кохання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Коли шия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рухається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спочатку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назад,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потім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уперед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означає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бесіду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пояснення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Той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самий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жест для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індійця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європейця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може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мати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різний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зміст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 </a:t>
            </a:r>
            <a:endParaRPr lang="ru-RU" sz="2000" dirty="0"/>
          </a:p>
        </p:txBody>
      </p:sp>
      <p:pic>
        <p:nvPicPr>
          <p:cNvPr id="14338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40" y="1756381"/>
            <a:ext cx="2048594" cy="307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0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4784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</a:rPr>
              <a:t>Коли шия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рухається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спочатку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назад,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потім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уперед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означає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бесіду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пояснення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Той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самий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жест для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індійця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європейця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може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мати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різний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зміст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Вивчаючи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мову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індійського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доводиться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позбуватися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стереотипів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Наприклад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індусів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не заведено «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тримати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дулю в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кишені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»,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навпаки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її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виставляють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на показ: жест «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фіга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» 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тлумаченні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індійців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означатиме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доїте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корову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фарбуєте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очі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</a:t>
            </a:r>
            <a:endParaRPr lang="ru-RU" sz="2000" dirty="0"/>
          </a:p>
        </p:txBody>
      </p:sp>
      <p:pic>
        <p:nvPicPr>
          <p:cNvPr id="15362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859310" cy="2821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065547"/>
            <a:ext cx="4608512" cy="792088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Виконала: Бондар Д Л-23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Дякую за увагу!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D:\Documents\Private\Desktop\8928632_indiyskiy_tanec_vostochnuyy_tan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352775" cy="3520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56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Танці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Індії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охоплюють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широкий спектр форм 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танцю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починаючи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стародавніх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класичних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релігійних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народних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танців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сучасних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стилів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D:\Documents\Private\Desktop\katha_kali_r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51" y="1628800"/>
            <a:ext cx="4434120" cy="302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2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260" y="980728"/>
            <a:ext cx="83942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Три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найвідоміших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індійські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божества, </a:t>
            </a:r>
            <a:r>
              <a:rPr lang="ru-RU" sz="2000" dirty="0">
                <a:solidFill>
                  <a:srgbClr val="0B0080"/>
                </a:solidFill>
                <a:latin typeface="Arial"/>
                <a:hlinkClick r:id="rId2" tooltip="Шива"/>
              </a:rPr>
              <a:t>Шива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3" tooltip="Калі"/>
              </a:rPr>
              <a:t>Калі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і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4" tooltip="Крішна"/>
              </a:rPr>
              <a:t>Крішна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 як правило,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представлені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танці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Існують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сотні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індійських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народних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танців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 таких як </a:t>
            </a:r>
            <a:r>
              <a:rPr lang="ru-RU" sz="2000" u="sng" dirty="0" err="1">
                <a:solidFill>
                  <a:srgbClr val="A55858"/>
                </a:solidFill>
                <a:latin typeface="Arial"/>
                <a:hlinkClick r:id="rId5" tooltip="Бгангра (ще не написана)"/>
              </a:rPr>
              <a:t>Бгангра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 </a:t>
            </a:r>
            <a:r>
              <a:rPr lang="ru-RU" sz="2000" dirty="0" err="1">
                <a:solidFill>
                  <a:srgbClr val="A55858"/>
                </a:solidFill>
                <a:latin typeface="Arial"/>
                <a:hlinkClick r:id="rId6" tooltip="Бігу (ще не написана)"/>
              </a:rPr>
              <a:t>Бігу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 </a:t>
            </a:r>
            <a:r>
              <a:rPr lang="ru-RU" sz="2000" dirty="0" err="1">
                <a:solidFill>
                  <a:srgbClr val="A55858"/>
                </a:solidFill>
                <a:latin typeface="Arial"/>
                <a:hlinkClick r:id="rId7" tooltip="Самбалпура (ще не написана)"/>
              </a:rPr>
              <a:t>Самбалпура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 </a:t>
            </a:r>
            <a:r>
              <a:rPr lang="ru-RU" sz="2000" dirty="0" err="1">
                <a:solidFill>
                  <a:srgbClr val="A55858"/>
                </a:solidFill>
                <a:latin typeface="Arial"/>
                <a:hlinkClick r:id="rId8" tooltip="Чхау (ще не написана)"/>
              </a:rPr>
              <a:t>Чхау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і </a:t>
            </a:r>
            <a:r>
              <a:rPr lang="ru-RU" sz="2000" dirty="0" err="1">
                <a:solidFill>
                  <a:srgbClr val="A55858"/>
                </a:solidFill>
                <a:latin typeface="Arial"/>
                <a:hlinkClick r:id="rId9" tooltip="Гарба (ще не написана)"/>
              </a:rPr>
              <a:t>Гарба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інші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танці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представлені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регіональних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фестивалях.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Індія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пропонує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багато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форм </a:t>
            </a:r>
            <a:r>
              <a:rPr lang="ru-RU" sz="2000" dirty="0" err="1">
                <a:solidFill>
                  <a:srgbClr val="A55858"/>
                </a:solidFill>
                <a:latin typeface="Arial"/>
                <a:hlinkClick r:id="rId10" tooltip="Класичні індійські танці (ще не написана)"/>
              </a:rPr>
              <a:t>класичних</a:t>
            </a:r>
            <a:r>
              <a:rPr lang="ru-RU" sz="2000" dirty="0">
                <a:solidFill>
                  <a:srgbClr val="A55858"/>
                </a:solidFill>
                <a:latin typeface="Arial"/>
                <a:hlinkClick r:id="rId10" tooltip="Класичні індійські танці (ще не написана)"/>
              </a:rPr>
              <a:t> </a:t>
            </a:r>
            <a:r>
              <a:rPr lang="ru-RU" sz="2000" dirty="0" err="1">
                <a:solidFill>
                  <a:srgbClr val="A55858"/>
                </a:solidFill>
                <a:latin typeface="Arial"/>
                <a:hlinkClick r:id="rId10" tooltip="Класичні індійські танці (ще не написана)"/>
              </a:rPr>
              <a:t>індійських</a:t>
            </a:r>
            <a:r>
              <a:rPr lang="ru-RU" sz="2000" dirty="0">
                <a:solidFill>
                  <a:srgbClr val="A55858"/>
                </a:solidFill>
                <a:latin typeface="Arial"/>
                <a:hlinkClick r:id="rId10" tooltip="Класичні індійські танці (ще не написана)"/>
              </a:rPr>
              <a:t> </a:t>
            </a:r>
            <a:r>
              <a:rPr lang="ru-RU" sz="2000" dirty="0" err="1">
                <a:solidFill>
                  <a:srgbClr val="A55858"/>
                </a:solidFill>
                <a:latin typeface="Arial"/>
                <a:hlinkClick r:id="rId10" tooltip="Класичні індійські танці (ще не написана)"/>
              </a:rPr>
              <a:t>танців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кожна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простежена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різних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частинах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країни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. Показ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індійських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танцювальних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стилів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в </a:t>
            </a:r>
            <a:r>
              <a:rPr lang="ru-RU" sz="2000" dirty="0" err="1">
                <a:solidFill>
                  <a:srgbClr val="A55858"/>
                </a:solidFill>
                <a:latin typeface="Arial"/>
                <a:hlinkClick r:id="rId11" tooltip="Індійський кінематограф (ще не написана)"/>
              </a:rPr>
              <a:t>індійських</a:t>
            </a:r>
            <a:r>
              <a:rPr lang="ru-RU" sz="2000" dirty="0">
                <a:solidFill>
                  <a:srgbClr val="A55858"/>
                </a:solidFill>
                <a:latin typeface="Arial"/>
                <a:hlinkClick r:id="rId11" tooltip="Індійський кінематограф (ще не написана)"/>
              </a:rPr>
              <a:t> </a:t>
            </a:r>
            <a:r>
              <a:rPr lang="ru-RU" sz="2000" dirty="0" err="1">
                <a:solidFill>
                  <a:srgbClr val="A55858"/>
                </a:solidFill>
                <a:latin typeface="Arial"/>
                <a:hlinkClick r:id="rId11" tooltip="Індійський кінематограф (ще не написана)"/>
              </a:rPr>
              <a:t>фільмах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ознайомив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індійськими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танцями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світову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аудиторію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.</a:t>
            </a:r>
            <a:endParaRPr lang="ru-RU" sz="2000" dirty="0"/>
          </a:p>
        </p:txBody>
      </p:sp>
      <p:pic>
        <p:nvPicPr>
          <p:cNvPr id="3076" name="Picture 4" descr="D:\Documents\Private\Desktop\77414526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1728192" cy="225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cuments\Private\Desktop\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69599"/>
            <a:ext cx="2481064" cy="186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ocuments\Private\Desktop\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1656184" cy="258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6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Private\Desktop\f50938a7eb87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2" y="1454177"/>
            <a:ext cx="3672408" cy="2524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1824" y="4003160"/>
            <a:ext cx="190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err="1"/>
              <a:t>Бгангра</a:t>
            </a:r>
            <a:endParaRPr lang="ru-RU" sz="2400" dirty="0"/>
          </a:p>
        </p:txBody>
      </p:sp>
      <p:pic>
        <p:nvPicPr>
          <p:cNvPr id="4099" name="Picture 3" descr="D:\Documents\Private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54177"/>
            <a:ext cx="3028118" cy="2341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7752" y="4003160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Бігу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265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46085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індуїзмі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танці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завжди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відігравали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важливу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роль в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2" tooltip="Побут"/>
              </a:rPr>
              <a:t>побуті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 часто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3" tooltip="Танець"/>
              </a:rPr>
              <a:t>танець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представляв собою як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версію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4" tooltip="Молитва"/>
              </a:rPr>
              <a:t>молитви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поєднували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з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5" tooltip="Міф"/>
              </a:rPr>
              <a:t>міфологічним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темами з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уяви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індійського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суспільства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не дивно,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Індії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величезну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кількість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класичних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танців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розроблено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саме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елементами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гри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Танець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є одним з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найрозвиненіших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форм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6" tooltip="Мистецтво"/>
              </a:rPr>
              <a:t>мистецтва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в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Індії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. Часто,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навіть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незначні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рухи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вирази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7" tooltip="Обличчя"/>
              </a:rPr>
              <a:t>обличчя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несуть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якесь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символічне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Класичні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танці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, як правило,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покладені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літературну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основу,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ж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черпають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мотиви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саме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літературних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першоджерел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5122" name="Picture 2" descr="D:\Documents\Private\Desktop\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90849"/>
            <a:ext cx="3454554" cy="2292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2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</a:rPr>
              <a:t>В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індійському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важливими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не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тільки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пластика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тіла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але й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кожного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пальця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жест,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погляд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розкривають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зміст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Мета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занурення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глядача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у стан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екстазу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якому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розчиняється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реальність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світу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своєрідний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гіпноз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Погляд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танцівниці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постійно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спрямований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глядача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Кожна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сюжетна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ідея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розглядається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з точки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зору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різних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настроїв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Аура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чарівності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сприяє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розумінню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суті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давніх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оповідей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Цей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стан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підтримується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за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допомогою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вокального й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інструментального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акомпанементу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</a:t>
            </a:r>
            <a:endParaRPr lang="ru-RU" sz="2000" dirty="0"/>
          </a:p>
        </p:txBody>
      </p:sp>
      <p:pic>
        <p:nvPicPr>
          <p:cNvPr id="6146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688729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95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862" y="76470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>
                <a:solidFill>
                  <a:srgbClr val="333333"/>
                </a:solidFill>
                <a:latin typeface="Arial"/>
              </a:rPr>
              <a:t>Абеткою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давніх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індійських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трактатах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проголошено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108 поз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Шиви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Arial"/>
              </a:rPr>
              <a:t>звуться</a:t>
            </a:r>
            <a:r>
              <a:rPr lang="ru-RU" sz="200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карали.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Із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каран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індійський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танцівник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складає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своєрідні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комбінації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основу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танцювальної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композиції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ангахарами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Окрім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цього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танцівник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має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досконало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знати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дри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різноманітні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позиції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пальців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) та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хаста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жести рук, 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також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численні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канонічні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очей,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шиї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голови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й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інших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частин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тіла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</a:t>
            </a:r>
            <a:endParaRPr lang="ru-RU" sz="2000" dirty="0"/>
          </a:p>
        </p:txBody>
      </p:sp>
      <p:pic>
        <p:nvPicPr>
          <p:cNvPr id="7170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88564"/>
            <a:ext cx="2880320" cy="3021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505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333333"/>
                </a:solidFill>
                <a:latin typeface="Arial"/>
              </a:rPr>
              <a:t>За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допомогою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мудр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виконавець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здатний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зображувати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не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лише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різні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предмети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але й будь-яку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дію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емоції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й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абстрактні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поняття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Ця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своєрідна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мова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жестів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містить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більше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ніж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500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символів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-понять.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Завдяки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положенню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рук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щодо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тіла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чергуванням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комбінаціям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жестів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виконуються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однією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обома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руками,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танцівник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може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передати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будь-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</a:t>
            </a:r>
            <a:endParaRPr lang="ru-RU" sz="2000" dirty="0"/>
          </a:p>
        </p:txBody>
      </p:sp>
      <p:pic>
        <p:nvPicPr>
          <p:cNvPr id="8194" name="Picture 2" descr="D:\Documents\Private\Desktop\69602949_1295706572_kuchipu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0051" y="3356993"/>
            <a:ext cx="1762552" cy="235007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\Private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2683185" cy="178879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320" y="126876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очей,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брів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голови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шиї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танцівника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зливаючись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з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іншими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компонентами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танцю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підпорядковані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єдиній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меті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— максимально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виразно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й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емоційно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насичено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показати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події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згідно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сценарієм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вистави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Обов'язковим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є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бездоганне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виконання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кожного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руху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Замість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слів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лунають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сцени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індійські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глядачі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сприймають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пластичні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комбінації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перетворені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мистецтвом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танцівника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фрази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репліки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монологи й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діалоги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Отже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завдяки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мудрам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індійський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танцівник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відтворює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літературний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текст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драматургічного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</a:rPr>
              <a:t>твору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.</a:t>
            </a:r>
            <a:endParaRPr lang="ru-RU" sz="2000" dirty="0"/>
          </a:p>
        </p:txBody>
      </p:sp>
      <p:pic>
        <p:nvPicPr>
          <p:cNvPr id="9218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57839"/>
            <a:ext cx="3096344" cy="1927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624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581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Значення рухів в індійському танці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Виконала: Бондар Д Л-23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рухів в індійському танці</dc:title>
  <dc:creator>Пользователь</dc:creator>
  <cp:lastModifiedBy>Пользователь</cp:lastModifiedBy>
  <cp:revision>8</cp:revision>
  <dcterms:created xsi:type="dcterms:W3CDTF">2013-05-07T13:26:54Z</dcterms:created>
  <dcterms:modified xsi:type="dcterms:W3CDTF">2013-05-07T14:46:26Z</dcterms:modified>
</cp:coreProperties>
</file>