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4B20C2C-F08D-4F74-B132-528F7B71706E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12DAC7C-32E4-4108-8185-C3709AD326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077200" cy="1673352"/>
          </a:xfrm>
        </p:spPr>
        <p:txBody>
          <a:bodyPr/>
          <a:lstStyle/>
          <a:p>
            <a:pPr algn="ctr"/>
            <a:r>
              <a:rPr lang="uk-UA" dirty="0" smtClean="0"/>
              <a:t>Багатопартійність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38998" y="6429954"/>
            <a:ext cx="2005002" cy="428046"/>
          </a:xfrm>
        </p:spPr>
        <p:txBody>
          <a:bodyPr/>
          <a:lstStyle/>
          <a:p>
            <a:r>
              <a:rPr lang="uk-UA" dirty="0" smtClean="0"/>
              <a:t>Даниленко 11-А</a:t>
            </a:r>
            <a:endParaRPr lang="ru-RU" dirty="0"/>
          </a:p>
        </p:txBody>
      </p:sp>
      <p:pic>
        <p:nvPicPr>
          <p:cNvPr id="23554" name="Picture 2" descr="http://os1.i.ua/3/1/7692328_31156d4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5072098" cy="34602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Ідеологічні </a:t>
            </a:r>
            <a:r>
              <a:rPr lang="uk-UA" sz="3600" dirty="0" smtClean="0"/>
              <a:t>засади націоналістичних партій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проголошення пріоритетності прав нації над правами особи;</a:t>
            </a:r>
          </a:p>
          <a:p>
            <a:r>
              <a:rPr lang="uk-UA" sz="2400" dirty="0" smtClean="0"/>
              <a:t>орієнтація на власний шлях розвитку;</a:t>
            </a:r>
          </a:p>
          <a:p>
            <a:r>
              <a:rPr lang="uk-UA" sz="2400" dirty="0" smtClean="0"/>
              <a:t>Відмежування від Росії;</a:t>
            </a:r>
          </a:p>
          <a:p>
            <a:r>
              <a:rPr lang="uk-UA" sz="2400" dirty="0" smtClean="0"/>
              <a:t>обмеження впливів Заходу;</a:t>
            </a:r>
          </a:p>
          <a:p>
            <a:r>
              <a:rPr lang="uk-UA" sz="2400" dirty="0" smtClean="0"/>
              <a:t>протекціонізм щодо національного виробництва;</a:t>
            </a:r>
          </a:p>
          <a:p>
            <a:r>
              <a:rPr lang="uk-UA" sz="2400" dirty="0" smtClean="0"/>
              <a:t>збереження ядерної зброї.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96685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Процес формування багатопартійної системи прискорився після вересневого пленуму ЦК КПУ (1989 р.) й увільнення від </a:t>
            </a:r>
            <a:r>
              <a:rPr lang="uk-UA" sz="2400" dirty="0" err="1" smtClean="0"/>
              <a:t>обов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язків</a:t>
            </a:r>
            <a:r>
              <a:rPr lang="uk-UA" sz="2400" dirty="0" smtClean="0"/>
              <a:t> першого секретаря ЦК КПУ В. Щербицького. </a:t>
            </a:r>
            <a:endParaRPr lang="ru-RU" sz="2400" dirty="0"/>
          </a:p>
        </p:txBody>
      </p:sp>
      <p:pic>
        <p:nvPicPr>
          <p:cNvPr id="31746" name="Picture 2" descr="http://spetskor.dp.ua/sherbits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286124"/>
            <a:ext cx="2690009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УНП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75191"/>
            <a:ext cx="8786874" cy="2511065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У жовтні 1989 р. у Львові відбувся установчий з</a:t>
            </a:r>
            <a:r>
              <a:rPr lang="en-US" sz="2400" dirty="0" smtClean="0"/>
              <a:t>’</a:t>
            </a:r>
            <a:r>
              <a:rPr lang="ru-RU" sz="2400" dirty="0" err="1" smtClean="0"/>
              <a:t>їзд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партії</a:t>
            </a:r>
            <a:r>
              <a:rPr lang="ru-RU" sz="2400" dirty="0" smtClean="0"/>
              <a:t> (УНП</a:t>
            </a:r>
            <a:r>
              <a:rPr lang="ru-RU" sz="2400" dirty="0" smtClean="0"/>
              <a:t>). </a:t>
            </a:r>
            <a:r>
              <a:rPr lang="ru-RU" sz="2400" dirty="0" err="1" smtClean="0"/>
              <a:t>Її</a:t>
            </a:r>
            <a:r>
              <a:rPr lang="ru-RU" sz="2400" dirty="0" smtClean="0"/>
              <a:t> метою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оголошено</a:t>
            </a:r>
            <a:r>
              <a:rPr lang="ru-RU" sz="2400" dirty="0" smtClean="0"/>
              <a:t> «</a:t>
            </a:r>
            <a:r>
              <a:rPr lang="ru-RU" sz="2400" dirty="0" err="1" smtClean="0"/>
              <a:t>відновлення</a:t>
            </a:r>
            <a:r>
              <a:rPr lang="ru-RU" sz="2400" dirty="0" smtClean="0"/>
              <a:t> УНР, </a:t>
            </a:r>
            <a:r>
              <a:rPr lang="ru-RU" sz="2400" dirty="0" err="1" smtClean="0"/>
              <a:t>проголошеної</a:t>
            </a:r>
            <a:r>
              <a:rPr lang="ru-RU" sz="2400" dirty="0" smtClean="0"/>
              <a:t> Центральною радою в </a:t>
            </a:r>
            <a:r>
              <a:rPr lang="ru-RU" sz="2400" dirty="0" err="1" smtClean="0"/>
              <a:t>січні</a:t>
            </a:r>
            <a:r>
              <a:rPr lang="ru-RU" sz="2400" dirty="0" smtClean="0"/>
              <a:t> 1918 р., у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етнографічних</a:t>
            </a:r>
            <a:r>
              <a:rPr lang="ru-RU" sz="2400" dirty="0" smtClean="0"/>
              <a:t> кордонах».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партія</a:t>
            </a:r>
            <a:r>
              <a:rPr lang="ru-RU" sz="2400" dirty="0" smtClean="0"/>
              <a:t> </a:t>
            </a:r>
            <a:r>
              <a:rPr lang="ru-RU" sz="2400" dirty="0" err="1" smtClean="0"/>
              <a:t>вважала</a:t>
            </a:r>
            <a:r>
              <a:rPr lang="ru-RU" sz="2400" dirty="0" smtClean="0"/>
              <a:t> «УРСР не </a:t>
            </a:r>
            <a:r>
              <a:rPr lang="ru-RU" sz="2400" dirty="0" err="1" smtClean="0"/>
              <a:t>республікою</a:t>
            </a:r>
            <a:r>
              <a:rPr lang="ru-RU" sz="2400" dirty="0" smtClean="0"/>
              <a:t>, а </a:t>
            </a:r>
            <a:r>
              <a:rPr lang="ru-RU" sz="2400" dirty="0" err="1" smtClean="0"/>
              <a:t>колоніальною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адміністрацією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Україні</a:t>
            </a:r>
            <a:r>
              <a:rPr lang="ru-RU" sz="2400" dirty="0" smtClean="0"/>
              <a:t>».</a:t>
            </a:r>
            <a:endParaRPr lang="ru-RU" sz="2400" dirty="0"/>
          </a:p>
        </p:txBody>
      </p:sp>
      <p:pic>
        <p:nvPicPr>
          <p:cNvPr id="30724" name="Picture 4" descr="http://siver.com.ua/_nw/123/847226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857628"/>
            <a:ext cx="6059470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УХДП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1"/>
            <a:ext cx="8858312" cy="192882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У квітні 1990 р. у Львові була створена Українська християнсько-демократична партія (УХДП). Метою своєї діяльності партія проголосила боротьбу за розбудову </a:t>
            </a:r>
            <a:r>
              <a:rPr lang="uk-UA" sz="2400" dirty="0" err="1" smtClean="0"/>
              <a:t>“вільної</a:t>
            </a:r>
            <a:r>
              <a:rPr lang="uk-UA" sz="2400" dirty="0" smtClean="0"/>
              <a:t>, самостійної, християнської </a:t>
            </a:r>
            <a:r>
              <a:rPr lang="uk-UA" sz="2400" dirty="0" err="1" smtClean="0"/>
              <a:t>України”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38914" name="AutoShape 2" descr="data:image/jpeg;base64,/9j/4AAQSkZJRgABAQAAAQABAAD/2wCEAAkGBxAQEhUPEhQQFRQWERkYEhIWFxQWFxAWFhcaGRcUFRgYHCggJCYlGxQVJDghJSwsLjAuFx8zODMxNygtLisBCgoKDg0OGhAQGzQlHx0sLCwsLCwtLCwsLCwsLCwsLCwsLCwwLCwsLCwsLCwsLCwsLCwsLCwsLCw3LCwsLDcsN//AABEIAE8AUwMBEQACEQEDEQH/xAAbAAACAwEBAQAAAAAAAAAAAAAABwEEBgUDAv/EAD4QAAEDAQMFDgMGBwAAAAAAAAEAAgMEBRESBiExNFMVFiJBUWFzgpOisrPR0hNicRQjMoGRoTNCUnKS4fD/xAAaAQEAAwEBAQAAAAAAAAAAAAAAAgMEAQUG/8QAJhEAAgICAgIBBAMBAAAAAAAAAAECAwQREjEFIRMGIkFRFTJCFP/aAAwDAQACEQMRAD8Aa9jWTTGnhJhgJMDLz8Nn9A5kBc3HpthB2bPRAG49NsIOzZ6IA3HpthB2bPRAG49NsIOzZ6IA3HpthB2bPRAG5FLsIOzZ6IA3IpdhB2bPRAG49NsIOzZ6IA3IpthB2bPRALbK+iibVygRxADBcAxuzbzIBk2Jq8HQR+AIC8gBAReuAL02F7C9dAIAQ4BKHSL0OCyyy1yXqeW1DowbE1eHoI/AEBbkkDReSAOMnME030cckuzkz25fmhjkl5wCG/5EK2NSfbKJ3P8AycWryhqQS0taw8mE3/utdeNBmC3Ntj60UJMsKmKanhujcJjNic68Fnwo2vAaBdpJOlVWUxUtF9GRJ1uX6NLZGULZiGPGF50cjvoq7cZpbJ0Zam9M7LngZzcBxnkVHt+ka3xitmctHKgA4YgHfOdH5DjWurE37kYLc5J6ieVJatc/hiMOb/bdf9DeuzrqX5IRvub6O9ZtaZRwmPY4aQQf2PGssoJdG+ucpdoX2WWuS9Ty2qJaMCxNWh6CPwBAfUtEHvxPJc0Dgxn8IPKRxqW9dFbjt+yxmH/aFFNyJcYxWzA5S2i+QvlhiE7m4WsjMrYsYxcJ2I8gW6HKuPo8tzhbNpmHtK0K41VGXUAa5pn+FEKmN32gujaH/eXXNwtuPPeqHPcts1wqhGLSfo1eTb6maS6akFMG4XNk+0RzYrnDECG3HM3PerXdKS0Z3j1wfJM7NvWwZiY2fwxp+f8A0rMepL7mUZOVv7UzzsCzfjvvP4G/i5zxNUsi/S0kcxcbm9s3LWAZl5uz2ktdE3IdFjllrkvU8tqAYNiavB0EfgCAurgKFtNLoi1pwl2a/kvWfJy/+dctEZVfItGW3E+cfosD+q+EVuOzJ/E7/JwLboMFdZzMV+J9WL7tH3DVsq8wra3dx6LY4XGLg32aJlkOaCA8XOFxzaQOK9ZJfUqT9QIfxz62Q2wiTcHi88yuo+pJXTUFAg/FpPbNXZ1E2FgjbxaTynjK9Kc5T9mqqpVrSLi4WEFALHLLXJep5bUAwbE1eDoI/AEBdQHlUxB4uWTLxvnholF6Oa+jeOK/6L5efibq21FbL42Ix+VURbaVlA5jjqj+XwWhejj49lOLP5P0Qb3LZp185GLm2kW9HToKe7hHSdHMvqfFYPCPOXZTOey7cvb/ACVEroIKAWOWWuS9Ty2oBg2Jq8HQR+AIC1K4gXgXqq6cox2ls6kVDaIGlpXkT8uq3qUWT+PZ8PtHkH6rNb51cXxRJUmJyncX2pZZOc4qq7smZlZjXWZOPPfbIuPFm3pKL+Z35Dk+qYfiuD5SJSsOgAvfUVrSKSVIAgIKAWOWWuS9Ty2oBg2Jq8HQR+AIC6UB5via7SAVntx65/3R1No8vsUfIsj8Xjv3ol8kjHZVxBtrWRcM2Kqvu4vum6VuporqjxiiDbZugrQSgBACAgoBY5Za5L1PLagGDYmrwdBH4AgLyAEAID5wjSgPpACAEAICCgFjllrkvU8tqA1Nj5UUTYIQZc4hYDwJNOAfKgLe+uh2vcl9qAN9lDte5L7UAb7KHa9yX2oA32UO17kvtQBvsodr3JfagDfZQ7XuS+1AG+yh2vcl9qAN9lDte5L7UAb66Ha9yX2oBd5WW3TPqpHNkFxwXcGTZt+V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16" name="AutoShape 4" descr="data:image/jpeg;base64,/9j/4AAQSkZJRgABAQAAAQABAAD/2wCEAAkGBxAQEhUPEhQQFRQWERkYEhIWFxQWFxAWFhcaGRcUFRgYHCggJCYlGxQVJDghJSwsLjAuFx8zODMxNygtLisBCgoKDg0OGhAQGzQlHx0sLCwsLCwtLCwsLCwsLCwsLCwsLCwwLCwsLCwsLCwsLCwsLCwsLCwsLCw3LCwsLDcsN//AABEIAE8AUwMBEQACEQEDEQH/xAAbAAACAwEBAQAAAAAAAAAAAAAABwEEBgUDAv/EAD4QAAEDAQMFDgMGBwAAAAAAAAEAAgMEBRESBiExNFMVFiJBUWFzgpOisrPR0hNicRQjMoGRoTNCUnKS4fD/xAAaAQEAAwEBAQAAAAAAAAAAAAAAAgMEAQUG/8QAJhEAAgICAgIBBAMBAAAAAAAAAAECAwQREjEFIRMGIkFRFTJCFP/aAAwDAQACEQMRAD8Aa9jWTTGnhJhgJMDLz8Nn9A5kBc3HpthB2bPRAG49NsIOzZ6IA3HpthB2bPRAG49NsIOzZ6IA3HpthB2bPRAG5FLsIOzZ6IA3IpdhB2bPRAG49NsIOzZ6IA3IpthB2bPRALbK+iibVygRxADBcAxuzbzIBk2Jq8HQR+AIC8gBAReuAL02F7C9dAIAQ4BKHSL0OCyyy1yXqeW1DowbE1eHoI/AEBbkkDReSAOMnME030cckuzkz25fmhjkl5wCG/5EK2NSfbKJ3P8AycWryhqQS0taw8mE3/utdeNBmC3Ntj60UJMsKmKanhujcJjNic68Fnwo2vAaBdpJOlVWUxUtF9GRJ1uX6NLZGULZiGPGF50cjvoq7cZpbJ0Zam9M7LngZzcBxnkVHt+ka3xitmctHKgA4YgHfOdH5DjWurE37kYLc5J6ieVJatc/hiMOb/bdf9DeuzrqX5IRvub6O9ZtaZRwmPY4aQQf2PGssoJdG+ucpdoX2WWuS9Ty2qJaMCxNWh6CPwBAfUtEHvxPJc0Dgxn8IPKRxqW9dFbjt+yxmH/aFFNyJcYxWzA5S2i+QvlhiE7m4WsjMrYsYxcJ2I8gW6HKuPo8tzhbNpmHtK0K41VGXUAa5pn+FEKmN32gujaH/eXXNwtuPPeqHPcts1wqhGLSfo1eTb6maS6akFMG4XNk+0RzYrnDECG3HM3PerXdKS0Z3j1wfJM7NvWwZiY2fwxp+f8A0rMepL7mUZOVv7UzzsCzfjvvP4G/i5zxNUsi/S0kcxcbm9s3LWAZl5uz2ktdE3IdFjllrkvU8tqAYNiavB0EfgCAurgKFtNLoi1pwl2a/kvWfJy/+dctEZVfItGW3E+cfosD+q+EVuOzJ/E7/JwLboMFdZzMV+J9WL7tH3DVsq8wra3dx6LY4XGLg32aJlkOaCA8XOFxzaQOK9ZJfUqT9QIfxz62Q2wiTcHi88yuo+pJXTUFAg/FpPbNXZ1E2FgjbxaTynjK9Kc5T9mqqpVrSLi4WEFALHLLXJep5bUAwbE1eDoI/AEBdQHlUxB4uWTLxvnholF6Oa+jeOK/6L5efibq21FbL42Ix+VURbaVlA5jjqj+XwWhejj49lOLP5P0Qb3LZp185GLm2kW9HToKe7hHSdHMvqfFYPCPOXZTOey7cvb/ACVEroIKAWOWWuS9Ty2oBg2Jq8HQR+AIC1K4gXgXqq6cox2ls6kVDaIGlpXkT8uq3qUWT+PZ8PtHkH6rNb51cXxRJUmJyncX2pZZOc4qq7smZlZjXWZOPPfbIuPFm3pKL+Z35Dk+qYfiuD5SJSsOgAvfUVrSKSVIAgIKAWOWWuS9Ty2oBg2Jq8HQR+AIC6UB5via7SAVntx65/3R1No8vsUfIsj8Xjv3ol8kjHZVxBtrWRcM2Kqvu4vum6VuporqjxiiDbZugrQSgBACAgoBY5Za5L1PLagGDYmrwdBH4AgLyAEAID5wjSgPpACAEAICCgFjllrkvU8tqA1Nj5UUTYIQZc4hYDwJNOAfKgLe+uh2vcl9qAN9lDte5L7UAb7KHa9yX2oA32UO17kvtQBvsodr3JfagDfZQ7XuS+1AG+yh2vcl9qAN9lDte5L7UAb66Ha9yX2oBd5WW3TPqpHNkFxwXcGTZt+V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918" name="Picture 6" descr="http://ukrpp.org/_ld/0/7458380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429000"/>
            <a:ext cx="3109652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ДСУ та УГС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5"/>
            <a:ext cx="9144000" cy="214314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У квітні 1990 р. виникло об</a:t>
            </a:r>
            <a:r>
              <a:rPr lang="en-US" sz="2000" dirty="0" smtClean="0"/>
              <a:t>’</a:t>
            </a:r>
            <a:r>
              <a:rPr lang="uk-UA" sz="2000" dirty="0" smtClean="0"/>
              <a:t>єднання Державна самостійність України (ДСУ), яке проголосило членів ОУН і УПА героями визвольної боротьби за волю і долю України, а компартію України – злочинною організацією. Одночасно у квітні 1990 р. на базі УГС була утворена Українська республіканська партія (УРП). Своєю метою партія визначила побудову Української незалежності Соборної Держави.</a:t>
            </a:r>
            <a:endParaRPr lang="ru-RU" sz="2000" dirty="0"/>
          </a:p>
        </p:txBody>
      </p:sp>
      <p:pic>
        <p:nvPicPr>
          <p:cNvPr id="37890" name="Picture 2" descr="http://pics.livejournal.com/did_panas23/pic/0011z9x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429000"/>
            <a:ext cx="1571636" cy="3055958"/>
          </a:xfrm>
          <a:prstGeom prst="rect">
            <a:avLst/>
          </a:prstGeom>
          <a:noFill/>
        </p:spPr>
      </p:pic>
      <p:pic>
        <p:nvPicPr>
          <p:cNvPr id="37892" name="Picture 4" descr="http://image.politiko.ua/p/party/57c39bc2f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571876"/>
            <a:ext cx="2618145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Соціал-демократична партія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75191"/>
            <a:ext cx="8929750" cy="1153743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У травні 1990 р. відбувся установчий з</a:t>
            </a:r>
            <a:r>
              <a:rPr lang="en-US" sz="2400" dirty="0" smtClean="0"/>
              <a:t>’</a:t>
            </a:r>
            <a:r>
              <a:rPr lang="uk-UA" sz="2400" dirty="0" err="1" smtClean="0"/>
              <a:t>їзд</a:t>
            </a:r>
            <a:r>
              <a:rPr lang="uk-UA" sz="2400" dirty="0" smtClean="0"/>
              <a:t> соціал-демократичної партії України. Делегати </a:t>
            </a:r>
            <a:r>
              <a:rPr lang="uk-UA" sz="2400" dirty="0" smtClean="0"/>
              <a:t>з</a:t>
            </a:r>
            <a:r>
              <a:rPr lang="en-US" sz="2400" dirty="0" smtClean="0"/>
              <a:t>’</a:t>
            </a:r>
            <a:r>
              <a:rPr lang="uk-UA" sz="2400" dirty="0" smtClean="0"/>
              <a:t>їзду проголосували за те, що виборюватимуть незалежність України. </a:t>
            </a:r>
            <a:endParaRPr lang="ru-RU" sz="2400" dirty="0"/>
          </a:p>
        </p:txBody>
      </p:sp>
      <p:sp>
        <p:nvSpPr>
          <p:cNvPr id="39938" name="AutoShape 2" descr="data:image/jpeg;base64,/9j/4AAQSkZJRgABAQAAAQABAAD/2wCEAAkGBhQSEBUUEhQWFBQUGBQYGBcVFBQVFhgWFRQXFBQUFxgXHCYeFxkjGRQXHy8gJCcpLCwsFx4xNTAqNSYsLCkBCQoKDgwOGg8PGiwlHyQsLCwyLSksKSwsLC4sLywsLCktLCksLSksLCwsLCwsLCwsKSksLCksLCwsKSwpLCwsLP/AABEIAO8A0wMBIgACEQEDEQH/xAAcAAAABwEBAAAAAAAAAAAAAAAAAQIDBAUGBwj/xABEEAABAwIEBAMDCgMHAgcAAAABAAIDBBEFEiExBkFRYRMicTKBkQcUQlJicqGxwdEjM6IWJIKSwuHwFUMXVGNzk7Px/8QAGwEAAgMBAQEAAAAAAAAAAAAAAAMCBAUBBgf/xAA6EQABAwMCBAMFBgMJAAAAAAABAAIDBBEhMUEFEhNRImFxMoGRobEUQsHR4fAGUvEjJDM0YnKSovL/2gAMAwEAAhEDEQA/AO4FyLOkynRN3QhPZkLprMhmQhO5kXiJu6JCE4ZUQl7KBXYjHC3NK9rQOpWExz5WWi7aZt/tO29w5pQkLzyxAuPlp8V2y6U6YAamyq6viuljNnzMB6ZgT+C4zU45V1jrZpH/AGWAgC/W36qNVYFNE+NkgyulIDfUut5rJghdzcsjw09hnH78l0Bdaq/lOo2fSL/utv8AmoEvyvUw9mOU/wCQfqsEeFHMrY6eV9hJfztHRpNgDzuFJquG6ZjPFE0jo2Pyy+QBw0+jffVcEtM0tHO5xcLiw92w+qlyErY/+MNNzil/o/dSqX5WKN3tF8f3m/ssPiPDlIHwRsdNnn8MgnKRldvfTQ2BURvBQJe4ztjjEjo2l+pcWm3Lqo/aaR7eYuLfUedvqu8h7Lr1FxfSzexMw9ri/wAFaNqARoQfQheccYws085jLg52mre6mQY7WUbsueRltcrtRb0PJN+zSOAfE8G+QCOX5j8lGwXoTxUfjBcnwP5YCCG1Mdx9Zn5kLoWE41DUsD4XhwPK+3qklzo8St5T8vjoucvZW3io/ECYRXTVFP8AihDxgoxKSHIQpfzgIeOFDKUEIUoTBK8QKKClAoQpIKCSw6IkIRT7JkOT1RsoxQhOAoOcmiUkyAAucbAbk6KLnBouUap++lzosRxZ8pLILxwWe/mfoj9ys/xx8oJkJhp3ZWDRzhueoB6LN4Lw+ZZMkjjG5zc0YeNJDva9+YXBG1zepObM7bnzP5KYGbBIr8QqKxznvzSZRcgXytHLTkp1LwgZKMTxuzP812W2DTrbqdFpqCmghaakXjYGeHLEGk+fY39N7pL546KBzm2cM/iQDNa4kGo7gFVZOJPdaOlaRYgaa7EeWxv2KaIwPaKzvA9WWVD4SS3xmOaDsQ5oJB9VcYXGZ442yH+JS1FnFxucpN7kn0WZxXHGyTtmiZ4T/aNiD5uoCKLDaqcl7WSOzG5Psg9+QVqopRI4zvIYSG663FwfiDZca62AFs34tTOlBMtpKeUvBeALhxIc1pG4CyXFXEr6gvja4GIONsoAv09UP7MZf508MR6Zs7vg1JOF0g3qyfuwmyVS01JA8PBc62nhJse4sEOLip0mOwmqo35/JCxgcbH2mtI29SrTB8Xhyhr3MlMtQXBrtoxe+Yk89FmThdH/AObf/wDCbfmlf2aZJ/JqYnno68Zv6OUp6amlbyuL2j/aR3PYblAc4KPxC901c/IC45tMut7G+nwW3xhjQ9jWjNUVDWR6j2GAXe6yxTsHq6ZwlDXtLdnssbfC6TQcSSRyPlePEkcwsDnGxaSLXClUUpnbH0HAhjba5J7Hyxf3ID7YdurniXhmnicSXiPYRxsGdzztmIvpcqnko6qgeH2dHe1nNPlItsbae4rQ09fTSyR1MjwTTxDMw6OMg0Fgd7bp6qxRlTDJHA988kxBDHC3ggbknYD91ThqqmMMilbzDRxcLAe/0ySfRS5RnlVvwr8qjZCI6qzTsHj2Se/RdAY8Obmabg8wuCY7wqKYQjxQ58pANhoNtR1CvOHeK5sOeI5iZKdxs1wuQORLSdx2Vq0dhJSm7Tfw743F/olkX1XXroJmkq2TMEkZBa4XFk9ZTY9rxdqVogEtpSQ1KAU0I+SMIrJVkITzDogij2QQhJqdveoykVOyiuQhAn3Ac1yzj7jvxXGCAkMBs531vTsrv5SuLfAi8GI+d41PQLAcKRweK6SoeLRgODNy8k6eoChGA5hncLtGg/mP70UwNlO4X4bvJDJOwPhlLm7k2dby5gNjfr2WhxeudSMBbG2djLiOR2ro+WU+iblrZIJDUx5ZqWUgua0DynrbkQs/xJxCHSyNp3O8KTKXNI3d1A5G6pBstdUAuF2WvbYf6T2cLn1TMNFhqpVbxqHR3az+JI0tlBHkOlmut9ayq8PwJ8rPEkcIoWj23/kxp3Uimw+OmjEtWLvOrIeZG4c/oOyqsSxuSofd50HstHstHIAbBasEQy2lwL+1r/x/dvNQce6tRi1PT6U0Wd9v5stjr1DeSq63H55T55HHtsB2AGihOARAiwV+KjjYebU9zk/NRJJSr35pOVWeC4OZySTljafM7qTs1vdWWL4AwtvC0tLeVyc3f1XXVMbX8ic2nkcwvAwsy46D90R6oyeqLN2Vnluq6lUOMTQ28KRzewOnoQdFbN4iimAFXCCdvEj8jvUjYrO59kLqtJSRSeLlse4wVIOIV3iXDBDTLTu8aLqPab95qf4Z4oMWSEsjbG51pHkEEtOmpHRUtHiUkL80bsp/A9iOYVxLRx1rS6ECOoGrotmv01LB+ioVEXg6VV4mfzbj1GmO/wAe6m05uFrJ6YfOGyBofJlywR7tY0f91x2GioOJMCe53hsEksjA58jybRgO1IYNhrdVGH41LEDA53hh5DXOIJexo0IB3A7LfCldPGGgv+btaAXX/izAd+TO/dYErZeGSNcSC3QXvYjb/wAjU5Kbh6y3AHFz6WYRvdeB5sQfok8+w5LtjHggEG4K4fxRw69oM4ijijFgGB4Jttc20vboVrPkv4vLx82ldcgeQnmBy9y1HvY9v2qH2T7Q7HvjfYpRF8HVdGCVZEWowmA3SkYCOyCC6hPM2RI27IIQmao6e9VWL4k2CF8rtmg/HkrSq29/6Ll3ytY3ZrKdv0vM79AlPBeRE3V2Pdufgut1XP6yolrKlzrOe9xNgNTb07Lc4PSQTxNikpmNmisHsd5HZdvEafpKl4PmZTxmSYOj8cFscwAcG20PpqVbcTSyNZBPC8SeELGYFtyT9Ye5Ir3mWVtJH4QMNdnX3Y8rXuntFhcqoxitip80dG+QB12va72dOhKRhcDaWL5xKM0jr+Cw/wD2EfkExgtL85qHyzfy2fxJDte50b7yq/G8VNRMXnQfRHINGgA7WWlHAT/d79i87nyv5/RQJtlN11e6Zxe83c4qPdAu00SQ4rYa0AWCUlAp+koXy58gzZBmI52uBcJgPWg4Pvnm7Rgf1C35JVRIY4y4JsMfUeGlWGAVTX07Y22D482ZuxdrfMOp11U26hVeFteQ8XjkGoe3ryuEDXSsaTPGJA3/ALkRANhze07lYjrE3G/xW/G98A6crcd9kzjFHAWl7xlP1mnc8hbYkqqwTA/E877iJp97zzaOnqpFOHVsvNsTNSdNAf8AUduyvqmZjW6+SNg0HQDl3J/VN6r4mlt8/Tt7yqghjneZALNHzWHxBoEhAFhc2HTU6Jhw6KRXSB7yRoLn8SSoxHJbMV+m2+tlkOsCQEqyEUhY4OaS0jUEbg9kloSipkXFjoorQzsbXRl7W5aqMeZo2kaNMw+0mMAxsRm1QZXsYPJHmOXMDs4dFU0Va+KRsjDZzdfXt6K9xmgjk8OqZ5YZnASAC5Y8e0LLIliay8L/AGD7PcHsD9Pgmh24TFbX1Ne/ysc5rdmsByNHLtdR3Qy0kjHOBY9tnDUfp8FqMNqRO2QRP+bUkAFywASPJ5n1UOXC6WohmdTmXPCLl0lyHdd1UjqxC7olnKwWGG6X05jgZ7ZXSDquscM40KqmZIDqR5h0cNwrVce+SjHjHO6Bx8smo+8NDb1C6+SohhikdCdtPQ6KD+6cQSLpQKaoJ9uyCJh0QQhR6+QNbc7C5+AXnjifFTU1jnG58wAA6A7Duu58a1nhUcruYa63qQuHcJVkcdYySawGoudg4jR3xXYLh0kwF+UYHzwptWvw1tKacwva9rXEERT5mgO7SW2JWd4mqPDPgMhZE0WPkdnzX9m557rW0jKvxiZHxTUjrkuOX2e1husbQ0bJcQaxpuwSE9sjDm+GizOHWM0kr3XAHNYEkX+AscZuE5x0CkY275rSx07fbkAklPUn2W+4LMWVlxBX+PUvdfmbeg0CriF6ekj5IxzanJ9T+7JDjcpYQsiboEdtVbUUVlr+G6Xw6Yu+lM7+hps34m6y9HSGWRsbd3ED0HM+gGq3cjWizW+ywBrR2Cza6TAYFqcNi5pOfsklUmMTOe8QR6ucRcd+TfTmfRWdZUiNhcdgPieQ+JCh8OUZAdUP1c4uaz/W/wD0j0VBuDzHb67LSq3FxELd9fIKfFStgj8Jh0GrnH6Trau9N9OyrqaD5y8ufcQMJtbQvd0B/XkrGooTK0tBDWkjM48m7m3XYD3lOuDWgNYLMbo0dup7kpbXXcb6odCXkRDDRr5n96qk4gogYw5oaMmgDRYZVmPzW+lYC2xF7rGYnR+HIR12WnRy28BWbxCnEb+ZuhUTMlA+iQ4JQdotJZaKQfgr/hOfOJaZ20zSWdnsF/iVQ39U9SVXhvbI24c1wP7/AIKtVRdWItGuo9Rp81JhsVa8K174Z3QtY2QS+V0bzZpt3PotnUUAdFkfJHBDmDXR07bnM42Ae87b9Fj+KLw1Ymj0zZJW272P53U2fi1kzXRtjbAZiC+RxNszQNdBpsvO1lNJUvZPCLXA5iNrb28s2sLp7SBgqpq4PmVaLXtE8EdS0G/5ae9d8o6gPja4bEA/ELgXEJBcHfOBUPcPMQNAfqg89F1v5O8QMtBGTu0Fp/wmytS3tFK43PsnFvl6gpWoIWpuhmCSCgupamRjQII49gghCxnyrzZaAj6zgPiuX8F1GSR2amM4cADlAdl72K6R8sDv7k37/wDpKwfCdTPFTzSRPYAHRtLXMJuXaA3BFt1GWwpJMXuba27DUJrNVeY1hzBC54pxlsdM7onN03yHQrK8HeWSeS2jIXW9XkNC0WKNdIyobLHDniaCXtza5uYHJZ/hx392rPusH9RVPh7XNpXtecktGt8EjffCY7VZ92pJ7oc0m6F16wKsnAhl1SCVKw6hM0rIx9M2J6D6R+CHENBcdl1o5jYLRcL0GSMzEeZ92s+79J3vOnoCrQDmlS2Byt9loDW+g0BSXSEC3Vefc8vPOf2F6umiEMYHxVNjcjpHxwt3cRy5nRv4Xd7levjDcsbfZY0NHoOfvN1SYCc9W+TlG15Hq7+HH+pVwBqg4sPek0o6j3yu3Nvcjy6eiAFx/wAuj2RLivo22uL7X1627Ku4jwoOb5dbDM09WkKc/ZIg1hZfk6UC/wBUPOX8FEOc2QOBVWoYJPAd7rBW9UQvYqxx6iySaey7X91AaTbTb0XomPD2hy8s9pa4tKDSg0f8ukuaUsC11I6KKvsWOehppObQ+M/4XafmrrhmjgipoZnxCQyvc18jrOEYBda/wA96pbZsMt9SZ1ve1XmF/N34eS5j4mF2RwjLn6gA5iNd7LzFceWDp5sJCDy9j891YaMn0ULiiCN9IJxG2N2dzW5CLPY29naei0vyQVF4JWfVff8AzAH81ksTwKM0xkimlcIzlDHsy2vrpdaD5IXeacfcP4EfFdZyfY7NcTyv3vcZGM5RbNvJdPCNECjsnqsFNj2CCEewQQurBfLCw/M2Ecn/AOlYThCepMT2QxxPYHNLjIbWNtOfZdI+VGj8Shd9nzfCy5Lw9xA2mbKx8fiNkAFr226qLmPmp5GMaCeYYPoPMfVMaQFtZYZHwz+OYYw5oLnRedxHU66LJ4K0GnrWNNwAxwOziA7eys6HHKaNjs9O6ATsIDmnMHNvbQHbUKt4bMfzuWOK/hzRSNbn9q4Fx+Kp0kL4mSAtIHhIxjw2voSdrapriDZZq/LujDT/AMKOaKziLa3SS1etBBFwqyM+5aLg2PWZ/NrQ1vYvOv4BZwtWl4OffxWfSLWkd8pJP4FVK3/CKtUlus26u1Hr5CI3H7LrepGUfiVKChYs3+C73fmFjnIXp5iRG70Ka4Zbamc4fSkt7mNtb4lWVlA4dP8AdNBtJIPwaVPBTJRaR3qk0QHQalhlwSTayRdAlJllsCdgNydglq0SBkpqqmDGFx5a/t+Ngn5G2DG/VY2/qRc/msnjOL+J5W3yg/E9VpaKfxKeJ/PLlJ7sOX8gFN8JaA87qhHUslqCBoBhVHEkfkB6X/K/6LNh3QrTcRHyAdz+At+ZWaA7LUoj4Peseut1jZJG+6VmuN0d9Rp+CIt09FdVFX9T5cLi+1LIfUDQXWhwLiFssTIo5IqaUutkEZdf6I56k7rOcQMyU1LFzEZc7/Gb/otDwsP7nG6FsLpGOIPityuz6kBr+a8rxBrHUvO4auJGltTYm4IsrLb3woXFksojLJKuOWzgDG1ga7Tqrv5HoxlmcOrB+F1luKK4uuJKVsMpdcvF/N6Lc/JLTWpXO5uefwACbG0somNI1cNOW3/XCiTk2W6sjujaECU1VwpkewQQZsEELqqeJqXxIHM+s1w95C851DCx5adwSD8bL0xXtuFwrjyhNPWktGjiHjTv+4TKR/JOW/zD5j9FIJFNQy1NJHHHG8vie/UtIZkNiPMdNyq50b6OqZmILoyCcpzDuL+hWwxLiKnkjYZJ5BdjbwxWHmtrcj8lTcT4TEynjmjY+Iv+g913Ho5Ip6t5f0pmlrXkgCx1N9/0smkWyFX8XUfh1Bcy5ZJZ7T2d/uqbOb81pqaT51QOB/m0pFuZMZ1tbssx43ZatG8lhjdq02/I/BLeN0CSVKoMRdDK2RouW8uo2I+CjeLzsi8fXZXC0EEHdRaS03C6FHM2Rgkj1Y74tPNp6JuaPMCLbghY7D8YkgdmYdDu03IcOhH6rU4fjUc+g/hv+o86H7jtL+h1WJPA6HTI7r0FPWslZyP10UfhhxDJoj7THh4HY6OsrRQa6N8LxOxpzN9ttvbYd7e5WXlcxsjDmY7bqOx7pUjw4lw3TaR3TvE7UaKqxHHGxae07pyHqVmqzEpJjY3PQDbXoAtXUYdE83fGCfVzdfQHVPMDIhdrGRj61g3+opjJGR5Lbnz0+Cr1FPPIf7RwA9VRYZws4gOnJYN8g/mO9fqq/mmaxmlmNaLADQAfqVWVnEkbb2PiHtoPe47+5Z2uxd8p1NgNgNAP3PdNDJqh1zp8vcldWClb/Z5KcxWuMj+w0Hp+5UENNuaIybIw9ascYjaGhZL3l55nIAFSsHoHTTsj+s4X+6Dcn4KK2QrS4KPm1NJUv0e8ZIb7kH2nj8kmrlMcfh9o4HqdPzQ0ZuonFFWJat2X2W2YLa6N02W0gJkgtRGmcxmW4fGQQ625ubXKx3BVOZKxpc1xHmObKC1pAvd19wtPiuJsha6KeACKUg+LT6B1tQSOvvXmuJgF8dLGLloB2PkcXycaJ0ehcVmuKa6pe8MqQ0OZewYBax22XWeBaHwqKJvPKHH/ABarkeFUHzmsaxhc5pdu86hjdbn3LvFJDlYABYWFvQbfgrkoDenC0WsOawFs6DHr9Er7pKfCNJslWTEtS27BBBuyC4hR6rkuffKXgHiw+I0XdHr6t5rodQNlCrKcPaQddD776EJbwcObqMhdBXC+FKiljkdJU3uyxYMpcM25NuZWrMsVbFrG9zBmPjTEMAv0sLu7BZXibCDR1ejQWF2ZuYXBF/ZP5K8/6wx8bJqhzZCf5VNHfKCNBmA1PvSOIRdUsqob3OltvIAb9ySBZPYRoVQ/M5sPmbKbFjiW5b6uZsbjldMcRYY1jhNDrBL5mnpfdp6EHRaTiZhnpQ6oYI6i5yMb5nFvK7Rtos1g2KhgMM4vDJ7Q5sd9cK1RzySxifHM3wuA0cBuPTvuouGypzLoivdWONYI+ndfR0btWPHskKC1/ot6ORsjQ5uhSdElreyF/wDlk5dO0kWaRjSdHOAXXO5WkroU3B8Qqtoc0jRplcM7ffm0HxVpQUFXG5xa6OPMblly5hJ+yBYK9hY1jAG2a0fpzKDJw9oc1wIPMarw0/GXOc50MYDe9lzquBuNlVVNNVkHK+Fv3Q5p+LgVl8Qp5mO/jB1+pJcD3BW6krGssHvDc2gubXRV8YdG5rrFtjoeWm4K7R8YfE8dRgIO9s/ipOme/wBorno/4d0dij293RDMeRXuRYi6ikm6TcpzMpOG4c+eQMjFzzJ0a0c3OPILj3BjeZ2i6BdO4JhZqJMpOWNozSOI0DB+p2UjG8a8SdpjbaKHKI2kC1m2IuO5UnF8QbFGKanNxvI8e1I7ppyHJV1Jg879chA6v8g92bdZ7CJX9aTA+6PLv6nbyUz2C2GH4sZGXo3MY83z08gaGEn2iz9lXY3j1Q2EwTU8cYdsQLWsdSFAj4eI9uQA/YDnfjoE/wDMYwNc0hG2c2HuA/dUY6CITCQDmAzkG/x/NTJJFlpvkpwIkOqHD2vK37o9o+8/kt/XY7TwD+LMxp6XufgNVyN+MSiMRseWsaLBrbtFvcqeV+pud1aZRvL3SSHJP9FF2QunYj8rFLGD4bJJSOwYD8dbLMQ/K9US1cMbY2xxOkYHADMS0kN3Pr0WGmOiPhiHPiNM3rK3l01/RWjTMa0nySThenmnQegQRsGg9AiWWupE/JMuT0/JMLhQsvxlw0KqIi1nDVh6O6LkVFiD6KZ942mQAt8w1abjzDuvQT23BBWB494M8ceJGP4rfdmHT1UWPbES14ux2vl+h3U2lVc9VPHDCadhknqAHPlLbgX5X5Afoq/i3AJZ5AYYw5zGgSluUDPbUDqVQYfj1RFaHxXMZmDXDm0E2IF9lpv7NFtT4om8OmaWyX8QnO4C+1+aouhdRS9XmAPiINiebOhtgeQHqnYcszQY06G8M7C+HYxu3aerb7HsnqrhzM3xaU+LHzaP5jezh+qaxiU1lW90LdCfdb6xPJWeG4MKZwc6R/iaWEZIB7WGrloT1UdO1st+V7slut/xHqlEg4KyrjbTmPig2Y3BGhGoK6X/ANImmOf5qAT9YRsJ72OqYrMCtYTU4aORyi3+Zu3vSB/EDPvxnzyFDKqIcUFTTuYNJcuo5utzamOEpiDJGeRDrdOR0T03B7XOvE/w7XJDsxIHVltT6I8HghZKQx0j3lpBc7K1p1Gw3+JVYspnU0pp8h2fQoAwVUcRSF8+Udmj3/7qdi2MgRCJhzEABzgdNBqL8zdRsSxEte8NbGbuPmdG1zviVVT43K21hGfvRMN+11oQUPWhhDm4aAdslcthNk3v3RDoBfoji4hp5W2ljMMnJ0TczHDndhN2n0U2mqgARC11/rHV5HYDRq2uqbeyR9F1tihT4RqDKfDafe+33eXvWk+cwxx+FCwhp9sl1nSH7VuXZUsNFIdSx/rlKmthcBq0gdwQq74o5nDqOv5Xx8E1pAwn4JMnsNay/wBRoB+O/wCKeYdddfVR2KRCVYEbRoFOyN7rKE96lzXsojrKaExM6yhPOquaHCJag/w26c3H2R7+fotPhvyfRN1mJkPTZvw3Kya7jVJRYkdc9hn+iGxudouaeE5xysaXk8mi5/Bajgfg2pZXwTSx5GNLvaIzE5TY5V0qmpY4xZjQ0DawA0UqhOeUZdQ0G5HU2Fr/ABXn4f4klrZhFDHZp1O9kOhDWkuWibsEEAgtpVkxU8k0nankmSUISSmpIw4apwuSCi10LC8Z8CtqPOwBso2dsHdnd1y2vpZYXeFKHNI5Em3u5EL0U5lxb81SY7wvHUMLXtzDkdMw9CoxyPp9PE3tuPT8lMG65NhXEUUTQwxubtct81z1PP8AZaODFo53AskAsNcoBf8A1aqnx3gGaEl0Y8VnYeYerVXcNvayraJG6Ouw3G2cZQddrOsq0/DKarvNC882v9QcrljddFpaCR38qqufqvBafwcnjV1EGkrczT18zSPVZx73xSBouRcfeb6H9FrcIxoSDwp7akNaTzvsD3Xm6qlkpyA+2cghT0UeTDWTM8WDQjdvQ76LGz0vh1gNrZw64721/JdPwjBhAH2Jdndm10tpYNHoqTi7CxmjlAAIdY+8EJlLMYnubfDmkH3jC6W2FwuT4yP4rvvFUssL3vysBc47ALU4rRukqCxg1J+AtueyvMLwZkAu3Vx3cdzpsOgXq38TjpaRhOXECw9yRfCzmDcAtFn1BzO+oD5Qe55rWwQNjbZgDQOTRZNB7n+xo3m8i49Gjn67BScu1j7zz7ryNXWVFQ68jvd2UNEkk9fzVVW1ri8gE5Wi1urufwVhWT5GF2/IDqTsP+dFTW2G/X1O60+A0hklMp0b9UyPJSognmBE1ql4dRPlfkYPU8m+v7L2csrIWF8hsBurN76JjUnK25c7QAC5KvsI4PHtz69I+Q+8efor3C8HZANNXHdx3J7dFNcvnPFf4mkmvFTYb33KsMi3KKJgaLAADkAkfOTfKwZ3dB+p5BCGJ8pszRnN1viG9fVXVJRNjFmi3U8z6nmqnDuCPnPWqDYHbc+qhJPy+FqgQ4KX6zOv9hug9Ceat4IGsADQAOgQCWF7KGnigbyxtACpucXaqWgggnqKjVW4Ucp+rOo9FHQhBGAiRhCELI8qNGhCYlpgfXrzVDjHB0M+rmeb67PK8dDputMiskvhY83OD3GD8V0Ehc24ow8xEOaddLE6G4FiSq/DcXa2RjpALtII5NPe/IrZcc0OaEOH0f1XOD36qwaGOrhDHnLdDumYcF0V/GkVr2/qbZZms4ndVTBjTdgu429kWBsAeZuQsnUU7dTYfBT8Hqg0ZY2l0h1JNmjsLnksao4P9kjMxcXHbGnqom9ldsY1tyAATufTuo7G+NqbiPvoX+nRn5pcVIXXMtj9hvs3+0d3emykPdcLzxfuTc6eiRoiPTYDkNrcrIgbBEVDrA+QOjiYZHkagbBvUnr2S2NL32v+i40FxsqrEcQD3+U+VtwO52J937o4Sq50LmOLXtLSDax5dFfYBgjqg8xGN3cj9lvUr6LH9n4dS3c6zRm/dW2x7BOYXhr6h2VmgHtO5Adup7Ld0dAyFgYwafiT1PdCko2RMDI2hoHT8z3TuYWXzTjPGpOIv5W4YNB38yrrI7C5QLraoUtIZzc6Rj+ojp2SqGiMxzO/l8h9bueyvmsAFhotXhHBQ2084zsPxKrzTX8LUhkdgABoOQSkvKkr1qqIIwkkowhCnBBBBCFErNwmE/Wbj0TCEIwlZUQCUAhCACUiIRoQisjRIBCFExWn8SFzeoP+y45VRZXkd125w0XJOKaPw6lw5XPwOoVukdZxCmzVUcwTuC07HSFr2hwLefYjYjUe5NT87JzA2OM4ytJADs1uQtuU6v8A8s/NsFM7osUxCSGUMgJtoMr/AD3P2ea0uF4RWSR5pGxxHkHZrkdSBsrPhbCmXfMW5pM7mgnWwbYaDl6rRkL5pxHicZa2NkY5gBdxGb+n4qcUAcLuWXh4VkP82UAcxELH/M7b3K8o8PZCzKxoA+JJ6k7k907NUWOUAucdmtGv/wCJbMHlcLvkyfZaL29TzVWCjrK8eEWb30CcenEq2vwKGZwdIwOI9fx6qVFCGtDWgNA0AAsE6+gdE6xdmadiRt0QyqpXxVNMRTyuxtnCZG9rxcIgEVHS+M//ANNu/wBo9PRBsRldkbt9I9ug7q9ggDGgAWAW3wThXORUTDGwP1SaiX7oSmMtoNk4AkhKXtFRQskuS0hyEIrI0YCACEKaggghCiVe4TQCeqvaTQQhApQKACMIQjsiIR3RIQjQCCVZCEghYzjPAHzSB0dr5dQdL67ra2VdibPM09QWn8x+Sr1U0kMLpI9QLqcduYXXO6PgWV5/iuDGg6gG7j2vyWoGGRwQFkbQ0W95PUlWgUPFGfwnLwNZxeqrnNErsX0GnvV8sDQVC4XbaF3/ALj/ANFYlxecsQuebvoj/dQuGcNc+MtcbMDnEgbm9t+gWqp6drW2aAB2W5S8GEr+vMcYsPdv5eSq9ezAGqPQ4c2MdXHc8ypaOyLKvUNaGizRYKuTdRa+mL26bggj3Ksbhsr9DZjeZvd3u6K9Qsqs9DBUPEkrbkKbXuaLBR6akaxuVvJO2SiiIVsCwsoa5RIwUSOy6hC6FkLI0IQQRIAIQpqCCCEKNUDzJsNUwsBReEOiEKKEFK8EdEPCCEKNdGFI8IdEfhhCFHRgJ7wgh4QQhMkKNiMBcw23FiPUKf4YQMYXHAOFiuhZh1awa393P0tum6mF/hukd5WgHK3cnu7p6LTOomE3LRfrYXSavD2yMLXXsehsfisGn4JDCS7U7X2TnzFwssxwfWZvFaTqCCB0BFlpVFwjhmGmv4Ydd27nOLnH1KsvBC2YGuawNdqEhMgoiU/4A7oeCO6chR0af8EIeChCjoJ/5uEPm4QhMFqB2T5gRfN+6EJgJWVPCBH4SEJmyIp4w90Qg7oQnUEEaE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0" name="AutoShape 4" descr="data:image/jpeg;base64,/9j/4AAQSkZJRgABAQAAAQABAAD/2wCEAAkGBhQSEBUUEhQWFBQUGBQYGBcVFBQVFhgWFRQXFBQUFxgXHCYeFxkjGRQXHy8gJCcpLCwsFx4xNTAqNSYsLCkBCQoKDgwOGg8PGiwlHyQsLCwyLSksKSwsLC4sLywsLCktLCksLSksLCwsLCwsLCwsKSksLCksLCwsKSwpLCwsLP/AABEIAO8A0wMBIgACEQEDEQH/xAAcAAAABwEBAAAAAAAAAAAAAAAAAQIDBAUGBwj/xABEEAABAwIEBAMDCgMHAgcAAAABAAIDBBEFEiExBkFRYRMicTKBkQcUQlJicqGxwdEjM6IWJIKSwuHwFUMXVGNzk7Px/8QAGwEAAgMBAQEAAAAAAAAAAAAAAAMCBAUBBgf/xAA6EQABAwMCBAMFBgMJAAAAAAABAAIDBBEhMUEFEhNRImFxMoGRobEUQsHR4fAGUvEjJDM0YnKSovL/2gAMAwEAAhEDEQA/AO4FyLOkynRN3QhPZkLprMhmQhO5kXiJu6JCE4ZUQl7KBXYjHC3NK9rQOpWExz5WWi7aZt/tO29w5pQkLzyxAuPlp8V2y6U6YAamyq6viuljNnzMB6ZgT+C4zU45V1jrZpH/AGWAgC/W36qNVYFNE+NkgyulIDfUut5rJghdzcsjw09hnH78l0Bdaq/lOo2fSL/utv8AmoEvyvUw9mOU/wCQfqsEeFHMrY6eV9hJfztHRpNgDzuFJquG6ZjPFE0jo2Pyy+QBw0+jffVcEtM0tHO5xcLiw92w+qlyErY/+MNNzil/o/dSqX5WKN3tF8f3m/ssPiPDlIHwRsdNnn8MgnKRldvfTQ2BURvBQJe4ztjjEjo2l+pcWm3Lqo/aaR7eYuLfUedvqu8h7Lr1FxfSzexMw9ri/wAFaNqARoQfQheccYws085jLg52mre6mQY7WUbsueRltcrtRb0PJN+zSOAfE8G+QCOX5j8lGwXoTxUfjBcnwP5YCCG1Mdx9Zn5kLoWE41DUsD4XhwPK+3qklzo8St5T8vjoucvZW3io/ECYRXTVFP8AihDxgoxKSHIQpfzgIeOFDKUEIUoTBK8QKKClAoQpIKCSw6IkIRT7JkOT1RsoxQhOAoOcmiUkyAAucbAbk6KLnBouUap++lzosRxZ8pLILxwWe/mfoj9ys/xx8oJkJhp3ZWDRzhueoB6LN4Lw+ZZMkjjG5zc0YeNJDva9+YXBG1zepObM7bnzP5KYGbBIr8QqKxznvzSZRcgXytHLTkp1LwgZKMTxuzP812W2DTrbqdFpqCmghaakXjYGeHLEGk+fY39N7pL546KBzm2cM/iQDNa4kGo7gFVZOJPdaOlaRYgaa7EeWxv2KaIwPaKzvA9WWVD4SS3xmOaDsQ5oJB9VcYXGZ442yH+JS1FnFxucpN7kn0WZxXHGyTtmiZ4T/aNiD5uoCKLDaqcl7WSOzG5Psg9+QVqopRI4zvIYSG663FwfiDZca62AFs34tTOlBMtpKeUvBeALhxIc1pG4CyXFXEr6gvja4GIONsoAv09UP7MZf508MR6Zs7vg1JOF0g3qyfuwmyVS01JA8PBc62nhJse4sEOLip0mOwmqo35/JCxgcbH2mtI29SrTB8Xhyhr3MlMtQXBrtoxe+Yk89FmThdH/AObf/wDCbfmlf2aZJ/JqYnno68Zv6OUp6amlbyuL2j/aR3PYblAc4KPxC901c/IC45tMut7G+nwW3xhjQ9jWjNUVDWR6j2GAXe6yxTsHq6ZwlDXtLdnssbfC6TQcSSRyPlePEkcwsDnGxaSLXClUUpnbH0HAhjba5J7Hyxf3ID7YdurniXhmnicSXiPYRxsGdzztmIvpcqnko6qgeH2dHe1nNPlItsbae4rQ09fTSyR1MjwTTxDMw6OMg0Fgd7bp6qxRlTDJHA988kxBDHC3ggbknYD91ThqqmMMilbzDRxcLAe/0ySfRS5RnlVvwr8qjZCI6qzTsHj2Se/RdAY8Obmabg8wuCY7wqKYQjxQ58pANhoNtR1CvOHeK5sOeI5iZKdxs1wuQORLSdx2Vq0dhJSm7Tfw743F/olkX1XXroJmkq2TMEkZBa4XFk9ZTY9rxdqVogEtpSQ1KAU0I+SMIrJVkITzDogij2QQhJqdveoykVOyiuQhAn3Ac1yzj7jvxXGCAkMBs531vTsrv5SuLfAi8GI+d41PQLAcKRweK6SoeLRgODNy8k6eoChGA5hncLtGg/mP70UwNlO4X4bvJDJOwPhlLm7k2dby5gNjfr2WhxeudSMBbG2djLiOR2ro+WU+iblrZIJDUx5ZqWUgua0DynrbkQs/xJxCHSyNp3O8KTKXNI3d1A5G6pBstdUAuF2WvbYf6T2cLn1TMNFhqpVbxqHR3az+JI0tlBHkOlmut9ayq8PwJ8rPEkcIoWj23/kxp3Uimw+OmjEtWLvOrIeZG4c/oOyqsSxuSofd50HstHstHIAbBasEQy2lwL+1r/x/dvNQce6tRi1PT6U0Wd9v5stjr1DeSq63H55T55HHtsB2AGihOARAiwV+KjjYebU9zk/NRJJSr35pOVWeC4OZySTljafM7qTs1vdWWL4AwtvC0tLeVyc3f1XXVMbX8ic2nkcwvAwsy46D90R6oyeqLN2Vnluq6lUOMTQ28KRzewOnoQdFbN4iimAFXCCdvEj8jvUjYrO59kLqtJSRSeLlse4wVIOIV3iXDBDTLTu8aLqPab95qf4Z4oMWSEsjbG51pHkEEtOmpHRUtHiUkL80bsp/A9iOYVxLRx1rS6ECOoGrotmv01LB+ioVEXg6VV4mfzbj1GmO/wAe6m05uFrJ6YfOGyBofJlywR7tY0f91x2GioOJMCe53hsEksjA58jybRgO1IYNhrdVGH41LEDA53hh5DXOIJexo0IB3A7LfCldPGGgv+btaAXX/izAd+TO/dYErZeGSNcSC3QXvYjb/wAjU5Kbh6y3AHFz6WYRvdeB5sQfok8+w5LtjHggEG4K4fxRw69oM4ijijFgGB4Jttc20vboVrPkv4vLx82ldcgeQnmBy9y1HvY9v2qH2T7Q7HvjfYpRF8HVdGCVZEWowmA3SkYCOyCC6hPM2RI27IIQmao6e9VWL4k2CF8rtmg/HkrSq29/6Ll3ytY3ZrKdv0vM79AlPBeRE3V2Pdufgut1XP6yolrKlzrOe9xNgNTb07Lc4PSQTxNikpmNmisHsd5HZdvEafpKl4PmZTxmSYOj8cFscwAcG20PpqVbcTSyNZBPC8SeELGYFtyT9Ye5Ir3mWVtJH4QMNdnX3Y8rXuntFhcqoxitip80dG+QB12va72dOhKRhcDaWL5xKM0jr+Cw/wD2EfkExgtL85qHyzfy2fxJDte50b7yq/G8VNRMXnQfRHINGgA7WWlHAT/d79i87nyv5/RQJtlN11e6Zxe83c4qPdAu00SQ4rYa0AWCUlAp+koXy58gzZBmI52uBcJgPWg4Pvnm7Rgf1C35JVRIY4y4JsMfUeGlWGAVTX07Y22D482ZuxdrfMOp11U26hVeFteQ8XjkGoe3ryuEDXSsaTPGJA3/ALkRANhze07lYjrE3G/xW/G98A6crcd9kzjFHAWl7xlP1mnc8hbYkqqwTA/E877iJp97zzaOnqpFOHVsvNsTNSdNAf8AUduyvqmZjW6+SNg0HQDl3J/VN6r4mlt8/Tt7yqghjneZALNHzWHxBoEhAFhc2HTU6Jhw6KRXSB7yRoLn8SSoxHJbMV+m2+tlkOsCQEqyEUhY4OaS0jUEbg9kloSipkXFjoorQzsbXRl7W5aqMeZo2kaNMw+0mMAxsRm1QZXsYPJHmOXMDs4dFU0Va+KRsjDZzdfXt6K9xmgjk8OqZ5YZnASAC5Y8e0LLIliay8L/AGD7PcHsD9Pgmh24TFbX1Ne/ysc5rdmsByNHLtdR3Qy0kjHOBY9tnDUfp8FqMNqRO2QRP+bUkAFywASPJ5n1UOXC6WohmdTmXPCLl0lyHdd1UjqxC7olnKwWGG6X05jgZ7ZXSDquscM40KqmZIDqR5h0cNwrVce+SjHjHO6Bx8smo+8NDb1C6+SohhikdCdtPQ6KD+6cQSLpQKaoJ9uyCJh0QQhR6+QNbc7C5+AXnjifFTU1jnG58wAA6A7Duu58a1nhUcruYa63qQuHcJVkcdYySawGoudg4jR3xXYLh0kwF+UYHzwptWvw1tKacwva9rXEERT5mgO7SW2JWd4mqPDPgMhZE0WPkdnzX9m557rW0jKvxiZHxTUjrkuOX2e1husbQ0bJcQaxpuwSE9sjDm+GizOHWM0kr3XAHNYEkX+AscZuE5x0CkY275rSx07fbkAklPUn2W+4LMWVlxBX+PUvdfmbeg0CriF6ekj5IxzanJ9T+7JDjcpYQsiboEdtVbUUVlr+G6Xw6Yu+lM7+hps34m6y9HSGWRsbd3ED0HM+gGq3cjWizW+ywBrR2Cza6TAYFqcNi5pOfsklUmMTOe8QR6ucRcd+TfTmfRWdZUiNhcdgPieQ+JCh8OUZAdUP1c4uaz/W/wD0j0VBuDzHb67LSq3FxELd9fIKfFStgj8Jh0GrnH6Trau9N9OyrqaD5y8ufcQMJtbQvd0B/XkrGooTK0tBDWkjM48m7m3XYD3lOuDWgNYLMbo0dup7kpbXXcb6odCXkRDDRr5n96qk4gogYw5oaMmgDRYZVmPzW+lYC2xF7rGYnR+HIR12WnRy28BWbxCnEb+ZuhUTMlA+iQ4JQdotJZaKQfgr/hOfOJaZ20zSWdnsF/iVQ39U9SVXhvbI24c1wP7/AIKtVRdWItGuo9Rp81JhsVa8K174Z3QtY2QS+V0bzZpt3PotnUUAdFkfJHBDmDXR07bnM42Ae87b9Fj+KLw1Ymj0zZJW272P53U2fi1kzXRtjbAZiC+RxNszQNdBpsvO1lNJUvZPCLXA5iNrb28s2sLp7SBgqpq4PmVaLXtE8EdS0G/5ae9d8o6gPja4bEA/ELgXEJBcHfOBUPcPMQNAfqg89F1v5O8QMtBGTu0Fp/wmytS3tFK43PsnFvl6gpWoIWpuhmCSCgupamRjQII49gghCxnyrzZaAj6zgPiuX8F1GSR2amM4cADlAdl72K6R8sDv7k37/wDpKwfCdTPFTzSRPYAHRtLXMJuXaA3BFt1GWwpJMXuba27DUJrNVeY1hzBC54pxlsdM7onN03yHQrK8HeWSeS2jIXW9XkNC0WKNdIyobLHDniaCXtza5uYHJZ/hx392rPusH9RVPh7XNpXtecktGt8EjffCY7VZ92pJ7oc0m6F16wKsnAhl1SCVKw6hM0rIx9M2J6D6R+CHENBcdl1o5jYLRcL0GSMzEeZ92s+79J3vOnoCrQDmlS2Byt9loDW+g0BSXSEC3Vefc8vPOf2F6umiEMYHxVNjcjpHxwt3cRy5nRv4Xd7levjDcsbfZY0NHoOfvN1SYCc9W+TlG15Hq7+HH+pVwBqg4sPek0o6j3yu3Nvcjy6eiAFx/wAuj2RLivo22uL7X1627Ku4jwoOb5dbDM09WkKc/ZIg1hZfk6UC/wBUPOX8FEOc2QOBVWoYJPAd7rBW9UQvYqxx6iySaey7X91AaTbTb0XomPD2hy8s9pa4tKDSg0f8ukuaUsC11I6KKvsWOehppObQ+M/4XafmrrhmjgipoZnxCQyvc18jrOEYBda/wA96pbZsMt9SZ1ve1XmF/N34eS5j4mF2RwjLn6gA5iNd7LzFceWDp5sJCDy9j891YaMn0ULiiCN9IJxG2N2dzW5CLPY29naei0vyQVF4JWfVff8AzAH81ksTwKM0xkimlcIzlDHsy2vrpdaD5IXeacfcP4EfFdZyfY7NcTyv3vcZGM5RbNvJdPCNECjsnqsFNj2CCEewQQurBfLCw/M2Ecn/AOlYThCepMT2QxxPYHNLjIbWNtOfZdI+VGj8Shd9nzfCy5Lw9xA2mbKx8fiNkAFr226qLmPmp5GMaCeYYPoPMfVMaQFtZYZHwz+OYYw5oLnRedxHU66LJ4K0GnrWNNwAxwOziA7eys6HHKaNjs9O6ATsIDmnMHNvbQHbUKt4bMfzuWOK/hzRSNbn9q4Fx+Kp0kL4mSAtIHhIxjw2voSdrapriDZZq/LujDT/AMKOaKziLa3SS1etBBFwqyM+5aLg2PWZ/NrQ1vYvOv4BZwtWl4OffxWfSLWkd8pJP4FVK3/CKtUlus26u1Hr5CI3H7LrepGUfiVKChYs3+C73fmFjnIXp5iRG70Ka4Zbamc4fSkt7mNtb4lWVlA4dP8AdNBtJIPwaVPBTJRaR3qk0QHQalhlwSTayRdAlJllsCdgNydglq0SBkpqqmDGFx5a/t+Ngn5G2DG/VY2/qRc/msnjOL+J5W3yg/E9VpaKfxKeJ/PLlJ7sOX8gFN8JaA87qhHUslqCBoBhVHEkfkB6X/K/6LNh3QrTcRHyAdz+At+ZWaA7LUoj4Peseut1jZJG+6VmuN0d9Rp+CIt09FdVFX9T5cLi+1LIfUDQXWhwLiFssTIo5IqaUutkEZdf6I56k7rOcQMyU1LFzEZc7/Gb/otDwsP7nG6FsLpGOIPityuz6kBr+a8rxBrHUvO4auJGltTYm4IsrLb3woXFksojLJKuOWzgDG1ga7Tqrv5HoxlmcOrB+F1luKK4uuJKVsMpdcvF/N6Lc/JLTWpXO5uefwACbG0somNI1cNOW3/XCiTk2W6sjujaECU1VwpkewQQZsEELqqeJqXxIHM+s1w95C851DCx5adwSD8bL0xXtuFwrjyhNPWktGjiHjTv+4TKR/JOW/zD5j9FIJFNQy1NJHHHG8vie/UtIZkNiPMdNyq50b6OqZmILoyCcpzDuL+hWwxLiKnkjYZJ5BdjbwxWHmtrcj8lTcT4TEynjmjY+Iv+g913Ho5Ip6t5f0pmlrXkgCx1N9/0smkWyFX8XUfh1Bcy5ZJZ7T2d/uqbOb81pqaT51QOB/m0pFuZMZ1tbssx43ZatG8lhjdq02/I/BLeN0CSVKoMRdDK2RouW8uo2I+CjeLzsi8fXZXC0EEHdRaS03C6FHM2Rgkj1Y74tPNp6JuaPMCLbghY7D8YkgdmYdDu03IcOhH6rU4fjUc+g/hv+o86H7jtL+h1WJPA6HTI7r0FPWslZyP10UfhhxDJoj7THh4HY6OsrRQa6N8LxOxpzN9ttvbYd7e5WXlcxsjDmY7bqOx7pUjw4lw3TaR3TvE7UaKqxHHGxae07pyHqVmqzEpJjY3PQDbXoAtXUYdE83fGCfVzdfQHVPMDIhdrGRj61g3+opjJGR5Lbnz0+Cr1FPPIf7RwA9VRYZws4gOnJYN8g/mO9fqq/mmaxmlmNaLADQAfqVWVnEkbb2PiHtoPe47+5Z2uxd8p1NgNgNAP3PdNDJqh1zp8vcldWClb/Z5KcxWuMj+w0Hp+5UENNuaIybIw9ascYjaGhZL3l55nIAFSsHoHTTsj+s4X+6Dcn4KK2QrS4KPm1NJUv0e8ZIb7kH2nj8kmrlMcfh9o4HqdPzQ0ZuonFFWJat2X2W2YLa6N02W0gJkgtRGmcxmW4fGQQ625ubXKx3BVOZKxpc1xHmObKC1pAvd19wtPiuJsha6KeACKUg+LT6B1tQSOvvXmuJgF8dLGLloB2PkcXycaJ0ehcVmuKa6pe8MqQ0OZewYBax22XWeBaHwqKJvPKHH/ABarkeFUHzmsaxhc5pdu86hjdbn3LvFJDlYABYWFvQbfgrkoDenC0WsOawFs6DHr9Er7pKfCNJslWTEtS27BBBuyC4hR6rkuffKXgHiw+I0XdHr6t5rodQNlCrKcPaQddD776EJbwcObqMhdBXC+FKiljkdJU3uyxYMpcM25NuZWrMsVbFrG9zBmPjTEMAv0sLu7BZXibCDR1ejQWF2ZuYXBF/ZP5K8/6wx8bJqhzZCf5VNHfKCNBmA1PvSOIRdUsqob3OltvIAb9ySBZPYRoVQ/M5sPmbKbFjiW5b6uZsbjldMcRYY1jhNDrBL5mnpfdp6EHRaTiZhnpQ6oYI6i5yMb5nFvK7Rtos1g2KhgMM4vDJ7Q5sd9cK1RzySxifHM3wuA0cBuPTvuouGypzLoivdWONYI+ndfR0btWPHskKC1/ot6ORsjQ5uhSdElreyF/wDlk5dO0kWaRjSdHOAXXO5WkroU3B8Qqtoc0jRplcM7ffm0HxVpQUFXG5xa6OPMblly5hJ+yBYK9hY1jAG2a0fpzKDJw9oc1wIPMarw0/GXOc50MYDe9lzquBuNlVVNNVkHK+Fv3Q5p+LgVl8Qp5mO/jB1+pJcD3BW6krGssHvDc2gubXRV8YdG5rrFtjoeWm4K7R8YfE8dRgIO9s/ipOme/wBorno/4d0dij293RDMeRXuRYi6ikm6TcpzMpOG4c+eQMjFzzJ0a0c3OPILj3BjeZ2i6BdO4JhZqJMpOWNozSOI0DB+p2UjG8a8SdpjbaKHKI2kC1m2IuO5UnF8QbFGKanNxvI8e1I7ppyHJV1Jg879chA6v8g92bdZ7CJX9aTA+6PLv6nbyUz2C2GH4sZGXo3MY83z08gaGEn2iz9lXY3j1Q2EwTU8cYdsQLWsdSFAj4eI9uQA/YDnfjoE/wDMYwNc0hG2c2HuA/dUY6CITCQDmAzkG/x/NTJJFlpvkpwIkOqHD2vK37o9o+8/kt/XY7TwD+LMxp6XufgNVyN+MSiMRseWsaLBrbtFvcqeV+pud1aZRvL3SSHJP9FF2QunYj8rFLGD4bJJSOwYD8dbLMQ/K9US1cMbY2xxOkYHADMS0kN3Pr0WGmOiPhiHPiNM3rK3l01/RWjTMa0nySThenmnQegQRsGg9AiWWupE/JMuT0/JMLhQsvxlw0KqIi1nDVh6O6LkVFiD6KZ942mQAt8w1abjzDuvQT23BBWB494M8ceJGP4rfdmHT1UWPbES14ux2vl+h3U2lVc9VPHDCadhknqAHPlLbgX5X5Afoq/i3AJZ5AYYw5zGgSluUDPbUDqVQYfj1RFaHxXMZmDXDm0E2IF9lpv7NFtT4om8OmaWyX8QnO4C+1+aouhdRS9XmAPiINiebOhtgeQHqnYcszQY06G8M7C+HYxu3aerb7HsnqrhzM3xaU+LHzaP5jezh+qaxiU1lW90LdCfdb6xPJWeG4MKZwc6R/iaWEZIB7WGrloT1UdO1st+V7slut/xHqlEg4KyrjbTmPig2Y3BGhGoK6X/ANImmOf5qAT9YRsJ72OqYrMCtYTU4aORyi3+Zu3vSB/EDPvxnzyFDKqIcUFTTuYNJcuo5utzamOEpiDJGeRDrdOR0T03B7XOvE/w7XJDsxIHVltT6I8HghZKQx0j3lpBc7K1p1Gw3+JVYspnU0pp8h2fQoAwVUcRSF8+Udmj3/7qdi2MgRCJhzEABzgdNBqL8zdRsSxEte8NbGbuPmdG1zviVVT43K21hGfvRMN+11oQUPWhhDm4aAdslcthNk3v3RDoBfoji4hp5W2ljMMnJ0TczHDndhN2n0U2mqgARC11/rHV5HYDRq2uqbeyR9F1tihT4RqDKfDafe+33eXvWk+cwxx+FCwhp9sl1nSH7VuXZUsNFIdSx/rlKmthcBq0gdwQq74o5nDqOv5Xx8E1pAwn4JMnsNay/wBRoB+O/wCKeYdddfVR2KRCVYEbRoFOyN7rKE96lzXsojrKaExM6yhPOquaHCJag/w26c3H2R7+fotPhvyfRN1mJkPTZvw3Kya7jVJRYkdc9hn+iGxudouaeE5xysaXk8mi5/Bajgfg2pZXwTSx5GNLvaIzE5TY5V0qmpY4xZjQ0DawA0UqhOeUZdQ0G5HU2Fr/ABXn4f4klrZhFDHZp1O9kOhDWkuWibsEEAgtpVkxU8k0nankmSUISSmpIw4apwuSCi10LC8Z8CtqPOwBso2dsHdnd1y2vpZYXeFKHNI5Em3u5EL0U5lxb81SY7wvHUMLXtzDkdMw9CoxyPp9PE3tuPT8lMG65NhXEUUTQwxubtct81z1PP8AZaODFo53AskAsNcoBf8A1aqnx3gGaEl0Y8VnYeYerVXcNvayraJG6Ouw3G2cZQddrOsq0/DKarvNC882v9QcrljddFpaCR38qqufqvBafwcnjV1EGkrczT18zSPVZx73xSBouRcfeb6H9FrcIxoSDwp7akNaTzvsD3Xm6qlkpyA+2cghT0UeTDWTM8WDQjdvQ76LGz0vh1gNrZw64721/JdPwjBhAH2Jdndm10tpYNHoqTi7CxmjlAAIdY+8EJlLMYnubfDmkH3jC6W2FwuT4yP4rvvFUssL3vysBc47ALU4rRukqCxg1J+AtueyvMLwZkAu3Vx3cdzpsOgXq38TjpaRhOXECw9yRfCzmDcAtFn1BzO+oD5Qe55rWwQNjbZgDQOTRZNB7n+xo3m8i49Gjn67BScu1j7zz7ryNXWVFQ68jvd2UNEkk9fzVVW1ri8gE5Wi1urufwVhWT5GF2/IDqTsP+dFTW2G/X1O60+A0hklMp0b9UyPJSognmBE1ql4dRPlfkYPU8m+v7L2csrIWF8hsBurN76JjUnK25c7QAC5KvsI4PHtz69I+Q+8efor3C8HZANNXHdx3J7dFNcvnPFf4mkmvFTYb33KsMi3KKJgaLAADkAkfOTfKwZ3dB+p5BCGJ8pszRnN1viG9fVXVJRNjFmi3U8z6nmqnDuCPnPWqDYHbc+qhJPy+FqgQ4KX6zOv9hug9Ceat4IGsADQAOgQCWF7KGnigbyxtACpucXaqWgggnqKjVW4Ucp+rOo9FHQhBGAiRhCELI8qNGhCYlpgfXrzVDjHB0M+rmeb67PK8dDputMiskvhY83OD3GD8V0Ehc24ow8xEOaddLE6G4FiSq/DcXa2RjpALtII5NPe/IrZcc0OaEOH0f1XOD36qwaGOrhDHnLdDumYcF0V/GkVr2/qbZZms4ndVTBjTdgu429kWBsAeZuQsnUU7dTYfBT8Hqg0ZY2l0h1JNmjsLnksao4P9kjMxcXHbGnqom9ldsY1tyAATufTuo7G+NqbiPvoX+nRn5pcVIXXMtj9hvs3+0d3emykPdcLzxfuTc6eiRoiPTYDkNrcrIgbBEVDrA+QOjiYZHkagbBvUnr2S2NL32v+i40FxsqrEcQD3+U+VtwO52J937o4Sq50LmOLXtLSDax5dFfYBgjqg8xGN3cj9lvUr6LH9n4dS3c6zRm/dW2x7BOYXhr6h2VmgHtO5Adup7Ld0dAyFgYwafiT1PdCko2RMDI2hoHT8z3TuYWXzTjPGpOIv5W4YNB38yrrI7C5QLraoUtIZzc6Rj+ojp2SqGiMxzO/l8h9bueyvmsAFhotXhHBQ2084zsPxKrzTX8LUhkdgABoOQSkvKkr1qqIIwkkowhCnBBBBCFErNwmE/Wbj0TCEIwlZUQCUAhCACUiIRoQisjRIBCFExWn8SFzeoP+y45VRZXkd125w0XJOKaPw6lw5XPwOoVukdZxCmzVUcwTuC07HSFr2hwLefYjYjUe5NT87JzA2OM4ytJADs1uQtuU6v8A8s/NsFM7osUxCSGUMgJtoMr/AD3P2ea0uF4RWSR5pGxxHkHZrkdSBsrPhbCmXfMW5pM7mgnWwbYaDl6rRkL5pxHicZa2NkY5gBdxGb+n4qcUAcLuWXh4VkP82UAcxELH/M7b3K8o8PZCzKxoA+JJ6k7k907NUWOUAucdmtGv/wCJbMHlcLvkyfZaL29TzVWCjrK8eEWb30CcenEq2vwKGZwdIwOI9fx6qVFCGtDWgNA0AAsE6+gdE6xdmadiRt0QyqpXxVNMRTyuxtnCZG9rxcIgEVHS+M//ANNu/wBo9PRBsRldkbt9I9ug7q9ggDGgAWAW3wThXORUTDGwP1SaiX7oSmMtoNk4AkhKXtFRQskuS0hyEIrI0YCACEKaggghCiVe4TQCeqvaTQQhApQKACMIQjsiIR3RIQjQCCVZCEghYzjPAHzSB0dr5dQdL67ra2VdibPM09QWn8x+Sr1U0kMLpI9QLqcduYXXO6PgWV5/iuDGg6gG7j2vyWoGGRwQFkbQ0W95PUlWgUPFGfwnLwNZxeqrnNErsX0GnvV8sDQVC4XbaF3/ALj/ANFYlxecsQuebvoj/dQuGcNc+MtcbMDnEgbm9t+gWqp6drW2aAB2W5S8GEr+vMcYsPdv5eSq9ezAGqPQ4c2MdXHc8ypaOyLKvUNaGizRYKuTdRa+mL26bggj3Ksbhsr9DZjeZvd3u6K9Qsqs9DBUPEkrbkKbXuaLBR6akaxuVvJO2SiiIVsCwsoa5RIwUSOy6hC6FkLI0IQQRIAIQpqCCCEKNUDzJsNUwsBReEOiEKKEFK8EdEPCCEKNdGFI8IdEfhhCFHRgJ7wgh4QQhMkKNiMBcw23FiPUKf4YQMYXHAOFiuhZh1awa393P0tum6mF/hukd5WgHK3cnu7p6LTOomE3LRfrYXSavD2yMLXXsehsfisGn4JDCS7U7X2TnzFwssxwfWZvFaTqCCB0BFlpVFwjhmGmv4Ydd27nOLnH1KsvBC2YGuawNdqEhMgoiU/4A7oeCO6chR0af8EIeChCjoJ/5uEPm4QhMFqB2T5gRfN+6EJgJWVPCBH4SEJmyIp4w90Qg7oQnUEEaE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944" name="Picture 8" descr="http://drsu.gov.ua/images/emblems/303_html_24a94d7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071810"/>
            <a:ext cx="5500726" cy="3519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УНДП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62560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У червні 1990 р. створено Українську народно-демократичну партію (УНДП), яка виникла на основі Української народно-демократичної ліги, що діяла в Україні від середини 1989 р. У програмних настановах передбачалося досягнення незалежності України.</a:t>
            </a:r>
            <a:endParaRPr lang="ru-RU" sz="2400" dirty="0"/>
          </a:p>
        </p:txBody>
      </p:sp>
      <p:pic>
        <p:nvPicPr>
          <p:cNvPr id="40962" name="Picture 2" descr="http://upload.wikimedia.org/wikipedia/uk/8/88/%D0%9D%D0%94%D0%9F-_%D0%BB%D0%BE%D0%B3%D0%BE%D1%82%D0%B8%D0%B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643314"/>
            <a:ext cx="3071834" cy="3056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Ліберально-демократична партія України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1"/>
            <a:ext cx="8786874" cy="178595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У листопаді 1990 р.  утворилася ліберально-демократична </a:t>
            </a:r>
            <a:r>
              <a:rPr lang="uk-UA" sz="2000" dirty="0" smtClean="0"/>
              <a:t>партія </a:t>
            </a:r>
            <a:r>
              <a:rPr lang="uk-UA" sz="2000" dirty="0" smtClean="0"/>
              <a:t>України. Партія захищала ліберальні цінності, головними з яких визнавалась свобода особистості, вільний розвиток індивідуальності, захист сім</a:t>
            </a:r>
            <a:r>
              <a:rPr lang="en-US" sz="2000" dirty="0" smtClean="0"/>
              <a:t>’</a:t>
            </a:r>
            <a:r>
              <a:rPr lang="uk-UA" sz="2000" dirty="0" smtClean="0"/>
              <a:t>ї як найвищої соціальної цінності, панування приватної власності, розбудова незалежної демократичної України. </a:t>
            </a:r>
            <a:endParaRPr lang="ru-RU" sz="2000" dirty="0"/>
          </a:p>
        </p:txBody>
      </p:sp>
      <p:pic>
        <p:nvPicPr>
          <p:cNvPr id="41986" name="Picture 2" descr="http://www.ldpu.org.ua/images/logo_print2_uk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071942"/>
            <a:ext cx="8277183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Комуністична партія України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3"/>
            <a:ext cx="9144000" cy="292895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Комуністична партія </a:t>
            </a:r>
            <a:r>
              <a:rPr lang="uk-UA" sz="2000" dirty="0" smtClean="0"/>
              <a:t>України переживала кризу. З КПУ на грудень 1990 р. вийшло 220 тис. членів, а вступило лише 38 тис. У січні 1990 р. у КПУ утворилася фракція Демократична платформа, яка оголосила про перетворення комуністичної партії на партію парламентського типу. Згодом на з</a:t>
            </a:r>
            <a:r>
              <a:rPr lang="en-US" sz="2000" dirty="0" smtClean="0"/>
              <a:t>’</a:t>
            </a:r>
            <a:r>
              <a:rPr lang="uk-UA" sz="2000" dirty="0" smtClean="0"/>
              <a:t>їзді фракції Демократична платформа утворилася Партія демократичного відродження України (ПДВУ). У питаннях національно-державного будівництва вона стояла на конфедеративних позиціях.</a:t>
            </a:r>
            <a:endParaRPr lang="ru-RU" sz="2000" dirty="0"/>
          </a:p>
        </p:txBody>
      </p:sp>
      <p:pic>
        <p:nvPicPr>
          <p:cNvPr id="43010" name="Picture 2" descr="http://drsu.gov.ua/images/emblems/416_html_m3da00e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830868"/>
            <a:ext cx="3071835" cy="3027132"/>
          </a:xfrm>
          <a:prstGeom prst="rect">
            <a:avLst/>
          </a:prstGeom>
          <a:noFill/>
        </p:spPr>
      </p:pic>
      <p:pic>
        <p:nvPicPr>
          <p:cNvPr id="43012" name="Picture 4" descr="http://drsu.gov.ua/images/emblems/527_html_34265be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4000504"/>
            <a:ext cx="4000528" cy="24970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Багатопартійність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00240"/>
            <a:ext cx="900115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   В умовах демократизації суспільства в Україні почалося формування </a:t>
            </a:r>
            <a:r>
              <a:rPr lang="uk-UA" sz="2400" b="1" dirty="0" smtClean="0"/>
              <a:t>багатопартійної системи</a:t>
            </a:r>
            <a:r>
              <a:rPr lang="uk-UA" sz="2400" dirty="0" smtClean="0"/>
              <a:t>. Багатопартійність у суспільних науках розуміється як одна із складових політичної системи суспільства. Вона існує лише у правових демократичних країнах,  де право панує в усіх сферах суспільного життя.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Формування багатопартійності в Україні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/>
              <a:t>       Утворення нової партійно-політичної структури припало на час підготовки виборів до Верховної Ради УРСР і початок її діяльності. Паралельно формувалася правова основа багатопартійної політичної системи. З січня 1991 р. у Міністерстві юстиції України почав діяти відділ громадських об</a:t>
            </a:r>
            <a:r>
              <a:rPr lang="en-US" sz="1800" dirty="0" smtClean="0"/>
              <a:t>’</a:t>
            </a:r>
            <a:r>
              <a:rPr lang="uk-UA" sz="1800" dirty="0" smtClean="0"/>
              <a:t>єднань і політичних партій, на який було покладено </a:t>
            </a:r>
            <a:r>
              <a:rPr lang="uk-UA" sz="1800" dirty="0" err="1" smtClean="0"/>
              <a:t>обов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язок</a:t>
            </a:r>
            <a:r>
              <a:rPr lang="uk-UA" sz="1800" dirty="0" smtClean="0"/>
              <a:t> реєстрації новостворених партій і громадських організацій республіканського рівня. За період із 1989 по 1991 р. в Україні з</a:t>
            </a:r>
            <a:r>
              <a:rPr lang="en-US" sz="1800" dirty="0" smtClean="0"/>
              <a:t>’</a:t>
            </a:r>
            <a:r>
              <a:rPr lang="uk-UA" sz="1800" dirty="0" smtClean="0"/>
              <a:t>явилося понад 20 партій та об</a:t>
            </a:r>
            <a:r>
              <a:rPr lang="en-US" sz="1800" dirty="0" smtClean="0"/>
              <a:t>’</a:t>
            </a:r>
            <a:r>
              <a:rPr lang="uk-UA" sz="1800" dirty="0" smtClean="0"/>
              <a:t>єднань із загальною кількістю близько 30 тис. осіб.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Деякі політичні партії України</a:t>
            </a:r>
            <a:endParaRPr lang="ru-RU" sz="3200" dirty="0"/>
          </a:p>
        </p:txBody>
      </p:sp>
      <p:pic>
        <p:nvPicPr>
          <p:cNvPr id="28674" name="Picture 2" descr="http://genshtab.info/images/a/a3/%D0%9A%D0%BE%D0%BC%D0%BC%D1%83%D0%BD%D0%B8%D1%81%D1%82%D0%B8%D1%87%D0%B5%D1%81%D0%BA%D0%B0%D1%8F_%D0%BF%D0%B0%D1%80%D1%82%D0%B8%D1%8F_%D0%A3%D0%BA%D1%80%D0%B0%D0%B8%D0%BD%D1%8B_(%D0%9A%D0%9F%D0%A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5" y="1000108"/>
            <a:ext cx="2643206" cy="1862258"/>
          </a:xfrm>
          <a:prstGeom prst="rect">
            <a:avLst/>
          </a:prstGeom>
          <a:noFill/>
        </p:spPr>
      </p:pic>
      <p:pic>
        <p:nvPicPr>
          <p:cNvPr id="28678" name="Picture 6" descr="http://cs11051.vk.me/u37741645/-1/x_954b77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000108"/>
            <a:ext cx="3786215" cy="1184759"/>
          </a:xfrm>
          <a:prstGeom prst="rect">
            <a:avLst/>
          </a:prstGeom>
          <a:noFill/>
        </p:spPr>
      </p:pic>
      <p:pic>
        <p:nvPicPr>
          <p:cNvPr id="28682" name="Picture 10" descr="http://drsu.gov.ua/images/emblems/546_html_m550e4f6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2285992"/>
            <a:ext cx="3571900" cy="144540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sp>
        <p:nvSpPr>
          <p:cNvPr id="28684" name="AutoShape 12" descr="data:image/jpeg;base64,/9j/4AAQSkZJRgABAQAAAQABAAD/2wCEAAkGBxQHBhUUEhIWFRQWFhsbGRgXGRYZGBgYHRcZICAgGB8dHigiGRwmICEgIzEiJSkrLy4wHiEzODMsNygtLisBCgoKDg0OGxAQGzQkICU0NDc0Lyw3LCwsLCwvLCwsLCwsLCwsLiwtLCwsLCwsLCwsNCwsLCwsLCwsLSwsLCwsLv/AABEIALUBFwMBEQACEQEDEQH/xAAbAAEAAgMBAQAAAAAAAAAAAAAABgcDBAUCAf/EAEYQAAEDAgQDBgIECQoHAAAAAAEAAgMEEQUGEiEHEzEiQVFhgZEUcTKSobEVFlJTYoKywdIXJTNCVHKiwtHwIzRDlMPT4f/EABsBAQACAwEBAAAAAAAAAAAAAAACAwEEBQYH/8QANhEAAgECBAMFBwMDBQAAAAAAAAECAxEEEiExBUFRExQiYXEGgZGhscHwMtHhFVPxFiMzQmL/2gAMAwEAAhEDEQA/AIEvRGq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OpQGf4GTRflvte30Xf6LNmUd5o3tnXxRgI0usdisFy1V0EMhAbVPhstQOzG4jxtYe5WVFs1auMoUv1zS/PI6EOWZXjtFjfUk/YFNUmaFTjmHi7RTf55nHljMUhaRYgkH5hVnXhNTipR2Z5QkEAQBAEAQBAEAQBAEAQBAEAQBAEAQBAEAQBAEAQBAEAQEjyhpc54LRqFiDYXt028P8A6raVjz3Hu0UYNN5dU0SdXnmTFPTtqG2e0OHmAVhpPctp16lJ3hJr0OY/LcDn3AcB4B2327qvskdOPG8So2dn52MVNltkFW12ouaN9LgNz3eiKlZllXjdSpScFGzfNfM7qtOGfEBE8ewqV1bJIG3Zsbgi9tIvt1WvODu2es4ZxCgqMKMpWltz66a7HCVZ2wgCAIAgCAIAgCAIAgCAIAgCAIAgCAIAgCAIAgCAIAgMlPA6pmDWi7j0H++5ErldWrClBzm7JEwwbBRhrtRcXPLbH8kC4O3j0G62IQy6nkeI8TeKWRK0U7+fT7nVVhyggCAIAgCAEXCwZTad0R1+VW80WkIb3ggE+hVXZHoY8flld4a+uhir8sFpHJdcd4eRf0ICxKl0LcLxyLuq6t6HIrcMlohd7CB4jcfZ0Vbi1udXD42hX0py16bM1Fg2wgCAIAgCAIAgCAIAgCAIAgCAIAgCAIAgCAIAgJRlOjdCHPc2wcAG36+N/krqUeZ5njmJhPLSi7tb9P8AJIVceeCAIAgCA+UtPPiOJ8mnZG53LL+3IWbBwBtZpva7fda9fEKiryOxw3hccZBvPZp7WPOFwVOLVUkUMLDJCXCbXIWsYQ8tADtJuTYnoNgq54yEIqT5m5D2fcpyTnZLZ2368zXmfPBgYq3RxfDmQs1CUkm0hYS0aN23BIPeN0WLi55La/jJy9nkouSn8v5NyXD6uOGJxhiYJ3tbE18pbI4u6XaGG22532Cj36F2lyEfZ3wrNU19P5N85WxED+ggPkJzf0vHZQ/qVLzJP2bXKp8v5OXh7JsVq+VBEDKNetsjtAj0O0kOIDt9Ww8VfUxUIQUnzNTD8DnOrOE5Wy8+pHsZwKXB80xR1ELHGVzHCNkh0uDnlunXp7NyNzba611WjUi5R0PTUaLpQjBu9ufU6lbk2apxM0cdNDFONVQXCd7miFzy1se7NtPj1NidlUq8VHO22ttufXcucXexwMByxPj+ISQwaC+MEu1Os3Z2nY2N91dUrRppSlzIqLewy7leozHVSMpw0mMXcXOs0XJA3setjb5FKlaNNJy5hRb2NfHsFlwDETDNp1hoPZNxY9N7BZp1I1I5ohq25zlYYCAIAgCAIAgCAIAgCAIAgCAIAgCAICwMr5npjhumqDWOj0tDrX1g3sbAE3Ftz03B715LjFDjMa6eCqycZXdtFltbS763056PoWUMJw+UX2tKN+tt/wA5kvoxTV0eqLlvHi3Sfu6LymI4vxzDSy1pzi/NW+xvQ4Tw6avGnFmWSkiiYS5rAB1JsAAqKftBxeo8sKsm/LX7Enwbh63pRInUZ0ooqjS2FzxqsXhrQLeIubn2C9bSwHtDKnmnicrttu79HpZfM0JYbhidlRT9xJ6EU9fTh8QY9p6EAfb4HyK8xiuMcawtR061SUWvT621N2HCeHTV40omf4GP8232C1v9ScU/vv5fsT/ouA/tR+Bz56qHCMx0jgWMeZNBbsC6OUaNvGz9B9F6T2fx/EMb2nbtzhbfSykrP5q5TVweFw3/ABRUW+nNG5m9zMMikpqfsSVRfPUPHVkIHbN+4utob83HuXdrYrsYKpPV3UYrrJvT3Ld+SK4QzO3vfobmCYfT/i7h1NUW16Wyxxm9nSNZqN+42Lr2PUjvstipKWecokElZJkZpZJ8W4yhtQLCn5hjaLloj02a4ebtQJPjYdwWw1GGF8PMhvPUk1PhsmG5snraiuApy1wbEXv0M+gASCdIsGnoOpWu5qVNU4x16krNO7ZxcEpZ4so1tZTROdVV0kjogLBzY3PcIz2iALAl+/iFdOUXVjCT0jv9/wBjCTs2uZs5voDWZ+woltr6yb93L0vsfU/aoUZWo1PzcSXiRu4TUM/G7FKmQ2jhbFEXbmzWRl77W+fQKM0+zhFc7v7GVu2aOWRh2GYDW1WHve8Nidrc8SjdjHPAGtrT393kp1e2lOMKn2+xiOVJtGDLGE1GX8gMNPC59TUSMe+1gWsJHW5HRg6dbuKzVnCpWeZ6L8+oimokc42wcvM0T/y4APqvd/qr8C/A15kam5Xq3SsIAgCAIAgCAIDYw6hkxOtbFE3VI82a24FzYnv26BRlJRV3sErkh/k7xH+yn68X8Sp71S6/Ul2ch/J3iP8AZT9eL+JO9Uuv1GSRGZoXQ1BYR2muLSBv2gbEC3XfwV6d1ciSUcPMRI/5U/Xi/iVHeqXX6kskiN1VO6kqXRvFnscWuHg4GxHur001dESSN4e4i5txSnf9OP8AiVHeqXUlkkYK3I1fRQF76V+kC5LSx1h8mkn7FmOJpN2TDhIx4Tk+sxihbNBAXxuvZ2pgvYkHq4HqFmdenB5ZPUKLeqNz+TvEf7KfrxfxKPeqXX6js5GszJVbJiLoRATKxjXubqj2a4uDTfVbctO3ks94p5c19BkZp/g6pwnHRE1j21LSLNZ2n3IvtpvfZKkaNek1UScH12EXKEtNztVGScVxB2qSCRxP5ckf3F+3yVFGWFoRyUkoryVvsSlnk7y1OfimTa3CKF0s0GiNtru1MNrkAbB1+pWxDEU5u0XqRcGjTy3iAwvG4pHOcGB3a03+iQQbjvHfbyWpxbBvF4OpRik21pfry9CdCp2dRSexdjHB7AQbgi4PiF8VnFwk4yVmj0adzncuakxt88TIZNUTGNEpcOWWueS4Wab31eI+ivVcG43hcJhOxqKV7t6W1ukrbroaWIw06k8yMFThMk+H1GqQPqKhpD5CC1o2sGtG5axovYb+JuSqK3HlXx9KtOLVOm7qK1fq9rtu1+i2JRwuWnKKer5nzFKOoxWuhlcYonUzDydBe4czUwguuB2bN0keDiuxL2rw8UlTjJpvxXt+mzvbXfW69DXWBk936epumeo/DgquRT83lGInmSbsLmuF+x3EH3U/9UYLJktO2+y/cx3Gd73RG8UwaHD8APONOJ3k6pXjcuc4udpNi69iQLDb0VGE4vicbxLNSzukv+kfJWV9Ukr6vXUnOhCnStKyfVkezHnufE3RtgcaaOJpa0QveA4bAE9DYACw7l7qjhoxV5K7fXkcuU9dDfZxNk59O91Mx76djmhxkdd2prQSezsdrqPc1ZpPcz2hzhniQYTVw8lt6uSR736jduuwIAtuABbqp93WaMr/AKSOfRmHBc3HCstyUnw7HslfqeS4guB0AttboWt0381mdDNNTvsFKysZMx59qsaqw5j3U7Ws0hkT3AXudydrnoPRKWGhBWevqHNswZxzW7NUkTnxNjMTXNuHF2rVp63Ata32rNGiqV7PcSlmI6ryIQBAEAQBAEAQE24P0nxGdGu/NRPd6kBn+YrUxkrUrdSdNak3z5xCkyzjggjhZIOU15LnOFi5zxbbyAPqtTD4VVIZmycp2diR5bxx2KZUbVSsEZLHvLWkkBrS6xF/EC6oq01GpkROLurlQcMMHOP5tEjxdkR5z/Avvdo+tv8AqldPFVOzp2XPQpgrsumlxltTmGamb1hjjc4+by/b0Aaf1ly3Tagp9bl19bFJ5kw3m8T3wj/qVTPZ5Y4/eV1aU7Ye/kUteItbiBmp2VMOjeyNsjnyadLiQAA1xJ2+QHqudh6KqyabLZyyo2Mi5ifmfA+c+IRnmObYEkEADcXHnb0UcRSVKeVO4jK6uQzKmd3szCygip4xEZ5WhwLr6dcjiQOnS62quGWTtG9bIgp62JJxDzk7KbYdEbZHSF1w4kWDdPh5lUYbDqre72JTllNfhpiTswy1VY9gY6R8cVm3IAiZfqd+ryfVSxUFTywXr8f8CDvqY8gU7a7NOI1ZALviDCw94a217fOzfZZxDcacIeVxHVtmhX8Q6qPOHwsdMwN+IbEC8P1EF4bq7hbvHkpxwsHTzt8rmHN3tY2+NVVysrMZ+cmaPRoc77wFDAq9S/RCpsVVlrL78wVL2tcGBjblxBIuTsPmdz6LHF+L0uG04zmszk7WW/m/d9zNDDus2kWfhkX4uZdAnl1iJpJd5X2a0ddtgAvmeNqf1XiF8NTy52rLz5t/VnZprsKXjd7HGwDPTMSxExyMEQP9G4uvfyf3An27vC/X4p7JVMLh1Voyc2v1K3zj5eW/M16GOU55ZK3QlkdSyR1mvaT4BwJXlZ4WvBZpQaXmmjeU4vZmRx0i56KmKcmktyRW+N5/kfUubTANjsQHEXcT+UO4eQ9/BfSOG+yFCFOMsV4p6Oy2X/nz838OpyK2Pk21Db81IriuKS4tUB8z9RAsOgAHkBsL969RgsDh8HT7OhHKnr6+/wCho1KsqjvJmmtwgEAQBAEAQBAEAQBAEAQBAEBafAukvPVS+AYwepcT/lXOx8tIotpLciXEyr+KztUnuYWsHyaxoP8AiutnCxtSiQm/EWni4/AXCct6FtI1n6zmtaT7m658P9zEX8y16RPXCrA/wRlVrnC0k/8AxHeTSOwPq2PzcUxdTPUstkIKyPWUsqz4PmGpqZ5mSGo6hocCDquOvcBt6BYrVozhGMVawjFptnAr8N5vG6I225YlPybG9o/xAK6M7YV/Ai14yYZopaCvcxlc6G7buY2SXlmx2JA1C/S1/Ja1J1Y6wuWO3M4+LZtoMq4AY6SSJzg0iKOJwf2jfdxBNhfckm581bChVqzvNe9kXJJaFf8AByl5+dGk78uGR9/Pss9+0VuY12perK6e5t8bKrm5mjZ+bhHu5zv3AKOBVoN+ZmpuTfhfEMNyA2Qj6XMlPyuf3NC1MW81axOGkSLcEq6olrp2aQ6F3/EkebjTKemnxLu8fo3+exjowST5/YhSbLCdmeD8ahQgOdNpLnEBpazs6rON7g2t0H9YeK0uxl2facizMr2K+46VWqspYgfose8j+8Wgfsn7Vu4COkmV1TzljGKHB8BYBOAT2nhwPM1HqCGi5t027gvC8b4ZxXHY6Uuy0Wis1lsud2+e78zqYetQpU0s37kZz1j7sSxF0THgwN0luk7PJaDcnvsTa3dbxXpPZvg9PCYdVpxtVle991q1ZdNvf6GnjMQ6k8qfhXzIuvTGmTfImHURmY98rX1F7tjN2hh8r21u9x4eK8X7TYzikYShSpuNLnJWba57Xyx+f0Ojg6dC6cn4un5uWNIwSRkEXBBBHiCvnEJyhJTi7Nar1R12k1Yr92QImVUmqqDY2727OpgN7ayTYfO26+hL2urypQyYduT9bNrfLZXf2OV3CKbvLQhWIwsp657YpOYwGwfa2r/fj3r2OFqVKlGM6scsmtVvY501FSai7o11sEQgCAIAgCAIAgCAIAgCAIAgLB4dZ2psrYQ+OVkrnvlLyWBpFtLQBu4eB91pYnDzqyTRZCSSITiFUMRxaSR99MkrnG3UNc8mw8wCtuKcYpLkVvVljZr4hUmP4ayDlzCMzRmS7WbxtOohva6kgD5ErRo4WpTlmurlsppmHOXExuI4U2Ki5sLtQLnGzSGgdG6XHqbeg81mjg8srz1MSqaaHFyhnuXC8aElVNPLFocC3Vq3NrGziB3fara2GjKNopJmIzs9SQu4hUZziKzlzWFMYbaWXuZA6/0ulgR6qnutTssl1vclnV7kPz9mFmZcwc6MOawRtY0Otfa5N7E95K2cPSdOGVkJyuyOq8iTDhvmiDK1VM+Zj3F7WtboDTYAkm9yPL2WriaMqqSiThJLc5GcsZbj2ZJZ2Ahj9OkOtcBrGt3sT3gn1VtGn2cFEjJ3dyZP4g08WRfg4mSiT4blBxDQ3UWaSb6r+J6LV7rN1c72vcnnWWyMuAcQKLLeXBDTwzOkDSdTmsAfKR1dZxIF/YABYqYWpUnmk/8ABlTSVkRzI+aGYNmOWqquZI57HC7ACS5z2kk3I22V9ei5wUIkIys7s1c/5hZmbMHOjDgwRtYA+wOxcT0J73KWHpOnDKxOV2RxXkQgPiAz0UghrGOcCWte0kDqQHAmyqrwlOlKMXZtNL1aMxaUk2TbMOf+bDopA5pPWRwFx/dG+/mfbvXiuFex6pz7TGtSttFbe96fD49Do18fdWp/EgskhleS4kkm5JNyT5+K9xGKilGKsl8jmtt6s8qQCAIAgCAIAgCAIAgCAIAgCAICV8MMMbimcI2yMa9jWve5rgHNIDbC4Ox7TgfRa2Km40m0SgrstTF34PgtWI6iKkjeWh2kwMJ0kkA7MPeD7Lnw7xNXi38S15VuaGesqUVTlOWeGGKNzI+Yx8TWsDgBffTYOBHj5FToV6iqKLfxMSirXPeVMEo6DIkM1VTwm0PMfI+Jr3Wdd+/ZLjYGw8gFitUqSquMW9+pmKSjqYPxhwD8im/7R3/qUuyxXn8f5MZoHG4W4XBjWL10z4Inx6xy2ujaWtDnvPZaRZu1uisxc5QjGKepiCTbZJayvwShq3RyMpGvYbOHIbsR3bMVEY4iSur/ABJeE5+WqKhx/ONVJDBA+njghY0CJgYXudI5xDS22ra17XU6sqlOlFNu7b+xhJNnGflSLMfEqeJrGxU1O1mtsQDATpFmjSBYkk3P6J71b28qdBPdsxlTkSutfg2W5uTJHTMeACQYtbrd2ohrj7la8e8VFdNkvCjDmzKFFiuWZJ4IomPERkjkiAaHWbqF9Ng4EeKzRr1ITUZP4iUU1dGlwxwGnkyU2aenhkc50jtUkbHENDiBu4dOzf1U8VVmquWLZiCWUqrA4PwrmSFoaLS1DLtsLBrpASLeAbfZdCo8kH5IqWrLI4wYbT4fgsLIKaGOSWawMcbGuIDTtcDpctWjgpylJuTdkiyolbQ3uJWEUuDZIcWU8DZCY2B4jYH31C5BAvewP2qGFnOdXVuxmaSidPC8GocHydDLVU8FmQxmR74Wuddwb17JcTc2UJVKk6rUW9+plJJamTBBhGYnPbT09NIWAFw+HDbA3t9Jgv07lifb09ZNr3hZWVHxDwyLCM2yxQDTGNJDeoaXNBIHl5LpYacp005FU1Z6EcV5EIAgCAIAgCAIAgCAIAgCAIAgCAICzOBtLrxWol/Jja0frOJP7I91oY9+FIspHbzrw7mzNmF0wnjYwta0AtcXAAegO5PeqqGKjShlsSlDMzo8S6huE5FMDDZ0oZBGO8jYH00g+4VeFTlVzPlqZn+mx2sWjpaHLIiq3BtPobE67nNBFgALtIPd3KqDm6l4bmXa2pXmYKPAocEmdTmN04jdywJpydduzsX2NjvYrdpyxLms23ov2K2oW0JBwXpeRlN0n5yZ59GgN+8FU46V6luiJU9imsWqfjcWmkvfmSvf9Z5P711IK0Uil7lv8EaXlZclkI+nOQPMNY0feXLmY53ml5F1PY3OF4+KNdU/nqt9j4tb0/aKjitMseiMw5sqDONZ8bmiqk8ZngfJh0j7GhdOjG1OK8imT1Zc+PfzHwte3oWUgj37i5gZ73K5VPx4hPzLnpE38vRx4RkWAVDmsjbTs5heQGjU0XBJ7rmyhUvOq8vUytI6mrgVLhEuJN+EFI6ZgLm8oxl7QNiRbcdbeqnUddR8d7edzEcvI4PEH+cOIWG0/XS7mEeReD90ZVuH8NGcvz81MS1kke+Mx+Jp6OmHWWo6eNho/wDImC0cpdF+fQVOSJVm11HFgnLrnBsD3NbYl7dTm9pouyx/q39Fr0e0z3p7kpWtqaeUKOhgopX4WIyXEBx1SO7QFwHFxLgN7281KtKq2lVEVHkUVmKolqsendOQZea4P0/RBadNm/oi1h5BdamkoJR2KHvqc9WGAgCAIAgCAIAgCAIAgCAIAgCAIAgLl4KRtpsvSvc4AyTG1yB2WsaPvJXLxzvNLyLqexDMV4h1/wCFJeVUlsfMfoGiI2YHHT1b4WW1DC0squvqQc3c5+E102Y83U3xMzpDzmbvIsGhwcQALBoNu4Kc4xp05ZVbQwm21cvDMmEU2ZKERTydgPDuw8NNwCN/LdcmlOdN3iXtJ7lf50yRQYHluWaJzzI3SGgyAi7nAdLb9Vu0MRVnNRZXKCSuSTL9Q3BuFrXagHCldJa4vqe1z/e5VFROeIt5ko6RKIaLNXXNcvjJk7cF4aMeXAFsMktri++p42+Vlx66c67XnY2I6RORwax2CLATTPkayVr3EBxA1tdbdt+tjsQrcbTk550tCNNq1juS8PMObXmdzD9PWQZDy9RdfcX6X7r2VKxVW2VEskdyNcUs0RYvEygpnh5fI0SPabsHaAa2/QnVYnwsPTYwlFwfaS5EZyvojs8W65lNkrlscDrkjYACDsLu38rMVWDi3VuyVR+Ei3BKFoxmeRxA0xNaLkDdzr7fV+1bGOfhSRCludqGZuIcaXuuNMEFr3Fr6B0PzkPsVU044X1f59CW8z7myZuI8U6CO4LY26ybiw+m70+gPsSinHDzfX8+4l+tEszPgdLmaBjJ5DpY4uGh4buRbfx2WtSqTpu8STinua1GKHImCvDZA1ly83eHPe6wFh3k7AABSl2leWqGkUUBWVJrKx8jtnSPc8jwLnEn712UrJI12YVkBAEAQBAEAQBAEAQBAEAQBAEAQBAeSwOO4CXMHpDJ8IuEB55Y8B7JdmLH0MDTsAlwNAv0CXFj0hk86BfoEuYPpFwhk8iJoP0R7BZuzFkeu5YMnwNDegCXMH1zQ7qEuD4Wgi1glwNItawslwfOWPAeyXYsfQ0N6AJcHpDI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86" name="AutoShape 14" descr="data:image/jpeg;base64,/9j/4AAQSkZJRgABAQAAAQABAAD/2wCEAAkGBxQSEA8QEBAUFBUUEB8UFxcWFhgXGxYWGhIXGRgYFRMYHSghGBwoHBcXITEhJSkrLi4uHh8zODMsNygtLisBCgoKDg0OGxAQGy8mICUuODA0LzY3NTUtMjc1KzcsNDI0NDA0NCwvNDQwNSwsLDUsLCwsLS0vLDQsLCw0LSwsLP/AABEIAJcA4AMBEQACEQEDEQH/xAAbAAEAAwEBAQEAAAAAAAAAAAAAAQUGBAMCB//EADoQAAEDAgIFCgQFBQEBAAAAAAEAAgMEERIhBQYxU5EHExYXIkFRccPRRGGCoRRCcoGxIzJSVOEzQ//EABsBAQACAwEBAAAAAAAAAAAAAAAEBQEDBgIH/8QAOBEAAQMCAgYIBQQCAwEAAAAAAAECAwQRBVISFSExgcEGExZBQkNRYRQicZHRMqGx8FPhIzPxJP/aAAwDAQACEQMRAD8A/UNbdPvpOZwMa7Hivivlhw7LfqU2jpWz6V1tYqsTxB1Jo6KXvf8Aa35M90/l3MfFynaqZmUq+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Gg1T1gfVmbGxrcGG2G+eLFtv+lQaykbBo2W9y0w3EHVelpJa1uZUcpvwn1+mpWFePhzIHSHy+PIwyuDmggCAIAgCAIAgCAIAgCAIAgCAIAg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EoAgIQEoAUBCAIAgCAIAgCAIAgNxyZbavyZ6iqMW8HHkdJ0e8zhzJ5TfhPr9NYwrx8OZnpD5fHkYZXBzQQBAEAQBAEAQBAEAQFfpnSDoWtLWg4iRc7Blll39/BeXu0SbR0zZ3KjltYpmawSg3OE/K1vutXWKWa4dCqbLndTaxtP8A6MLT4tzHDavaS+pEkwtyfoW/1Pd2nosDnNJxAZNItc+az1iGpMOl0kRd3qUk2mpnfnw/pFlqV6lmyhgb3X+p1au1budc17yQ5v5j3jZtXqNdpoxCFvVIrU3L3GlW4pAhgIAgCAIAgCAIDccmW2r8meoqjFvBx5HSdHvM4cyeU34T6/TWMK8fDmZ6Q+Xx5GGVwc0EAQBAEAQBAEAQBAChlEuZjTelRIObYOyHXxeNr7B4LS999heUVG6JdNy7fQp1rLIIAgCAEIC60fp3m4wxzMWEWBB+ewrY2SyWK2ow/rHq9HWudlLrCwj+o0tN+7tCy9JIneRZcMei/wDGt0LSnqWSC7HB3lt/cdy9oqLuIMkL41s5LHqsmoICUBCAIAgNxyZbavyZ6iqMW8HHkdJ0e8zhzJ5TfhPr9NYwrx8OZnpD5fHkYZXBzQQBAEAQBAEAQBAEBzaRhlfG6OCB0pc2xw/lHiVCra+npGos70ai7rlphdG+ok0meHaUHRis/wBWXgPdVmvsN/zt+50nwU+RR0YrP9SXgPdNe4b/AJ2/cfBT5FHRes/1JeA9019hv+dv3HwU+RR0YrP9WXgPdNe4b/nb9x8FPkU0+rmpDZqapNRHJHPEzE1v+bc87ftZSIsRgm0Vhcjm3sqp3KQ5YJ2OfdVRUS6Jbf6lzTcnNNzkFO97+dMPOS2OTMhYeZP8L2tWugr0TZeye55SJ6yNjV9lVLqlk2exzR6g07WRGYvEk8tooxtDCQMT/DLNbFqLudopdGptXkhqtIjGab7OctkSyfdTsrOTqiw1LYp385CzE4Huy7ytTap/yq5mxxvdHbT0JLq3aqWPjQmoUUdKKh0jhP8AhzJhGwt7suC9rV6MugibL2uaZaZZ6dXOdbZpI327i1oNEc5DRtLrfiAWmzG9ljbuxA7b3tn80kn0XvVE/T79+40Q0enHGir+vZuTcm38HBBoIFta9xe1sA7BLbY83WvfyGzxW91UqKxEtd2/2IrKBqpK5bojN3udMOq7TSmZ0hEnMmUMsP7e661url63QRNl7XNzcKb8P1jnfNa9jMKwKQIAgNxyZbavyZ6iqMW8HHkdJ0e8zhzJ5TfhPr9NYwrx8OZnpD5fHkYZXBzQQBAEAQBAEMhDAuhkXQwetNUFjg9psQo1XSRVcSwzJdqkimqZKaRJI1sqFrS6wOH/AKAOHiMiuTr+hNJKiupnKx3ou1v5Q6Kk6UzsVEnRHJ9l/B81esDnAhgDPne5/wCL3h3Qulp3pJO7rFTutZv5U81nSeeZqsibo+/eeNHpmRhNzjB7nH+CrDEui9DWtRETQVO9qfyneQ6LH6qmcukuki9ymrifia1w7xfiF8fqIVgldE7e1VT7KfR4ZUlja9NypcigrBFNJK5zi5rSxkQae3cNN8ewC4/ld7gTKanw9HueiK7a5Vdusqomzfe33OdrZZFrFsiropZERN97Lv3Wv9jypazmX1ErzeV0BIIaTikcdg+QwgeSnYZXR1iPlc5GtV9kRVRFRrU53VV9yLURupX2VFV+je6Iq3cq8rIn0PSapikqKOpldhkj7MrcLtoBsQbbL/yrOCshdA5I3pou2ptRF4pcjSsvURySIqObsdsU+KvSZe0gsjhjmktI8NdiMYJuXHuuP5UWmxGF9W6nYt1Ymxbpa/onr/o2VDJOoSRyI1r127Fvb1X02fyeo1jpnzTixZeAxNeT2S0bAGd21WnwczWN79t7d5G1jSvkem7Za/d9jyo9MQMfS/1RaCjLRt/9HYcvPsr0+nlcj9n6nfseIqyBjo/m/SxfueFNp0T0ro6qcYnzAHK1owQTs8bEL2+lWKXSibuT9zXHXJNT6E79qr+x2DWOmfLUXBZeAxB5d2XNF7AM7tt1q+DmaxvftvY3piNM+R6btlr932MEro5cIYCA3HJltq/JnqKoxbwceR0nR7zOHMnlN+E+v01jCvHw5mekPl8eRhlcHNBAEBv9U8MOj5Kh7A7tOfY2ztYAAnyVJW3kqUY1fY6rDNGGiWVyX3ryLLVzTEdXztqcMDLXJwm97/L5KPU07oLXde5MoayOr0rMtYzeq9EKiummcAWMeX7MrkkNFv2urCrk6qnaxN6lRh0KVFY6RdyLf8F3rI6ObR80kbRYOyIA/K+xP2UOlR0dQ1rv7dCxr1ZNRuexP6inPqsWQaOfUPYHdpz87Z2yABPktlZpS1KMRTVhujBRLK5PVTuoauKtpZ3GAMABbmAdjb3BAWmSN9PK1NK5JhmirKdztCybf4I1S0pHUtcwQBoiY0XNje4I8PklZA6Fbq7fcxhtVHUN0UZbRRDio9OMq6iGFkAaGy4ycjia0G2QHjYrc+mdBGr3O7rEeKujq5mxsbay3+qIdkNBHNpGdzmAtgjY0NsLYnYje37LUsro6ZqIv6lU3tgjmrXK5P0Imz3U+9DaYbUTvi/CYA0E4nAdxsMrLzPTrExH6d7nulq0nlVnV2RO8xGsp5ytmawf/TAAPkAP5urWGRsFL1ki2REuv8nO1rVnrVZGm1Vsn8Fvo6F0MThK4YW5i3cO/NfK8aqYMXrWLRMXTdsW/evd9k3qdzhkEuH0zkqXJot2p7J/dxNBpdkuIf2EdziMwvGLdGKvD0a5PnRe9qLsX0/CmcPx2nq9JP0qnqu9DuY8HYQfI3XPyRPjWz2qi+6WLhkjXpdqov0KzSmmRE7A0Ynd+eQ/6uswLoo7EIevmdotXd6r7+yHPYtj7aOTqo26Tu/0Qoa7ST5T2jYW2DYvoGFYHSYc1UiS6r4ltf8A1wOPxDFqitd862T0TccauCrCAICEAQBAEBuOTLbV+TPUVRi3g48jpOj3mcOZPKb8J9fprGFePhzM9IfL48jDK4OaCAIDe6U/paHiZsL2tB/c3KpYfnrVX0udTUf8WGNb6ohGpf8ASoaqc95cf2azL7krNf8APUNYYwlOqo3yfX9kO3QVKyloQJpRE6YXLiQCC5uQF+8Baah7pp7sS9iTSRR01JaR2jpd/wBT7ZSRN0bPFBLzrAx3ayOe22Swsj1qWuell2GUiiSheyJ2kll2iGeKm0dT/iG4mOa0EWvckYtiw5r5ql3V7zLXxU9GzrU2bPyU2lda4RTvgpIi3GCCbBoaDtIA2lS4aGTrEfKu4r6nFoUhWOBtr8Dq1L/pUNTN4lxB/Syw+611/wA9Q1htwlOro3yfX9kK7k4gvUSP/wAIvu4/8KkYo60aJ6qRcBZeZzvRC21a5x9dXTg2ixlrr7HFpIbY/IZ/uotVoNgjZ32J1B1j6uWXc29vrYt9B6bFS6pLWgRxuDWu73ZG5I7hkOKjVFN1KNvvXuJ1JWpUOeqJ8rdy+p+c0OkWtmkme0kuJIt3EknYt+O4XUV1IlPC9Gp3370T+8Tn8LxGGmqXTytVVW9rd1ydL6U53CG3a22Y8Tf7qN0f6PNwzTdJZz1XY70S27223NuMYytcjWsuje9PcrW2uL7L528PkumdpaK6G/uvu4lE3R0k0txrdCzRuYRE0tscwdt/EnvXx7pRTV0VSjqx6P0kWyput6W7j6VgU9JJCqUzdG2+/wCe84tJtpzKS9xvbMN2X+Z8VfYHJjzaFGQRt0b/ACq7fb2T0/qFTirMJdVK6V66VtqJuv8AkoZ8OI4Lht8r7bfNd9TpKkTeuVFfbbbdf2OPnWNZF6pF0e6+881uNIQBAEAQBAEBuOTLbV+TPUVRi3g48jpOj3mcOZPKb8J9fprGFePhzM9IfL48jDK4OaCAIDV0OjqqvgF5m4GPwta4d4aM8h4FVsksNLJsbtUvYKepr4dr9iLyOqo1frYqZ8bZmujAJLANo2naM1qbVU75Ucrdvqb30FZFArGvRW+h4x6Hq6+GKWSdpbmWhwtbO18h8l7WogpXq1rTwlHVV0TXvfsPmu0bVUNM+1Q3m3OsWtG0uFjtHgsxzQ1MqXbt9TzNTVNFAtn7F7vqdtVqzWTRxskqGFrbFoIOWVu4eC0srII3KrWrckS4bVzsRr3pZCqbqfKZnQCRlxGHk52sXEAfYqTrBmhp2XfYgpg0iyrHpJuuToqjq5RNSQyDmmOLHHY2987G1yk0kDFbK9PmXb7maaGrlR1PG75Eui+hZUmrFZTB5p52XcBcDvtewuR8yo762nmVEkapMiwyrpkVYXpdTh0JT1c8EzGziONhLXBwtmRd2YF/Nbqh0EUjVVt1Uj0cdXNC5qPs1Ni8zj1X/ESF9PTyhgLS51xlsA8L+C21nVMtJIlyNhvxEirDE6yb1/gmg1VkllqImvYDC4NcTexJvs4JJXNYxrlT9RmHCnyyPjRyfLzGh9VpKmMyMewAPLc7527x8knrmwu0VQUuFPqGabXJa9jqqdR52sc4PY6wvYXBPktbcTjVbKiobpMDma1XIqKZ6CsexrmscQHbbLZU4bS1MjZJmI5W7rlfBXVFOxzInWR288FNIZCAIAgCAIAgCAIDccmW2r8meoqjFvBx5HSdHvM4cyeU34T6/TWMK8fDmZ6Q+Xx5GGVwc0EAQH6PoWkkGiw2HKSRpIN7f3O237slQzyM+Lu/ch19JFImHo2P9Sp/J7aMZLS0U76p5c4Bzhd2Kww2Av5rxKsc07UiTYbKdstNSvWdbrt/gn8GBo+nhdUCC7G9u4GdrkC5CdYvxLno3S9jPVIlGyNz9HYm0y9fo8CeliZVmoEkguMVw2zh4E/NWMcqrG9ys0bIU01OiTRxtl07r6/7LLlB0i9ksLI5HMswk4SRtIAvbyWjDYWua5zkuSsbqJI3taxyps7j21ClcY6qokc5xyF3EnJjSdp814xFqI5kbUt/s2YM5yxyTPVV+vttPSnmMGiTK04XvBdfvxPdt+68uaktZoruTkbGPWDDlem9dvFTz5Op5H/iTJI9wGEDESc+0Ta/7L1ibGN0UaiJvNeBSSP01eqqmzfxLDVyNrqSd7nYBPLI4uyFg5xAOeWxaKpVbM1E26KISqFrXUznKttNVW/1PTVvQUNO6R8Mxku3Cc2m2d/yrzVVMkqI17bHugoYadVdG6/2ODVqa1LXVX+cr3jyAy+5K3VTbyxxeiIhGoH2p5Z/VVU99D0wbouNjpuaxtvjJtYudfI3Xmd6rVKqJe3cbKWNraBGq7Rum/6qS0GloZnxSuqb3OPEDhyt47Btssf91Q1HJo+xlP8A5qRzmOV/vfgfmi6A44IYCAIAgCAIAgCAIDccmW2r8meoqjFvBx5HSdHvM4cyeU34T6/TWMK8fDmZ6Q+Xx5GGVwc0EAQG30prG2OkgipJu20NDrDYA3PaPFVENG58znSt2HS1OItipmMgdt2fwZms0vNPhZNM5zcWzYNu0gbVYMp44trG7SmlrJp7NkdsNtpTSGj6hrGSzXDNli4d1u4KoiiqolVWt3nR1FRQTtRr3bEKSN1FFW074X2ja0uc4lx7XcM1LVKl8Dkem1SvatFFVMdGvypv+pXa3V7Z6pz43YmhoaD42H/VIooljis7eQsUqGzVCuYt0sWmitLQxaNli5wc64O7Nje5yH2UaaCR9UjrbEsTqarhioXM0vmW+w7tG6bpJaNlPUuw4WhpBuL4dhBC0y008cyyRkmnraSamSKZbbD5qdO0tLTyRUXac++y+RItiLj8lllLPNIjptyGJK6lpoVjp9qqcekdLQjRkdNHIHPs0OGeWdz7LbFBJ8Usjk2bSPUVcKUCQsdddg1X0rDBR1AdIBI8uIbY3/ss37pVwSSzNVE2IMOqoYKV6Od8y3/gDS0LNFfh2yAyFli2x2udcp1EjqvTVNhn4uFmH9Ui/MqbvqpbS6RoZKeKnlmBa1rchiGYHiAozYalsiyNbtJrqihkhbE92xLHBpjTVNHRupaQ4sWXfkCbkknaVugppnzJJKRqqtpoqZYINtzEq3Oa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BAEAQBAEAQBAEAQBAEAQBAEBuOTLbV+TPUVRi3g48jpOj3mcOZPKb8J9fprGFePhzM9IfL48jDK4OaCAIAgCAIAgCAIAgCAIAgCAIAgCAIAgCAIAgCAIAgCA3HJltq/JnqKoxbwceR0nR7zOHM0OsOr7avmscjmYL2wgZ4sO2/6VBpqp0F7Je5bV2Hsq9HSW1r/v/wCFP1fxb+Tg32UrWr8qFfqCLMo6v4t/Jwb7JrV+VDO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MagizKXGr2r7aTncEjn47XxAZYcWy36lFqap09rpaxPocPZSaWit7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88" name="AutoShape 16" descr="data:image/jpeg;base64,/9j/4AAQSkZJRgABAQAAAQABAAD/2wCEAAkGBxQSEA8QEBAUFBUUEB8UFxcWFhgXGxYWGhIXGRgYFRMYHSghGBwoHBcXITEhJSkrLi4uHh8zODMsNygtLisBCgoKDg0OGxAQGy8mICUuODA0LzY3NTUtMjc1KzcsNDI0NDA0NCwvNDQwNSwsLDUsLCwsLS0vLDQsLCw0LSwsLP/AABEIAJcA4AMBEQACEQEDEQH/xAAbAAEAAwEBAQEAAAAAAAAAAAAAAQUGBAMCB//EADoQAAEDAgIFCgQFBQEBAAAAAAEAAgMEERIhBQYxU5EHExYXIkFRccPRRGGCoRRCcoGxIzJSVOEzQ//EABsBAQACAwEBAAAAAAAAAAAAAAAEBQEDBgIH/8QAOBEAAQMCAgYIBQQCAwEAAAAAAAECAwQRBVISFSExgcEGExZBQkNRYRQicZHRMqGx8FPhIzPxJP/aAAwDAQACEQMRAD8A/UNbdPvpOZwMa7Hivivlhw7LfqU2jpWz6V1tYqsTxB1Jo6KXvf8Aa35M90/l3MfFynaqZmUq+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Gg1T1gfVmbGxrcGG2G+eLFtv+lQaykbBo2W9y0w3EHVelpJa1uZUcpvwn1+mpWFePhzIHSHy+PIwyuDmggCAIAgCAIAgCAIAgCAIAgCAIAg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EoAgIQEoAUBCAIAgCAIAgCAIAgNxyZbavyZ6iqMW8HHkdJ0e8zhzJ5TfhPr9NYwrx8OZnpD5fHkYZXBzQQBAEAQBAEAQBAEAQFfpnSDoWtLWg4iRc7Blll39/BeXu0SbR0zZ3KjltYpmawSg3OE/K1vutXWKWa4dCqbLndTaxtP8A6MLT4tzHDavaS+pEkwtyfoW/1Pd2nosDnNJxAZNItc+az1iGpMOl0kRd3qUk2mpnfnw/pFlqV6lmyhgb3X+p1au1budc17yQ5v5j3jZtXqNdpoxCFvVIrU3L3GlW4pAhgIAgCAIAgCAIDccmW2r8meoqjFvBx5HSdHvM4cyeU34T6/TWMK8fDmZ6Q+Xx5GGVwc0EAQBAEAQBAEAQBAChlEuZjTelRIObYOyHXxeNr7B4LS999heUVG6JdNy7fQp1rLIIAgCAEIC60fp3m4wxzMWEWBB+ewrY2SyWK2ow/rHq9HWudlLrCwj+o0tN+7tCy9JIneRZcMei/wDGt0LSnqWSC7HB3lt/cdy9oqLuIMkL41s5LHqsmoICUBCAIAgNxyZbavyZ6iqMW8HHkdJ0e8zhzJ5TfhPr9NYwrx8OZnpD5fHkYZXBzQQBAEAQBAEAQBAEBzaRhlfG6OCB0pc2xw/lHiVCra+npGos70ai7rlphdG+ok0meHaUHRis/wBWXgPdVmvsN/zt+50nwU+RR0YrP9SXgPdNe4b/AJ2/cfBT5FHRes/1JeA9019hv+dv3HwU+RR0YrP9WXgPdNe4b/nb9x8FPkU0+rmpDZqapNRHJHPEzE1v+bc87ftZSIsRgm0Vhcjm3sqp3KQ5YJ2OfdVRUS6Jbf6lzTcnNNzkFO97+dMPOS2OTMhYeZP8L2tWugr0TZeye55SJ6yNjV9lVLqlk2exzR6g07WRGYvEk8tooxtDCQMT/DLNbFqLudopdGptXkhqtIjGab7OctkSyfdTsrOTqiw1LYp385CzE4Huy7ytTap/yq5mxxvdHbT0JLq3aqWPjQmoUUdKKh0jhP8AhzJhGwt7suC9rV6MugibL2uaZaZZ6dXOdbZpI327i1oNEc5DRtLrfiAWmzG9ljbuxA7b3tn80kn0XvVE/T79+40Q0enHGir+vZuTcm38HBBoIFta9xe1sA7BLbY83WvfyGzxW91UqKxEtd2/2IrKBqpK5bojN3udMOq7TSmZ0hEnMmUMsP7e661url63QRNl7XNzcKb8P1jnfNa9jMKwKQIAgNxyZbavyZ6iqMW8HHkdJ0e8zhzJ5TfhPr9NYwrx8OZnpD5fHkYZXBzQQBAEAQBAEMhDAuhkXQwetNUFjg9psQo1XSRVcSwzJdqkimqZKaRJI1sqFrS6wOH/AKAOHiMiuTr+hNJKiupnKx3ou1v5Q6Kk6UzsVEnRHJ9l/B81esDnAhgDPne5/wCL3h3Qulp3pJO7rFTutZv5U81nSeeZqsibo+/eeNHpmRhNzjB7nH+CrDEui9DWtRETQVO9qfyneQ6LH6qmcukuki9ymrifia1w7xfiF8fqIVgldE7e1VT7KfR4ZUlja9NypcigrBFNJK5zi5rSxkQae3cNN8ewC4/ld7gTKanw9HueiK7a5Vdusqomzfe33OdrZZFrFsiropZERN97Lv3Wv9jypazmX1ErzeV0BIIaTikcdg+QwgeSnYZXR1iPlc5GtV9kRVRFRrU53VV9yLURupX2VFV+je6Iq3cq8rIn0PSapikqKOpldhkj7MrcLtoBsQbbL/yrOCshdA5I3pou2ptRF4pcjSsvURySIqObsdsU+KvSZe0gsjhjmktI8NdiMYJuXHuuP5UWmxGF9W6nYt1Ymxbpa/onr/o2VDJOoSRyI1r127Fvb1X02fyeo1jpnzTixZeAxNeT2S0bAGd21WnwczWN79t7d5G1jSvkem7Za/d9jyo9MQMfS/1RaCjLRt/9HYcvPsr0+nlcj9n6nfseIqyBjo/m/SxfueFNp0T0ro6qcYnzAHK1owQTs8bEL2+lWKXSibuT9zXHXJNT6E79qr+x2DWOmfLUXBZeAxB5d2XNF7AM7tt1q+DmaxvftvY3piNM+R6btlr932MEro5cIYCA3HJltq/JnqKoxbwceR0nR7zOHMnlN+E+v01jCvHw5mekPl8eRhlcHNBAEBv9U8MOj5Kh7A7tOfY2ztYAAnyVJW3kqUY1fY6rDNGGiWVyX3ryLLVzTEdXztqcMDLXJwm97/L5KPU07oLXde5MoayOr0rMtYzeq9EKiummcAWMeX7MrkkNFv2urCrk6qnaxN6lRh0KVFY6RdyLf8F3rI6ObR80kbRYOyIA/K+xP2UOlR0dQ1rv7dCxr1ZNRuexP6inPqsWQaOfUPYHdpz87Z2yABPktlZpS1KMRTVhujBRLK5PVTuoauKtpZ3GAMABbmAdjb3BAWmSN9PK1NK5JhmirKdztCybf4I1S0pHUtcwQBoiY0XNje4I8PklZA6Fbq7fcxhtVHUN0UZbRRDio9OMq6iGFkAaGy4ycjia0G2QHjYrc+mdBGr3O7rEeKujq5mxsbay3+qIdkNBHNpGdzmAtgjY0NsLYnYje37LUsro6ZqIv6lU3tgjmrXK5P0Imz3U+9DaYbUTvi/CYA0E4nAdxsMrLzPTrExH6d7nulq0nlVnV2RO8xGsp5ytmawf/TAAPkAP5urWGRsFL1ki2REuv8nO1rVnrVZGm1Vsn8Fvo6F0MThK4YW5i3cO/NfK8aqYMXrWLRMXTdsW/evd9k3qdzhkEuH0zkqXJot2p7J/dxNBpdkuIf2EdziMwvGLdGKvD0a5PnRe9qLsX0/CmcPx2nq9JP0qnqu9DuY8HYQfI3XPyRPjWz2qi+6WLhkjXpdqov0KzSmmRE7A0Ynd+eQ/6uswLoo7EIevmdotXd6r7+yHPYtj7aOTqo26Tu/0Qoa7ST5T2jYW2DYvoGFYHSYc1UiS6r4ltf8A1wOPxDFqitd862T0TccauCrCAICEAQBAEBuOTLbV+TPUVRi3g48jpOj3mcOZPKb8J9fprGFePhzM9IfL48jDK4OaCAIDe6U/paHiZsL2tB/c3KpYfnrVX0udTUf8WGNb6ohGpf8ASoaqc95cf2azL7krNf8APUNYYwlOqo3yfX9kO3QVKyloQJpRE6YXLiQCC5uQF+8Baah7pp7sS9iTSRR01JaR2jpd/wBT7ZSRN0bPFBLzrAx3ayOe22Swsj1qWuell2GUiiSheyJ2kll2iGeKm0dT/iG4mOa0EWvckYtiw5r5ql3V7zLXxU9GzrU2bPyU2lda4RTvgpIi3GCCbBoaDtIA2lS4aGTrEfKu4r6nFoUhWOBtr8Dq1L/pUNTN4lxB/Syw+611/wA9Q1htwlOro3yfX9kK7k4gvUSP/wAIvu4/8KkYo60aJ6qRcBZeZzvRC21a5x9dXTg2ixlrr7HFpIbY/IZ/uotVoNgjZ32J1B1j6uWXc29vrYt9B6bFS6pLWgRxuDWu73ZG5I7hkOKjVFN1KNvvXuJ1JWpUOeqJ8rdy+p+c0OkWtmkme0kuJIt3EknYt+O4XUV1IlPC9Gp3370T+8Tn8LxGGmqXTytVVW9rd1ydL6U53CG3a22Y8Tf7qN0f6PNwzTdJZz1XY70S27223NuMYytcjWsuje9PcrW2uL7L528PkumdpaK6G/uvu4lE3R0k0txrdCzRuYRE0tscwdt/EnvXx7pRTV0VSjqx6P0kWyput6W7j6VgU9JJCqUzdG2+/wCe84tJtpzKS9xvbMN2X+Z8VfYHJjzaFGQRt0b/ACq7fb2T0/qFTirMJdVK6V66VtqJuv8AkoZ8OI4Lht8r7bfNd9TpKkTeuVFfbbbdf2OPnWNZF6pF0e6+881uNIQBAEAQBAEBuOTLbV+TPUVRi3g48jpOj3mcOZPKb8J9fprGFePhzM9IfL48jDK4OaCAIDV0OjqqvgF5m4GPwta4d4aM8h4FVsksNLJsbtUvYKepr4dr9iLyOqo1frYqZ8bZmujAJLANo2naM1qbVU75Ucrdvqb30FZFArGvRW+h4x6Hq6+GKWSdpbmWhwtbO18h8l7WogpXq1rTwlHVV0TXvfsPmu0bVUNM+1Q3m3OsWtG0uFjtHgsxzQ1MqXbt9TzNTVNFAtn7F7vqdtVqzWTRxskqGFrbFoIOWVu4eC0srII3KrWrckS4bVzsRr3pZCqbqfKZnQCRlxGHk52sXEAfYqTrBmhp2XfYgpg0iyrHpJuuToqjq5RNSQyDmmOLHHY2987G1yk0kDFbK9PmXb7maaGrlR1PG75Eui+hZUmrFZTB5p52XcBcDvtewuR8yo762nmVEkapMiwyrpkVYXpdTh0JT1c8EzGziONhLXBwtmRd2YF/Nbqh0EUjVVt1Uj0cdXNC5qPs1Ni8zj1X/ESF9PTyhgLS51xlsA8L+C21nVMtJIlyNhvxEirDE6yb1/gmg1VkllqImvYDC4NcTexJvs4JJXNYxrlT9RmHCnyyPjRyfLzGh9VpKmMyMewAPLc7527x8knrmwu0VQUuFPqGabXJa9jqqdR52sc4PY6wvYXBPktbcTjVbKiobpMDma1XIqKZ6CsexrmscQHbbLZU4bS1MjZJmI5W7rlfBXVFOxzInWR288FNIZCAIAgCAIAgCAIDccmW2r8meoqjFvBx5HSdHvM4cyeU34T6/TWMK8fDmZ6Q+Xx5GGVwc0EAQH6PoWkkGiw2HKSRpIN7f3O237slQzyM+Lu/ch19JFImHo2P9Sp/J7aMZLS0U76p5c4Bzhd2Kww2Av5rxKsc07UiTYbKdstNSvWdbrt/gn8GBo+nhdUCC7G9u4GdrkC5CdYvxLno3S9jPVIlGyNz9HYm0y9fo8CeliZVmoEkguMVw2zh4E/NWMcqrG9ys0bIU01OiTRxtl07r6/7LLlB0i9ksLI5HMswk4SRtIAvbyWjDYWua5zkuSsbqJI3taxyps7j21ClcY6qokc5xyF3EnJjSdp814xFqI5kbUt/s2YM5yxyTPVV+vttPSnmMGiTK04XvBdfvxPdt+68uaktZoruTkbGPWDDlem9dvFTz5Op5H/iTJI9wGEDESc+0Ta/7L1ibGN0UaiJvNeBSSP01eqqmzfxLDVyNrqSd7nYBPLI4uyFg5xAOeWxaKpVbM1E26KISqFrXUznKttNVW/1PTVvQUNO6R8Mxku3Cc2m2d/yrzVVMkqI17bHugoYadVdG6/2ODVqa1LXVX+cr3jyAy+5K3VTbyxxeiIhGoH2p5Z/VVU99D0wbouNjpuaxtvjJtYudfI3Xmd6rVKqJe3cbKWNraBGq7Rum/6qS0GloZnxSuqb3OPEDhyt47Btssf91Q1HJo+xlP8A5qRzmOV/vfgfmi6A44IYCAIAgCAIAgCAIDccmW2r8meoqjFvBx5HSdHvM4cyeU34T6/TWMK8fDmZ6Q+Xx5GGVwc0EAQG30prG2OkgipJu20NDrDYA3PaPFVENG58znSt2HS1OItipmMgdt2fwZms0vNPhZNM5zcWzYNu0gbVYMp44trG7SmlrJp7NkdsNtpTSGj6hrGSzXDNli4d1u4KoiiqolVWt3nR1FRQTtRr3bEKSN1FFW074X2ja0uc4lx7XcM1LVKl8Dkem1SvatFFVMdGvypv+pXa3V7Z6pz43YmhoaD42H/VIooljis7eQsUqGzVCuYt0sWmitLQxaNli5wc64O7Nje5yH2UaaCR9UjrbEsTqarhioXM0vmW+w7tG6bpJaNlPUuw4WhpBuL4dhBC0y008cyyRkmnraSamSKZbbD5qdO0tLTyRUXac++y+RItiLj8lllLPNIjptyGJK6lpoVjp9qqcekdLQjRkdNHIHPs0OGeWdz7LbFBJ8Usjk2bSPUVcKUCQsdddg1X0rDBR1AdIBI8uIbY3/ss37pVwSSzNVE2IMOqoYKV6Od8y3/gDS0LNFfh2yAyFli2x2udcp1EjqvTVNhn4uFmH9Ui/MqbvqpbS6RoZKeKnlmBa1rchiGYHiAozYalsiyNbtJrqihkhbE92xLHBpjTVNHRupaQ4sWXfkCbkknaVugppnzJJKRqqtpoqZYINtzEq3Oa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BAEAQBAEAQBAEAQBAEAQBAEBuOTLbV+TPUVRi3g48jpOj3mcOZPKb8J9fprGFePhzM9IfL48jDK4OaCAIAgCAIAgCAIAgCAIAgCAIAgCAIAgCAIAgCAIAgCA3HJltq/JnqKoxbwceR0nR7zOHM0OsOr7avmscjmYL2wgZ4sO2/6VBpqp0F7Je5bV2Hsq9HSW1r/v/wCFP1fxb+Tg32UrWr8qFfqCLMo6v4t/Jwb7JrV+VDO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MagizKXGr2r7aTncEjn47XxAZYcWy36lFqap09rpaxPocPZSaWit7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90" name="AutoShape 18" descr="data:image/jpeg;base64,/9j/4AAQSkZJRgABAQAAAQABAAD/2wCEAAkGBxQSEA8QEBAUFBUUEB8UFxcWFhgXGxYWGhIXGRgYFRMYHSghGBwoHBcXITEhJSkrLi4uHh8zODMsNygtLisBCgoKDg0OGxAQGy8mICUuODA0LzY3NTUtMjc1KzcsNDI0NDA0NCwvNDQwNSwsLDUsLCwsLS0vLDQsLCw0LSwsLP/AABEIAJcA4AMBEQACEQEDEQH/xAAbAAEAAwEBAQEAAAAAAAAAAAAAAQUGBAMCB//EADoQAAEDAgIFCgQFBQEBAAAAAAEAAgMEERIhBQYxU5EHExYXIkFRccPRRGGCoRRCcoGxIzJSVOEzQ//EABsBAQACAwEBAAAAAAAAAAAAAAAEBQEDBgIH/8QAOBEAAQMCAgYIBQQCAwEAAAAAAAECAwQRBVISFSExgcEGExZBQkNRYRQicZHRMqGx8FPhIzPxJP/aAAwDAQACEQMRAD8A/UNbdPvpOZwMa7Hivivlhw7LfqU2jpWz6V1tYqsTxB1Jo6KXvf8Aa35M90/l3MfFynaqZmUq+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Gg1T1gfVmbGxrcGG2G+eLFtv+lQaykbBo2W9y0w3EHVelpJa1uZUcpvwn1+mpWFePhzIHSHy+PIwyuDmggCAIAgCAIAgCAIAgCAIAgCAIAg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EoAgIQEoAUBCAIAgCAIAgCAIAgNxyZbavyZ6iqMW8HHkdJ0e8zhzJ5TfhPr9NYwrx8OZnpD5fHkYZXBzQQBAEAQBAEAQBAEAQFfpnSDoWtLWg4iRc7Blll39/BeXu0SbR0zZ3KjltYpmawSg3OE/K1vutXWKWa4dCqbLndTaxtP8A6MLT4tzHDavaS+pEkwtyfoW/1Pd2nosDnNJxAZNItc+az1iGpMOl0kRd3qUk2mpnfnw/pFlqV6lmyhgb3X+p1au1budc17yQ5v5j3jZtXqNdpoxCFvVIrU3L3GlW4pAhgIAgCAIAgCAIDccmW2r8meoqjFvBx5HSdHvM4cyeU34T6/TWMK8fDmZ6Q+Xx5GGVwc0EAQBAEAQBAEAQBAChlEuZjTelRIObYOyHXxeNr7B4LS999heUVG6JdNy7fQp1rLIIAgCAEIC60fp3m4wxzMWEWBB+ewrY2SyWK2ow/rHq9HWudlLrCwj+o0tN+7tCy9JIneRZcMei/wDGt0LSnqWSC7HB3lt/cdy9oqLuIMkL41s5LHqsmoICUBCAIAgNxyZbavyZ6iqMW8HHkdJ0e8zhzJ5TfhPr9NYwrx8OZnpD5fHkYZXBzQQBAEAQBAEAQBAEBzaRhlfG6OCB0pc2xw/lHiVCra+npGos70ai7rlphdG+ok0meHaUHRis/wBWXgPdVmvsN/zt+50nwU+RR0YrP9SXgPdNe4b/AJ2/cfBT5FHRes/1JeA9019hv+dv3HwU+RR0YrP9WXgPdNe4b/nb9x8FPkU0+rmpDZqapNRHJHPEzE1v+bc87ftZSIsRgm0Vhcjm3sqp3KQ5YJ2OfdVRUS6Jbf6lzTcnNNzkFO97+dMPOS2OTMhYeZP8L2tWugr0TZeye55SJ6yNjV9lVLqlk2exzR6g07WRGYvEk8tooxtDCQMT/DLNbFqLudopdGptXkhqtIjGab7OctkSyfdTsrOTqiw1LYp385CzE4Huy7ytTap/yq5mxxvdHbT0JLq3aqWPjQmoUUdKKh0jhP8AhzJhGwt7suC9rV6MugibL2uaZaZZ6dXOdbZpI327i1oNEc5DRtLrfiAWmzG9ljbuxA7b3tn80kn0XvVE/T79+40Q0enHGir+vZuTcm38HBBoIFta9xe1sA7BLbY83WvfyGzxW91UqKxEtd2/2IrKBqpK5bojN3udMOq7TSmZ0hEnMmUMsP7e661url63QRNl7XNzcKb8P1jnfNa9jMKwKQIAgNxyZbavyZ6iqMW8HHkdJ0e8zhzJ5TfhPr9NYwrx8OZnpD5fHkYZXBzQQBAEAQBAEMhDAuhkXQwetNUFjg9psQo1XSRVcSwzJdqkimqZKaRJI1sqFrS6wOH/AKAOHiMiuTr+hNJKiupnKx3ou1v5Q6Kk6UzsVEnRHJ9l/B81esDnAhgDPne5/wCL3h3Qulp3pJO7rFTutZv5U81nSeeZqsibo+/eeNHpmRhNzjB7nH+CrDEui9DWtRETQVO9qfyneQ6LH6qmcukuki9ymrifia1w7xfiF8fqIVgldE7e1VT7KfR4ZUlja9NypcigrBFNJK5zi5rSxkQae3cNN8ewC4/ld7gTKanw9HueiK7a5Vdusqomzfe33OdrZZFrFsiropZERN97Lv3Wv9jypazmX1ErzeV0BIIaTikcdg+QwgeSnYZXR1iPlc5GtV9kRVRFRrU53VV9yLURupX2VFV+je6Iq3cq8rIn0PSapikqKOpldhkj7MrcLtoBsQbbL/yrOCshdA5I3pou2ptRF4pcjSsvURySIqObsdsU+KvSZe0gsjhjmktI8NdiMYJuXHuuP5UWmxGF9W6nYt1Ymxbpa/onr/o2VDJOoSRyI1r127Fvb1X02fyeo1jpnzTixZeAxNeT2S0bAGd21WnwczWN79t7d5G1jSvkem7Za/d9jyo9MQMfS/1RaCjLRt/9HYcvPsr0+nlcj9n6nfseIqyBjo/m/SxfueFNp0T0ro6qcYnzAHK1owQTs8bEL2+lWKXSibuT9zXHXJNT6E79qr+x2DWOmfLUXBZeAxB5d2XNF7AM7tt1q+DmaxvftvY3piNM+R6btlr932MEro5cIYCA3HJltq/JnqKoxbwceR0nR7zOHMnlN+E+v01jCvHw5mekPl8eRhlcHNBAEBv9U8MOj5Kh7A7tOfY2ztYAAnyVJW3kqUY1fY6rDNGGiWVyX3ryLLVzTEdXztqcMDLXJwm97/L5KPU07oLXde5MoayOr0rMtYzeq9EKiummcAWMeX7MrkkNFv2urCrk6qnaxN6lRh0KVFY6RdyLf8F3rI6ObR80kbRYOyIA/K+xP2UOlR0dQ1rv7dCxr1ZNRuexP6inPqsWQaOfUPYHdpz87Z2yABPktlZpS1KMRTVhujBRLK5PVTuoauKtpZ3GAMABbmAdjb3BAWmSN9PK1NK5JhmirKdztCybf4I1S0pHUtcwQBoiY0XNje4I8PklZA6Fbq7fcxhtVHUN0UZbRRDio9OMq6iGFkAaGy4ycjia0G2QHjYrc+mdBGr3O7rEeKujq5mxsbay3+qIdkNBHNpGdzmAtgjY0NsLYnYje37LUsro6ZqIv6lU3tgjmrXK5P0Imz3U+9DaYbUTvi/CYA0E4nAdxsMrLzPTrExH6d7nulq0nlVnV2RO8xGsp5ytmawf/TAAPkAP5urWGRsFL1ki2REuv8nO1rVnrVZGm1Vsn8Fvo6F0MThK4YW5i3cO/NfK8aqYMXrWLRMXTdsW/evd9k3qdzhkEuH0zkqXJot2p7J/dxNBpdkuIf2EdziMwvGLdGKvD0a5PnRe9qLsX0/CmcPx2nq9JP0qnqu9DuY8HYQfI3XPyRPjWz2qi+6WLhkjXpdqov0KzSmmRE7A0Ynd+eQ/6uswLoo7EIevmdotXd6r7+yHPYtj7aOTqo26Tu/0Qoa7ST5T2jYW2DYvoGFYHSYc1UiS6r4ltf8A1wOPxDFqitd862T0TccauCrCAICEAQBAEBuOTLbV+TPUVRi3g48jpOj3mcOZPKb8J9fprGFePhzM9IfL48jDK4OaCAIDe6U/paHiZsL2tB/c3KpYfnrVX0udTUf8WGNb6ohGpf8ASoaqc95cf2azL7krNf8APUNYYwlOqo3yfX9kO3QVKyloQJpRE6YXLiQCC5uQF+8Baah7pp7sS9iTSRR01JaR2jpd/wBT7ZSRN0bPFBLzrAx3ayOe22Swsj1qWuell2GUiiSheyJ2kll2iGeKm0dT/iG4mOa0EWvckYtiw5r5ql3V7zLXxU9GzrU2bPyU2lda4RTvgpIi3GCCbBoaDtIA2lS4aGTrEfKu4r6nFoUhWOBtr8Dq1L/pUNTN4lxB/Syw+611/wA9Q1htwlOro3yfX9kK7k4gvUSP/wAIvu4/8KkYo60aJ6qRcBZeZzvRC21a5x9dXTg2ixlrr7HFpIbY/IZ/uotVoNgjZ32J1B1j6uWXc29vrYt9B6bFS6pLWgRxuDWu73ZG5I7hkOKjVFN1KNvvXuJ1JWpUOeqJ8rdy+p+c0OkWtmkme0kuJIt3EknYt+O4XUV1IlPC9Gp3370T+8Tn8LxGGmqXTytVVW9rd1ydL6U53CG3a22Y8Tf7qN0f6PNwzTdJZz1XY70S27223NuMYytcjWsuje9PcrW2uL7L528PkumdpaK6G/uvu4lE3R0k0txrdCzRuYRE0tscwdt/EnvXx7pRTV0VSjqx6P0kWyput6W7j6VgU9JJCqUzdG2+/wCe84tJtpzKS9xvbMN2X+Z8VfYHJjzaFGQRt0b/ACq7fb2T0/qFTirMJdVK6V66VtqJuv8AkoZ8OI4Lht8r7bfNd9TpKkTeuVFfbbbdf2OPnWNZF6pF0e6+881uNIQBAEAQBAEBuOTLbV+TPUVRi3g48jpOj3mcOZPKb8J9fprGFePhzM9IfL48jDK4OaCAIDV0OjqqvgF5m4GPwta4d4aM8h4FVsksNLJsbtUvYKepr4dr9iLyOqo1frYqZ8bZmujAJLANo2naM1qbVU75Ucrdvqb30FZFArGvRW+h4x6Hq6+GKWSdpbmWhwtbO18h8l7WogpXq1rTwlHVV0TXvfsPmu0bVUNM+1Q3m3OsWtG0uFjtHgsxzQ1MqXbt9TzNTVNFAtn7F7vqdtVqzWTRxskqGFrbFoIOWVu4eC0srII3KrWrckS4bVzsRr3pZCqbqfKZnQCRlxGHk52sXEAfYqTrBmhp2XfYgpg0iyrHpJuuToqjq5RNSQyDmmOLHHY2987G1yk0kDFbK9PmXb7maaGrlR1PG75Eui+hZUmrFZTB5p52XcBcDvtewuR8yo762nmVEkapMiwyrpkVYXpdTh0JT1c8EzGziONhLXBwtmRd2YF/Nbqh0EUjVVt1Uj0cdXNC5qPs1Ni8zj1X/ESF9PTyhgLS51xlsA8L+C21nVMtJIlyNhvxEirDE6yb1/gmg1VkllqImvYDC4NcTexJvs4JJXNYxrlT9RmHCnyyPjRyfLzGh9VpKmMyMewAPLc7527x8knrmwu0VQUuFPqGabXJa9jqqdR52sc4PY6wvYXBPktbcTjVbKiobpMDma1XIqKZ6CsexrmscQHbbLZU4bS1MjZJmI5W7rlfBXVFOxzInWR288FNIZCAIAgCAIAgCAIDccmW2r8meoqjFvBx5HSdHvM4cyeU34T6/TWMK8fDmZ6Q+Xx5GGVwc0EAQH6PoWkkGiw2HKSRpIN7f3O237slQzyM+Lu/ch19JFImHo2P9Sp/J7aMZLS0U76p5c4Bzhd2Kww2Av5rxKsc07UiTYbKdstNSvWdbrt/gn8GBo+nhdUCC7G9u4GdrkC5CdYvxLno3S9jPVIlGyNz9HYm0y9fo8CeliZVmoEkguMVw2zh4E/NWMcqrG9ys0bIU01OiTRxtl07r6/7LLlB0i9ksLI5HMswk4SRtIAvbyWjDYWua5zkuSsbqJI3taxyps7j21ClcY6qokc5xyF3EnJjSdp814xFqI5kbUt/s2YM5yxyTPVV+vttPSnmMGiTK04XvBdfvxPdt+68uaktZoruTkbGPWDDlem9dvFTz5Op5H/iTJI9wGEDESc+0Ta/7L1ibGN0UaiJvNeBSSP01eqqmzfxLDVyNrqSd7nYBPLI4uyFg5xAOeWxaKpVbM1E26KISqFrXUznKttNVW/1PTVvQUNO6R8Mxku3Cc2m2d/yrzVVMkqI17bHugoYadVdG6/2ODVqa1LXVX+cr3jyAy+5K3VTbyxxeiIhGoH2p5Z/VVU99D0wbouNjpuaxtvjJtYudfI3Xmd6rVKqJe3cbKWNraBGq7Rum/6qS0GloZnxSuqb3OPEDhyt47Btssf91Q1HJo+xlP8A5qRzmOV/vfgfmi6A44IYCAIAgCAIAgCAIDccmW2r8meoqjFvBx5HSdHvM4cyeU34T6/TWMK8fDmZ6Q+Xx5GGVwc0EAQG30prG2OkgipJu20NDrDYA3PaPFVENG58znSt2HS1OItipmMgdt2fwZms0vNPhZNM5zcWzYNu0gbVYMp44trG7SmlrJp7NkdsNtpTSGj6hrGSzXDNli4d1u4KoiiqolVWt3nR1FRQTtRr3bEKSN1FFW074X2ja0uc4lx7XcM1LVKl8Dkem1SvatFFVMdGvypv+pXa3V7Z6pz43YmhoaD42H/VIooljis7eQsUqGzVCuYt0sWmitLQxaNli5wc64O7Nje5yH2UaaCR9UjrbEsTqarhioXM0vmW+w7tG6bpJaNlPUuw4WhpBuL4dhBC0y008cyyRkmnraSamSKZbbD5qdO0tLTyRUXac++y+RItiLj8lllLPNIjptyGJK6lpoVjp9qqcekdLQjRkdNHIHPs0OGeWdz7LbFBJ8Usjk2bSPUVcKUCQsdddg1X0rDBR1AdIBI8uIbY3/ss37pVwSSzNVE2IMOqoYKV6Od8y3/gDS0LNFfh2yAyFli2x2udcp1EjqvTVNhn4uFmH9Ui/MqbvqpbS6RoZKeKnlmBa1rchiGYHiAozYalsiyNbtJrqihkhbE92xLHBpjTVNHRupaQ4sWXfkCbkknaVugppnzJJKRqqtpoqZYINtzEq3Oa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BAEAQBAEAQBAEAQBAEAQBAEBuOTLbV+TPUVRi3g48jpOj3mcOZPKb8J9fprGFePhzM9IfL48jDK4OaCAIAgCAIAgCAIAgCAIAgCAIAgCAIAgCAIAgCAIAgCA3HJltq/JnqKoxbwceR0nR7zOHM0OsOr7avmscjmYL2wgZ4sO2/6VBpqp0F7Je5bV2Hsq9HSW1r/v/wCFP1fxb+Tg32UrWr8qFfqCLMo6v4t/Jwb7JrV+VDO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MagizKXGr2r7aTncEjn47XxAZYcWy36lFqap09rpaxPocPZSaWit7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92" name="AutoShape 20" descr="data:image/jpeg;base64,/9j/4AAQSkZJRgABAQAAAQABAAD/2wCEAAkGBxQSEA8QEBAUFBUUEB8UFxcWFhgXGxYWGhIXGRgYFRMYHSghGBwoHBcXITEhJSkrLi4uHh8zODMsNygtLisBCgoKDg0OGxAQGy8mICUuODA0LzY3NTUtMjc1KzcsNDI0NDA0NCwvNDQwNSwsLDUsLCwsLS0vLDQsLCw0LSwsLP/AABEIAJcA4AMBEQACEQEDEQH/xAAbAAEAAwEBAQEAAAAAAAAAAAAAAQUGBAMCB//EADoQAAEDAgIFCgQFBQEBAAAAAAEAAgMEERIhBQYxU5EHExYXIkFRccPRRGGCoRRCcoGxIzJSVOEzQ//EABsBAQACAwEBAAAAAAAAAAAAAAAEBQEDBgIH/8QAOBEAAQMCAgYIBQQCAwEAAAAAAAECAwQRBVISFSExgcEGExZBQkNRYRQicZHRMqGx8FPhIzPxJP/aAAwDAQACEQMRAD8A/UNbdPvpOZwMa7Hivivlhw7LfqU2jpWz6V1tYqsTxB1Jo6KXvf8Aa35M90/l3MfFynaqZmUq+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Dp/LuY+Lk1UzMo7QSZEHT+Xcx8XJqpmZR2gkyIOn8u5j4uTVTMyjtBJkQdP5dzHxcmqmZlHaCTIg6fy7mPi5NVMzKO0EmRB0/l3MfFyaqZmUdoJMiGg1T1gfVmbGxrcGG2G+eLFtv+lQaykbBo2W9y0w3EHVelpJa1uZUcpvwn1+mpWFePhzIHSHy+PIwyuDmggCAIAgCAIAgCAIAgCAIAgCAIAg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EoAgIQEoAUBCAIAgCAIAgCAIAgNxyZbavyZ6iqMW8HHkdJ0e8zhzJ5TfhPr9NYwrx8OZnpD5fHkYZXBzQQBAEAQBAEAQBAEAQFfpnSDoWtLWg4iRc7Blll39/BeXu0SbR0zZ3KjltYpmawSg3OE/K1vutXWKWa4dCqbLndTaxtP8A6MLT4tzHDavaS+pEkwtyfoW/1Pd2nosDnNJxAZNItc+az1iGpMOl0kRd3qUk2mpnfnw/pFlqV6lmyhgb3X+p1au1budc17yQ5v5j3jZtXqNdpoxCFvVIrU3L3GlW4pAhgIAgCAIAgCAIDccmW2r8meoqjFvBx5HSdHvM4cyeU34T6/TWMK8fDmZ6Q+Xx5GGVwc0EAQBAEAQBAEAQBAChlEuZjTelRIObYOyHXxeNr7B4LS999heUVG6JdNy7fQp1rLIIAgCAEIC60fp3m4wxzMWEWBB+ewrY2SyWK2ow/rHq9HWudlLrCwj+o0tN+7tCy9JIneRZcMei/wDGt0LSnqWSC7HB3lt/cdy9oqLuIMkL41s5LHqsmoICUBCAIAgNxyZbavyZ6iqMW8HHkdJ0e8zhzJ5TfhPr9NYwrx8OZnpD5fHkYZXBzQQBAEAQBAEAQBAEBzaRhlfG6OCB0pc2xw/lHiVCra+npGos70ai7rlphdG+ok0meHaUHRis/wBWXgPdVmvsN/zt+50nwU+RR0YrP9SXgPdNe4b/AJ2/cfBT5FHRes/1JeA9019hv+dv3HwU+RR0YrP9WXgPdNe4b/nb9x8FPkU0+rmpDZqapNRHJHPEzE1v+bc87ftZSIsRgm0Vhcjm3sqp3KQ5YJ2OfdVRUS6Jbf6lzTcnNNzkFO97+dMPOS2OTMhYeZP8L2tWugr0TZeye55SJ6yNjV9lVLqlk2exzR6g07WRGYvEk8tooxtDCQMT/DLNbFqLudopdGptXkhqtIjGab7OctkSyfdTsrOTqiw1LYp385CzE4Huy7ytTap/yq5mxxvdHbT0JLq3aqWPjQmoUUdKKh0jhP8AhzJhGwt7suC9rV6MugibL2uaZaZZ6dXOdbZpI327i1oNEc5DRtLrfiAWmzG9ljbuxA7b3tn80kn0XvVE/T79+40Q0enHGir+vZuTcm38HBBoIFta9xe1sA7BLbY83WvfyGzxW91UqKxEtd2/2IrKBqpK5bojN3udMOq7TSmZ0hEnMmUMsP7e661url63QRNl7XNzcKb8P1jnfNa9jMKwKQIAgNxyZbavyZ6iqMW8HHkdJ0e8zhzJ5TfhPr9NYwrx8OZnpD5fHkYZXBzQQBAEAQBAEMhDAuhkXQwetNUFjg9psQo1XSRVcSwzJdqkimqZKaRJI1sqFrS6wOH/AKAOHiMiuTr+hNJKiupnKx3ou1v5Q6Kk6UzsVEnRHJ9l/B81esDnAhgDPne5/wCL3h3Qulp3pJO7rFTutZv5U81nSeeZqsibo+/eeNHpmRhNzjB7nH+CrDEui9DWtRETQVO9qfyneQ6LH6qmcukuki9ymrifia1w7xfiF8fqIVgldE7e1VT7KfR4ZUlja9NypcigrBFNJK5zi5rSxkQae3cNN8ewC4/ld7gTKanw9HueiK7a5Vdusqomzfe33OdrZZFrFsiropZERN97Lv3Wv9jypazmX1ErzeV0BIIaTikcdg+QwgeSnYZXR1iPlc5GtV9kRVRFRrU53VV9yLURupX2VFV+je6Iq3cq8rIn0PSapikqKOpldhkj7MrcLtoBsQbbL/yrOCshdA5I3pou2ptRF4pcjSsvURySIqObsdsU+KvSZe0gsjhjmktI8NdiMYJuXHuuP5UWmxGF9W6nYt1Ymxbpa/onr/o2VDJOoSRyI1r127Fvb1X02fyeo1jpnzTixZeAxNeT2S0bAGd21WnwczWN79t7d5G1jSvkem7Za/d9jyo9MQMfS/1RaCjLRt/9HYcvPsr0+nlcj9n6nfseIqyBjo/m/SxfueFNp0T0ro6qcYnzAHK1owQTs8bEL2+lWKXSibuT9zXHXJNT6E79qr+x2DWOmfLUXBZeAxB5d2XNF7AM7tt1q+DmaxvftvY3piNM+R6btlr932MEro5cIYCA3HJltq/JnqKoxbwceR0nR7zOHMnlN+E+v01jCvHw5mekPl8eRhlcHNBAEBv9U8MOj5Kh7A7tOfY2ztYAAnyVJW3kqUY1fY6rDNGGiWVyX3ryLLVzTEdXztqcMDLXJwm97/L5KPU07oLXde5MoayOr0rMtYzeq9EKiummcAWMeX7MrkkNFv2urCrk6qnaxN6lRh0KVFY6RdyLf8F3rI6ObR80kbRYOyIA/K+xP2UOlR0dQ1rv7dCxr1ZNRuexP6inPqsWQaOfUPYHdpz87Z2yABPktlZpS1KMRTVhujBRLK5PVTuoauKtpZ3GAMABbmAdjb3BAWmSN9PK1NK5JhmirKdztCybf4I1S0pHUtcwQBoiY0XNje4I8PklZA6Fbq7fcxhtVHUN0UZbRRDio9OMq6iGFkAaGy4ycjia0G2QHjYrc+mdBGr3O7rEeKujq5mxsbay3+qIdkNBHNpGdzmAtgjY0NsLYnYje37LUsro6ZqIv6lU3tgjmrXK5P0Imz3U+9DaYbUTvi/CYA0E4nAdxsMrLzPTrExH6d7nulq0nlVnV2RO8xGsp5ytmawf/TAAPkAP5urWGRsFL1ki2REuv8nO1rVnrVZGm1Vsn8Fvo6F0MThK4YW5i3cO/NfK8aqYMXrWLRMXTdsW/evd9k3qdzhkEuH0zkqXJot2p7J/dxNBpdkuIf2EdziMwvGLdGKvD0a5PnRe9qLsX0/CmcPx2nq9JP0qnqu9DuY8HYQfI3XPyRPjWz2qi+6WLhkjXpdqov0KzSmmRE7A0Ynd+eQ/6uswLoo7EIevmdotXd6r7+yHPYtj7aOTqo26Tu/0Qoa7ST5T2jYW2DYvoGFYHSYc1UiS6r4ltf8A1wOPxDFqitd862T0TccauCrCAICEAQBAEBuOTLbV+TPUVRi3g48jpOj3mcOZPKb8J9fprGFePhzM9IfL48jDK4OaCAIDe6U/paHiZsL2tB/c3KpYfnrVX0udTUf8WGNb6ohGpf8ASoaqc95cf2azL7krNf8APUNYYwlOqo3yfX9kO3QVKyloQJpRE6YXLiQCC5uQF+8Baah7pp7sS9iTSRR01JaR2jpd/wBT7ZSRN0bPFBLzrAx3ayOe22Swsj1qWuell2GUiiSheyJ2kll2iGeKm0dT/iG4mOa0EWvckYtiw5r5ql3V7zLXxU9GzrU2bPyU2lda4RTvgpIi3GCCbBoaDtIA2lS4aGTrEfKu4r6nFoUhWOBtr8Dq1L/pUNTN4lxB/Syw+611/wA9Q1htwlOro3yfX9kK7k4gvUSP/wAIvu4/8KkYo60aJ6qRcBZeZzvRC21a5x9dXTg2ixlrr7HFpIbY/IZ/uotVoNgjZ32J1B1j6uWXc29vrYt9B6bFS6pLWgRxuDWu73ZG5I7hkOKjVFN1KNvvXuJ1JWpUOeqJ8rdy+p+c0OkWtmkme0kuJIt3EknYt+O4XUV1IlPC9Gp3370T+8Tn8LxGGmqXTytVVW9rd1ydL6U53CG3a22Y8Tf7qN0f6PNwzTdJZz1XY70S27223NuMYytcjWsuje9PcrW2uL7L528PkumdpaK6G/uvu4lE3R0k0txrdCzRuYRE0tscwdt/EnvXx7pRTV0VSjqx6P0kWyput6W7j6VgU9JJCqUzdG2+/wCe84tJtpzKS9xvbMN2X+Z8VfYHJjzaFGQRt0b/ACq7fb2T0/qFTirMJdVK6V66VtqJuv8AkoZ8OI4Lht8r7bfNd9TpKkTeuVFfbbbdf2OPnWNZF6pF0e6+881uNIQBAEAQBAEBuOTLbV+TPUVRi3g48jpOj3mcOZPKb8J9fprGFePhzM9IfL48jDK4OaCAIDV0OjqqvgF5m4GPwta4d4aM8h4FVsksNLJsbtUvYKepr4dr9iLyOqo1frYqZ8bZmujAJLANo2naM1qbVU75Ucrdvqb30FZFArGvRW+h4x6Hq6+GKWSdpbmWhwtbO18h8l7WogpXq1rTwlHVV0TXvfsPmu0bVUNM+1Q3m3OsWtG0uFjtHgsxzQ1MqXbt9TzNTVNFAtn7F7vqdtVqzWTRxskqGFrbFoIOWVu4eC0srII3KrWrckS4bVzsRr3pZCqbqfKZnQCRlxGHk52sXEAfYqTrBmhp2XfYgpg0iyrHpJuuToqjq5RNSQyDmmOLHHY2987G1yk0kDFbK9PmXb7maaGrlR1PG75Eui+hZUmrFZTB5p52XcBcDvtewuR8yo762nmVEkapMiwyrpkVYXpdTh0JT1c8EzGziONhLXBwtmRd2YF/Nbqh0EUjVVt1Uj0cdXNC5qPs1Ni8zj1X/ESF9PTyhgLS51xlsA8L+C21nVMtJIlyNhvxEirDE6yb1/gmg1VkllqImvYDC4NcTexJvs4JJXNYxrlT9RmHCnyyPjRyfLzGh9VpKmMyMewAPLc7527x8knrmwu0VQUuFPqGabXJa9jqqdR52sc4PY6wvYXBPktbcTjVbKiobpMDma1XIqKZ6CsexrmscQHbbLZU4bS1MjZJmI5W7rlfBXVFOxzInWR288FNIZCAIAgCAIAgCAIDccmW2r8meoqjFvBx5HSdHvM4cyeU34T6/TWMK8fDmZ6Q+Xx5GGVwc0EAQH6PoWkkGiw2HKSRpIN7f3O237slQzyM+Lu/ch19JFImHo2P9Sp/J7aMZLS0U76p5c4Bzhd2Kww2Av5rxKsc07UiTYbKdstNSvWdbrt/gn8GBo+nhdUCC7G9u4GdrkC5CdYvxLno3S9jPVIlGyNz9HYm0y9fo8CeliZVmoEkguMVw2zh4E/NWMcqrG9ys0bIU01OiTRxtl07r6/7LLlB0i9ksLI5HMswk4SRtIAvbyWjDYWua5zkuSsbqJI3taxyps7j21ClcY6qokc5xyF3EnJjSdp814xFqI5kbUt/s2YM5yxyTPVV+vttPSnmMGiTK04XvBdfvxPdt+68uaktZoruTkbGPWDDlem9dvFTz5Op5H/iTJI9wGEDESc+0Ta/7L1ibGN0UaiJvNeBSSP01eqqmzfxLDVyNrqSd7nYBPLI4uyFg5xAOeWxaKpVbM1E26KISqFrXUznKttNVW/1PTVvQUNO6R8Mxku3Cc2m2d/yrzVVMkqI17bHugoYadVdG6/2ODVqa1LXVX+cr3jyAy+5K3VTbyxxeiIhGoH2p5Z/VVU99D0wbouNjpuaxtvjJtYudfI3Xmd6rVKqJe3cbKWNraBGq7Rum/6qS0GloZnxSuqb3OPEDhyt47Btssf91Q1HJo+xlP8A5qRzmOV/vfgfmi6A44IYCAIAgCAIAgCAIDccmW2r8meoqjFvBx5HSdHvM4cyeU34T6/TWMK8fDmZ6Q+Xx5GGVwc0EAQG30prG2OkgipJu20NDrDYA3PaPFVENG58znSt2HS1OItipmMgdt2fwZms0vNPhZNM5zcWzYNu0gbVYMp44trG7SmlrJp7NkdsNtpTSGj6hrGSzXDNli4d1u4KoiiqolVWt3nR1FRQTtRr3bEKSN1FFW074X2ja0uc4lx7XcM1LVKl8Dkem1SvatFFVMdGvypv+pXa3V7Z6pz43YmhoaD42H/VIooljis7eQsUqGzVCuYt0sWmitLQxaNli5wc64O7Nje5yH2UaaCR9UjrbEsTqarhioXM0vmW+w7tG6bpJaNlPUuw4WhpBuL4dhBC0y008cyyRkmnraSamSKZbbD5qdO0tLTyRUXac++y+RItiLj8lllLPNIjptyGJK6lpoVjp9qqcekdLQjRkdNHIHPs0OGeWdz7LbFBJ8Usjk2bSPUVcKUCQsdddg1X0rDBR1AdIBI8uIbY3/ss37pVwSSzNVE2IMOqoYKV6Od8y3/gDS0LNFfh2yAyFli2x2udcp1EjqvTVNhn4uFmH9Ui/MqbvqpbS6RoZKeKnlmBa1rchiGYHiAozYalsiyNbtJrqihkhbE92xLHBpjTVNHRupaQ4sWXfkCbkknaVugppnzJJKRqqtpoqZYINtzEq3OaCAIAgCAIAgCAIAgNxyZbavyZ6iqMW8HHkdJ0e8zhzJ5TfhPr9NYwrx8OZnpD5fHkYZXBzQQBAEAQBAEAQBAEAQBAEAQBAEAQBAEAQBAEAQBAEAQG45MttX5M9RVGLeDjyOk6PeZw5k8pvwn1+msYV4+HMz0h8vjyMMrg5oIAgCAIAgCAIAgCAIAgCAIAgCAIAgCAIAgCAIAgCAIDccmW2r8meoqjFvBx5HSdHvM4cyeU34T6/TWMK8fDmZ6Q+Xx5GGVwc0EAQBAEAQBAEAQBAEAQBAEAQBAEAQBAEAQBAEAQBAEBuOTLbV+TPUVRi3g48jpOj3mcOZPKb8J9fprGFePhzM9IfL48jDK4OaCAIAgCAIAgCAIAgCAIAgCAIAgCAIAgCAIAgCAIAgCA3HJltq/JnqKoxbwceR0nR7zOHM0OsOr7avmscjmYL2wgZ4sO2/6VBpqp0F7Je5bV2Hsq9HSW1r/v/wCFP1fxb+Tg32UrWr8qFfqCLMo6v4t/Jwb7JrV+VDO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GoIsyjq/i38nBvsmtX5UMagizKXGr2r7aTncEjn47XxAZYcWy36lFqap09rpaxPocPZSaWit7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94" name="Picture 22" descr="http://www.interesu.info/image/news/1d4a5cbb33dca1b5a918167ba23a845f_im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000372"/>
            <a:ext cx="2857500" cy="1924051"/>
          </a:xfrm>
          <a:prstGeom prst="rect">
            <a:avLst/>
          </a:prstGeom>
          <a:noFill/>
        </p:spPr>
      </p:pic>
      <p:pic>
        <p:nvPicPr>
          <p:cNvPr id="28696" name="Picture 24" descr="http://batkivshchyna.com.ua/img/header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5072074"/>
            <a:ext cx="8834466" cy="1622657"/>
          </a:xfrm>
          <a:prstGeom prst="rect">
            <a:avLst/>
          </a:prstGeom>
          <a:noFill/>
        </p:spPr>
      </p:pic>
      <p:pic>
        <p:nvPicPr>
          <p:cNvPr id="28698" name="Picture 26" descr="http://ukurier.gov.ua/media/images/articles/2012-09/udar_jpg_203x203_crop_upscale_q8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2857496"/>
            <a:ext cx="2143140" cy="2143141"/>
          </a:xfrm>
          <a:prstGeom prst="rect">
            <a:avLst/>
          </a:prstGeom>
          <a:noFill/>
        </p:spPr>
      </p:pic>
      <p:pic>
        <p:nvPicPr>
          <p:cNvPr id="28700" name="Picture 28" descr="http://upload.wikimedia.org/wikipedia/uk/archive/9/92/20081029100206!Jedynyl_Zentr_-_logo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00364" y="3857628"/>
            <a:ext cx="3568328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Політична партія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   </a:t>
            </a:r>
            <a:r>
              <a:rPr lang="uk-UA" sz="2000" b="1" dirty="0" smtClean="0"/>
              <a:t>Політична партія </a:t>
            </a:r>
            <a:r>
              <a:rPr lang="uk-UA" sz="2000" dirty="0" smtClean="0"/>
              <a:t>– політична організація, що виражає інтереси певної соціальної групи (або груп), об</a:t>
            </a:r>
            <a:r>
              <a:rPr lang="en-US" sz="2000" dirty="0" smtClean="0"/>
              <a:t>’</a:t>
            </a:r>
            <a:r>
              <a:rPr lang="uk-UA" sz="2000" dirty="0" err="1" smtClean="0"/>
              <a:t>єднує</a:t>
            </a:r>
            <a:r>
              <a:rPr lang="uk-UA" sz="2000" dirty="0" smtClean="0"/>
              <a:t> найбільш активних її представників і прагне досягнення визначених цілей та ідеалів.</a:t>
            </a:r>
            <a:endParaRPr lang="ru-RU" sz="2000" dirty="0"/>
          </a:p>
        </p:txBody>
      </p:sp>
      <p:pic>
        <p:nvPicPr>
          <p:cNvPr id="29698" name="Picture 2" descr="http://yak-prosto.com/images/c/2/yak-zareyestruvati-politichnu-partiy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71810"/>
            <a:ext cx="47625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Класифікація політичних партій, що формувалися в Україні у 1989-1991 рр.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00364" y="1714488"/>
            <a:ext cx="2928958" cy="1285884"/>
          </a:xfrm>
          <a:prstGeom prst="roundRect">
            <a:avLst/>
          </a:prstGeom>
          <a:solidFill>
            <a:srgbClr val="F0AD00">
              <a:alpha val="5411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428992" y="1928802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/>
              <a:t>Політичні напрями партій</a:t>
            </a:r>
            <a:endParaRPr lang="ru-RU" sz="2000" b="1" dirty="0"/>
          </a:p>
        </p:txBody>
      </p:sp>
      <p:sp>
        <p:nvSpPr>
          <p:cNvPr id="6" name="Овал 5"/>
          <p:cNvSpPr/>
          <p:nvPr/>
        </p:nvSpPr>
        <p:spPr>
          <a:xfrm>
            <a:off x="142844" y="2571744"/>
            <a:ext cx="2214578" cy="1357322"/>
          </a:xfrm>
          <a:prstGeom prst="ellipse">
            <a:avLst/>
          </a:prstGeom>
          <a:solidFill>
            <a:srgbClr val="F0AD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000232" y="4071942"/>
            <a:ext cx="2214578" cy="1357322"/>
          </a:xfrm>
          <a:prstGeom prst="ellipse">
            <a:avLst/>
          </a:prstGeom>
          <a:solidFill>
            <a:srgbClr val="F0AD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714876" y="4071942"/>
            <a:ext cx="2214578" cy="1357322"/>
          </a:xfrm>
          <a:prstGeom prst="ellipse">
            <a:avLst/>
          </a:prstGeom>
          <a:solidFill>
            <a:srgbClr val="F0AD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572264" y="2643182"/>
            <a:ext cx="2214578" cy="1357322"/>
          </a:xfrm>
          <a:prstGeom prst="ellipse">
            <a:avLst/>
          </a:prstGeom>
          <a:solidFill>
            <a:srgbClr val="F0AD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14348" y="300037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Ліві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143108" y="4429132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err="1" smtClean="0"/>
              <a:t>Соціал-ліберальні</a:t>
            </a:r>
            <a:r>
              <a:rPr lang="uk-UA" sz="1600" b="1" dirty="0" smtClean="0"/>
              <a:t> (лівоцентристські)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52" y="4429132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Неоконсервативні (правоцентристські)</a:t>
            </a:r>
            <a:endParaRPr lang="ru-RU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43702" y="3000372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/>
              <a:t>Націоналістичні (</a:t>
            </a:r>
            <a:r>
              <a:rPr lang="uk-UA" sz="1600" b="1" dirty="0" err="1" smtClean="0"/>
              <a:t>праворадикальні</a:t>
            </a:r>
            <a:r>
              <a:rPr lang="uk-UA" sz="1600" b="1" dirty="0" smtClean="0"/>
              <a:t>)</a:t>
            </a:r>
            <a:endParaRPr lang="ru-RU" sz="1600" b="1" dirty="0"/>
          </a:p>
        </p:txBody>
      </p:sp>
      <p:sp>
        <p:nvSpPr>
          <p:cNvPr id="14" name="Стрелка влево 13"/>
          <p:cNvSpPr/>
          <p:nvPr/>
        </p:nvSpPr>
        <p:spPr>
          <a:xfrm rot="20656305">
            <a:off x="2173851" y="2395317"/>
            <a:ext cx="642942" cy="2717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286116" y="3214686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286380" y="3214686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6099">
            <a:off x="6085551" y="2401283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Ідеологічні засади лівих партій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збереження рад народних депутатів як політичної основи держави;</a:t>
            </a:r>
          </a:p>
          <a:p>
            <a:r>
              <a:rPr lang="uk-UA" sz="2400" dirty="0" smtClean="0"/>
              <a:t>змішана економічна система зі збереженням пріоритету державної та колективної форм власності;</a:t>
            </a:r>
          </a:p>
          <a:p>
            <a:r>
              <a:rPr lang="uk-UA" sz="2400" dirty="0" smtClean="0"/>
              <a:t>адміністративний контроль за розподілом продукції та цінами;</a:t>
            </a:r>
          </a:p>
          <a:p>
            <a:r>
              <a:rPr lang="uk-UA" sz="2400" dirty="0" smtClean="0"/>
              <a:t>адміністративні методи боротьби з </a:t>
            </a:r>
            <a:r>
              <a:rPr lang="uk-UA" sz="2400" dirty="0" err="1" smtClean="0"/>
              <a:t>“тіньовою”</a:t>
            </a:r>
            <a:r>
              <a:rPr lang="uk-UA" sz="2400" dirty="0" smtClean="0"/>
              <a:t> економікою;</a:t>
            </a:r>
          </a:p>
          <a:p>
            <a:r>
              <a:rPr lang="uk-UA" sz="2400" dirty="0" smtClean="0"/>
              <a:t>безкоштовні освіта і медицина;</a:t>
            </a:r>
          </a:p>
          <a:p>
            <a:r>
              <a:rPr lang="uk-UA" sz="2400" dirty="0" smtClean="0"/>
              <a:t>конфедеративні відносини України з республіками СНД та ін.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Ідеологічні засади </a:t>
            </a:r>
            <a:r>
              <a:rPr lang="uk-UA" sz="3200" dirty="0" err="1" smtClean="0"/>
              <a:t>соціал-ліберальних</a:t>
            </a:r>
            <a:r>
              <a:rPr lang="uk-UA" sz="3200" dirty="0" smtClean="0"/>
              <a:t> партій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рішуче здійснення економічних реформ;</a:t>
            </a:r>
          </a:p>
          <a:p>
            <a:r>
              <a:rPr lang="uk-UA" sz="2400" dirty="0" smtClean="0"/>
              <a:t>поліпшення добробуту людей;</a:t>
            </a:r>
          </a:p>
          <a:p>
            <a:r>
              <a:rPr lang="uk-UA" sz="2400" dirty="0" smtClean="0"/>
              <a:t>зміцнення державності;</a:t>
            </a:r>
          </a:p>
          <a:p>
            <a:r>
              <a:rPr lang="uk-UA" sz="2400" dirty="0" smtClean="0"/>
              <a:t>забезпечення державою правових умов для гідного життя та безпеки людини.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/>
              <a:t>Ідеологічні </a:t>
            </a:r>
            <a:r>
              <a:rPr lang="uk-UA" sz="3200" dirty="0" smtClean="0"/>
              <a:t>засади неоконсервативних партій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поєднання національно-культурних традицій з сучасними реформами;</a:t>
            </a:r>
          </a:p>
          <a:p>
            <a:r>
              <a:rPr lang="uk-UA" sz="2400" dirty="0" smtClean="0"/>
              <a:t>орієнтація на інтеграцію з економічними та військовими структурами Заходу;</a:t>
            </a:r>
          </a:p>
          <a:p>
            <a:r>
              <a:rPr lang="uk-UA" sz="2400" dirty="0" smtClean="0"/>
              <a:t>вихід з СНД.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140</TotalTime>
  <Words>723</Words>
  <Application>Microsoft Office PowerPoint</Application>
  <PresentationFormat>Экран (4:3)</PresentationFormat>
  <Paragraphs>53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Модульная</vt:lpstr>
      <vt:lpstr>Багатопартійність</vt:lpstr>
      <vt:lpstr>Багатопартійність</vt:lpstr>
      <vt:lpstr>Формування багатопартійності в Україні</vt:lpstr>
      <vt:lpstr>Деякі політичні партії України</vt:lpstr>
      <vt:lpstr>Політична партія</vt:lpstr>
      <vt:lpstr>Класифікація політичних партій, що формувалися в Україні у 1989-1991 рр.</vt:lpstr>
      <vt:lpstr>Ідеологічні засади лівих партій</vt:lpstr>
      <vt:lpstr>Ідеологічні засади соціал-ліберальних партій</vt:lpstr>
      <vt:lpstr>Ідеологічні засади неоконсервативних партій</vt:lpstr>
      <vt:lpstr>Ідеологічні засади націоналістичних партій</vt:lpstr>
      <vt:lpstr>Слайд 11</vt:lpstr>
      <vt:lpstr>УНП</vt:lpstr>
      <vt:lpstr>УХДП</vt:lpstr>
      <vt:lpstr>ДСУ та УГС</vt:lpstr>
      <vt:lpstr>Соціал-демократична партія</vt:lpstr>
      <vt:lpstr>УНДП</vt:lpstr>
      <vt:lpstr>Ліберально-демократична партія України</vt:lpstr>
      <vt:lpstr>Комуністична партія України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Багатопартійність</dc:title>
  <dc:creator>Admin</dc:creator>
  <cp:lastModifiedBy>Admin</cp:lastModifiedBy>
  <cp:revision>15</cp:revision>
  <dcterms:created xsi:type="dcterms:W3CDTF">2014-03-05T19:08:06Z</dcterms:created>
  <dcterms:modified xsi:type="dcterms:W3CDTF">2014-03-05T21:28:17Z</dcterms:modified>
</cp:coreProperties>
</file>