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Вибір </a:t>
            </a:r>
            <a:r>
              <a:rPr lang="uk-UA" dirty="0" err="1" smtClean="0"/>
              <a:t>галілея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Чим він зумовлений та що символізує</a:t>
            </a:r>
            <a:endParaRPr lang="uk-UA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85723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Century Gothic" pitchFamily="34" charset="0"/>
              </a:rPr>
              <a:t>Вершиною </a:t>
            </a:r>
            <a:r>
              <a:rPr lang="ru-RU" dirty="0" err="1" smtClean="0">
                <a:latin typeface="Century Gothic" pitchFamily="34" charset="0"/>
              </a:rPr>
              <a:t>драматургії</a:t>
            </a:r>
            <a:r>
              <a:rPr lang="ru-RU" dirty="0" smtClean="0">
                <a:latin typeface="Century Gothic" pitchFamily="34" charset="0"/>
              </a:rPr>
              <a:t> Брехта стала драма «</a:t>
            </a:r>
            <a:r>
              <a:rPr lang="ru-RU" dirty="0" err="1" smtClean="0">
                <a:latin typeface="Century Gothic" pitchFamily="34" charset="0"/>
              </a:rPr>
              <a:t>Життя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Галілея</a:t>
            </a:r>
            <a:r>
              <a:rPr lang="ru-RU" dirty="0" smtClean="0">
                <a:latin typeface="Century Gothic" pitchFamily="34" charset="0"/>
              </a:rPr>
              <a:t>»(«</a:t>
            </a:r>
            <a:r>
              <a:rPr lang="en-US" dirty="0" err="1" smtClean="0">
                <a:latin typeface="Century Gothic" pitchFamily="34" charset="0"/>
              </a:rPr>
              <a:t>Leben</a:t>
            </a:r>
            <a:r>
              <a:rPr lang="en-US" dirty="0" smtClean="0">
                <a:latin typeface="Century Gothic" pitchFamily="34" charset="0"/>
              </a:rPr>
              <a:t> des </a:t>
            </a:r>
            <a:r>
              <a:rPr lang="en-US" dirty="0" err="1" smtClean="0">
                <a:latin typeface="Century Gothic" pitchFamily="34" charset="0"/>
              </a:rPr>
              <a:t>Galilei</a:t>
            </a:r>
            <a:r>
              <a:rPr lang="en-US" dirty="0" smtClean="0">
                <a:latin typeface="Century Gothic" pitchFamily="34" charset="0"/>
              </a:rPr>
              <a:t>», </a:t>
            </a:r>
            <a:r>
              <a:rPr lang="ru-RU" dirty="0" smtClean="0">
                <a:latin typeface="Century Gothic" pitchFamily="34" charset="0"/>
              </a:rPr>
              <a:t>перша </a:t>
            </a:r>
            <a:r>
              <a:rPr lang="ru-RU" dirty="0" err="1" smtClean="0">
                <a:latin typeface="Century Gothic" pitchFamily="34" charset="0"/>
              </a:rPr>
              <a:t>редакція</a:t>
            </a:r>
            <a:r>
              <a:rPr lang="ru-RU" dirty="0" smtClean="0">
                <a:latin typeface="Century Gothic" pitchFamily="34" charset="0"/>
              </a:rPr>
              <a:t> 1939, друга — 1946). Герой </a:t>
            </a:r>
            <a:r>
              <a:rPr lang="ru-RU" dirty="0" err="1" smtClean="0">
                <a:latin typeface="Century Gothic" pitchFamily="34" charset="0"/>
              </a:rPr>
              <a:t>п'єси</a:t>
            </a:r>
            <a:r>
              <a:rPr lang="ru-RU" dirty="0" smtClean="0">
                <a:latin typeface="Century Gothic" pitchFamily="34" charset="0"/>
              </a:rPr>
              <a:t>, великий учений </a:t>
            </a:r>
            <a:r>
              <a:rPr lang="ru-RU" dirty="0" err="1" smtClean="0">
                <a:latin typeface="Century Gothic" pitchFamily="34" charset="0"/>
              </a:rPr>
              <a:t>Галілео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Галілей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наляканий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інквізицією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зрікається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свого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відкриття</a:t>
            </a:r>
            <a:endParaRPr lang="uk-UA" dirty="0" smtClean="0">
              <a:latin typeface="Century Gothic" pitchFamily="34" charset="0"/>
            </a:endParaRPr>
          </a:p>
        </p:txBody>
      </p:sp>
      <p:pic>
        <p:nvPicPr>
          <p:cNvPr id="1026" name="Picture 2" descr="C:\Users\Acer\Desktop\1301302144332760_f0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571612"/>
            <a:ext cx="3105150" cy="47625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58" y="321468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latin typeface="Century Gothic" pitchFamily="34" charset="0"/>
              </a:rPr>
              <a:t>Німецький</a:t>
            </a:r>
            <a:r>
              <a:rPr lang="ru-RU" dirty="0" smtClean="0">
                <a:latin typeface="Century Gothic" pitchFamily="34" charset="0"/>
              </a:rPr>
              <a:t> драматург створив </a:t>
            </a:r>
            <a:r>
              <a:rPr lang="ru-RU" dirty="0" err="1" smtClean="0">
                <a:latin typeface="Century Gothic" pitchFamily="34" charset="0"/>
              </a:rPr>
              <a:t>п’єсу</a:t>
            </a:r>
            <a:r>
              <a:rPr lang="ru-RU" dirty="0" smtClean="0">
                <a:latin typeface="Century Gothic" pitchFamily="34" charset="0"/>
              </a:rPr>
              <a:t> "</a:t>
            </a:r>
            <a:r>
              <a:rPr lang="ru-RU" dirty="0" err="1" smtClean="0">
                <a:latin typeface="Century Gothic" pitchFamily="34" charset="0"/>
              </a:rPr>
              <a:t>Життя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Галілея</a:t>
            </a:r>
            <a:r>
              <a:rPr lang="ru-RU" dirty="0" smtClean="0">
                <a:latin typeface="Century Gothic" pitchFamily="34" charset="0"/>
              </a:rPr>
              <a:t>" у </a:t>
            </a:r>
            <a:r>
              <a:rPr lang="ru-RU" dirty="0" err="1" smtClean="0">
                <a:latin typeface="Century Gothic" pitchFamily="34" charset="0"/>
              </a:rPr>
              <a:t>середині</a:t>
            </a:r>
            <a:r>
              <a:rPr lang="ru-RU" dirty="0" smtClean="0">
                <a:latin typeface="Century Gothic" pitchFamily="34" charset="0"/>
              </a:rPr>
              <a:t> ХХ </a:t>
            </a:r>
            <a:r>
              <a:rPr lang="ru-RU" smtClean="0">
                <a:latin typeface="Century Gothic" pitchFamily="34" charset="0"/>
              </a:rPr>
              <a:t>ст</a:t>
            </a:r>
            <a:r>
              <a:rPr lang="ru-RU" smtClean="0">
                <a:latin typeface="Century Gothic" pitchFamily="34" charset="0"/>
              </a:rPr>
              <a:t>., </a:t>
            </a:r>
            <a:r>
              <a:rPr lang="ru-RU" dirty="0" smtClean="0">
                <a:latin typeface="Century Gothic" pitchFamily="34" charset="0"/>
              </a:rPr>
              <a:t>у час </a:t>
            </a:r>
            <a:r>
              <a:rPr lang="ru-RU" dirty="0" err="1" smtClean="0">
                <a:latin typeface="Century Gothic" pitchFamily="34" charset="0"/>
              </a:rPr>
              <a:t>найтрагічніших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соціально-історичних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перетворень</a:t>
            </a:r>
            <a:r>
              <a:rPr lang="ru-RU" dirty="0" smtClean="0">
                <a:latin typeface="Century Gothic" pitchFamily="34" charset="0"/>
              </a:rPr>
              <a:t>. </a:t>
            </a:r>
            <a:r>
              <a:rPr lang="ru-RU" dirty="0" err="1" smtClean="0">
                <a:latin typeface="Century Gothic" pitchFamily="34" charset="0"/>
              </a:rPr>
              <a:t>Події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трьохсотлітньої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давнини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відлунювали</a:t>
            </a:r>
            <a:r>
              <a:rPr lang="ru-RU" dirty="0" smtClean="0">
                <a:latin typeface="Century Gothic" pitchFamily="34" charset="0"/>
              </a:rPr>
              <a:t> в </a:t>
            </a:r>
            <a:r>
              <a:rPr lang="ru-RU" dirty="0" err="1" smtClean="0">
                <a:latin typeface="Century Gothic" pitchFamily="34" charset="0"/>
              </a:rPr>
              <a:t>Брехтову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сучасність</a:t>
            </a:r>
            <a:r>
              <a:rPr lang="ru-RU" dirty="0" smtClean="0">
                <a:latin typeface="Century Gothic" pitchFamily="34" charset="0"/>
              </a:rPr>
              <a:t>: герой </a:t>
            </a:r>
            <a:r>
              <a:rPr lang="ru-RU" dirty="0" err="1" smtClean="0">
                <a:latin typeface="Century Gothic" pitchFamily="34" charset="0"/>
              </a:rPr>
              <a:t>його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твору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Галілей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передрік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розрив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між</a:t>
            </a:r>
            <a:r>
              <a:rPr lang="ru-RU" dirty="0" smtClean="0">
                <a:latin typeface="Century Gothic" pitchFamily="34" charset="0"/>
              </a:rPr>
              <a:t> наукою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народом, </a:t>
            </a:r>
            <a:r>
              <a:rPr lang="ru-RU" dirty="0" err="1" smtClean="0">
                <a:latin typeface="Century Gothic" pitchFamily="34" charset="0"/>
              </a:rPr>
              <a:t>що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врешті</a:t>
            </a:r>
            <a:r>
              <a:rPr lang="ru-RU" dirty="0" smtClean="0">
                <a:latin typeface="Century Gothic" pitchFamily="34" charset="0"/>
              </a:rPr>
              <a:t> мало </a:t>
            </a:r>
            <a:r>
              <a:rPr lang="ru-RU" dirty="0" err="1" smtClean="0">
                <a:latin typeface="Century Gothic" pitchFamily="34" charset="0"/>
              </a:rPr>
              <a:t>призвести</a:t>
            </a:r>
            <a:r>
              <a:rPr lang="ru-RU" dirty="0" smtClean="0">
                <a:latin typeface="Century Gothic" pitchFamily="34" charset="0"/>
              </a:rPr>
              <a:t> до </a:t>
            </a:r>
            <a:r>
              <a:rPr lang="ru-RU" dirty="0" err="1" smtClean="0">
                <a:latin typeface="Century Gothic" pitchFamily="34" charset="0"/>
              </a:rPr>
              <a:t>винаходу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чогось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жахливого</a:t>
            </a:r>
            <a:r>
              <a:rPr lang="ru-RU" dirty="0" smtClean="0">
                <a:latin typeface="Century Gothic" pitchFamily="34" charset="0"/>
              </a:rPr>
              <a:t>.</a:t>
            </a:r>
            <a:endParaRPr lang="uk-UA" dirty="0" err="1" smtClean="0">
              <a:latin typeface="Century Gothic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7554" y="21429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latin typeface="Century Gothic" pitchFamily="34" charset="0"/>
              </a:rPr>
              <a:t>Галілей</a:t>
            </a:r>
            <a:r>
              <a:rPr lang="ru-RU" dirty="0" smtClean="0">
                <a:latin typeface="Century Gothic" pitchFamily="34" charset="0"/>
              </a:rPr>
              <a:t> у </a:t>
            </a:r>
            <a:r>
              <a:rPr lang="ru-RU" dirty="0" err="1" smtClean="0">
                <a:latin typeface="Century Gothic" pitchFamily="34" charset="0"/>
              </a:rPr>
              <a:t>п'єсі</a:t>
            </a:r>
            <a:r>
              <a:rPr lang="ru-RU" dirty="0" smtClean="0">
                <a:latin typeface="Century Gothic" pitchFamily="34" charset="0"/>
              </a:rPr>
              <a:t> Брехта — </a:t>
            </a:r>
            <a:r>
              <a:rPr lang="ru-RU" dirty="0" err="1" smtClean="0">
                <a:latin typeface="Century Gothic" pitchFamily="34" charset="0"/>
              </a:rPr>
              <a:t>суперечлива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особистість</a:t>
            </a:r>
            <a:r>
              <a:rPr lang="ru-RU" dirty="0" smtClean="0">
                <a:latin typeface="Century Gothic" pitchFamily="34" charset="0"/>
              </a:rPr>
              <a:t>: </a:t>
            </a:r>
            <a:r>
              <a:rPr lang="ru-RU" dirty="0" err="1" smtClean="0">
                <a:latin typeface="Century Gothic" pitchFamily="34" charset="0"/>
              </a:rPr>
              <a:t>він</a:t>
            </a:r>
            <a:r>
              <a:rPr lang="ru-RU" dirty="0" smtClean="0">
                <a:latin typeface="Century Gothic" pitchFamily="34" charset="0"/>
              </a:rPr>
              <a:t> великий учений, </a:t>
            </a:r>
            <a:r>
              <a:rPr lang="ru-RU" dirty="0" err="1" smtClean="0">
                <a:latin typeface="Century Gothic" pitchFamily="34" charset="0"/>
              </a:rPr>
              <a:t>але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зрадив</a:t>
            </a:r>
            <a:r>
              <a:rPr lang="ru-RU" dirty="0" smtClean="0">
                <a:latin typeface="Century Gothic" pitchFamily="34" charset="0"/>
              </a:rPr>
              <a:t> науку; </a:t>
            </a:r>
            <a:r>
              <a:rPr lang="ru-RU" dirty="0" err="1" smtClean="0">
                <a:latin typeface="Century Gothic" pitchFamily="34" charset="0"/>
              </a:rPr>
              <a:t>він</a:t>
            </a:r>
            <a:r>
              <a:rPr lang="ru-RU" dirty="0" smtClean="0">
                <a:latin typeface="Century Gothic" pitchFamily="34" charset="0"/>
              </a:rPr>
              <a:t> не </a:t>
            </a:r>
            <a:r>
              <a:rPr lang="ru-RU" dirty="0" err="1" smtClean="0">
                <a:latin typeface="Century Gothic" pitchFamily="34" charset="0"/>
              </a:rPr>
              <a:t>боїться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залишитися</a:t>
            </a:r>
            <a:r>
              <a:rPr lang="ru-RU" dirty="0" smtClean="0">
                <a:latin typeface="Century Gothic" pitchFamily="34" charset="0"/>
              </a:rPr>
              <a:t> в </a:t>
            </a:r>
            <a:r>
              <a:rPr lang="ru-RU" dirty="0" err="1" smtClean="0">
                <a:latin typeface="Century Gothic" pitchFamily="34" charset="0"/>
              </a:rPr>
              <a:t>місті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охопленому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епідемією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чуми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щоб</a:t>
            </a:r>
            <a:r>
              <a:rPr lang="ru-RU" dirty="0" smtClean="0">
                <a:latin typeface="Century Gothic" pitchFamily="34" charset="0"/>
              </a:rPr>
              <a:t> не </a:t>
            </a:r>
            <a:r>
              <a:rPr lang="ru-RU" dirty="0" err="1" smtClean="0">
                <a:latin typeface="Century Gothic" pitchFamily="34" charset="0"/>
              </a:rPr>
              <a:t>переривати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свої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наукові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досліди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але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побачивши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знаряддя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тортур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зрікається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свого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наукового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відкриття</a:t>
            </a:r>
            <a:r>
              <a:rPr lang="ru-RU" dirty="0" smtClean="0">
                <a:latin typeface="Century Gothic" pitchFamily="34" charset="0"/>
              </a:rPr>
              <a:t>.</a:t>
            </a:r>
            <a:endParaRPr lang="uk-UA" dirty="0" smtClean="0">
              <a:latin typeface="Century Gothic" pitchFamily="34" charset="0"/>
            </a:endParaRPr>
          </a:p>
        </p:txBody>
      </p:sp>
      <p:pic>
        <p:nvPicPr>
          <p:cNvPr id="2050" name="Picture 2" descr="C:\Users\Acer\Desktop\Life of Galileo, The, 1996 (c) T Schramm 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2595581" cy="38984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57554" y="2571744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latin typeface="Century Gothic" pitchFamily="34" charset="0"/>
              </a:rPr>
              <a:t>Протиріччя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між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духовним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плотським</a:t>
            </a:r>
            <a:r>
              <a:rPr lang="ru-RU" dirty="0" smtClean="0">
                <a:latin typeface="Century Gothic" pitchFamily="34" charset="0"/>
              </a:rPr>
              <a:t> у </a:t>
            </a:r>
            <a:r>
              <a:rPr lang="ru-RU" dirty="0" err="1" smtClean="0">
                <a:latin typeface="Century Gothic" pitchFamily="34" charset="0"/>
              </a:rPr>
              <a:t>постаті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відбиває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конфлікт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двох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філософських</a:t>
            </a:r>
            <a:r>
              <a:rPr lang="ru-RU" dirty="0" smtClean="0">
                <a:latin typeface="Century Gothic" pitchFamily="34" charset="0"/>
              </a:rPr>
              <a:t> систем, </a:t>
            </a:r>
            <a:r>
              <a:rPr lang="ru-RU" dirty="0" err="1" smtClean="0">
                <a:latin typeface="Century Gothic" pitchFamily="34" charset="0"/>
              </a:rPr>
              <a:t>двох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поглядів</a:t>
            </a:r>
            <a:r>
              <a:rPr lang="ru-RU" dirty="0" smtClean="0">
                <a:latin typeface="Century Gothic" pitchFamily="34" charset="0"/>
              </a:rPr>
              <a:t> на </a:t>
            </a:r>
            <a:r>
              <a:rPr lang="ru-RU" dirty="0" err="1" smtClean="0">
                <a:latin typeface="Century Gothic" pitchFamily="34" charset="0"/>
              </a:rPr>
              <a:t>світ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на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людину</a:t>
            </a:r>
            <a:r>
              <a:rPr lang="ru-RU" dirty="0" smtClean="0">
                <a:latin typeface="Century Gothic" pitchFamily="34" charset="0"/>
              </a:rPr>
              <a:t> в </a:t>
            </a:r>
            <a:r>
              <a:rPr lang="ru-RU" dirty="0" err="1" smtClean="0">
                <a:latin typeface="Century Gothic" pitchFamily="34" charset="0"/>
              </a:rPr>
              <a:t>цьому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світі</a:t>
            </a:r>
            <a:r>
              <a:rPr lang="ru-RU" dirty="0" smtClean="0">
                <a:latin typeface="Century Gothic" pitchFamily="34" charset="0"/>
              </a:rPr>
              <a:t>. </a:t>
            </a:r>
            <a:r>
              <a:rPr lang="ru-RU" dirty="0" err="1" smtClean="0">
                <a:latin typeface="Century Gothic" pitchFamily="34" charset="0"/>
              </a:rPr>
              <a:t>Галілей</a:t>
            </a:r>
            <a:r>
              <a:rPr lang="ru-RU" dirty="0" smtClean="0">
                <a:latin typeface="Century Gothic" pitchFamily="34" charset="0"/>
              </a:rPr>
              <a:t> сам, </a:t>
            </a:r>
            <a:r>
              <a:rPr lang="ru-RU" dirty="0" err="1" smtClean="0">
                <a:latin typeface="Century Gothic" pitchFamily="34" charset="0"/>
              </a:rPr>
              <a:t>власноручно</a:t>
            </a:r>
            <a:r>
              <a:rPr lang="ru-RU" dirty="0" smtClean="0">
                <a:latin typeface="Century Gothic" pitchFamily="34" charset="0"/>
              </a:rPr>
              <a:t> творить </a:t>
            </a:r>
            <a:r>
              <a:rPr lang="ru-RU" dirty="0" err="1" smtClean="0">
                <a:latin typeface="Century Gothic" pitchFamily="34" charset="0"/>
              </a:rPr>
              <a:t>новий</a:t>
            </a:r>
            <a:r>
              <a:rPr lang="ru-RU" dirty="0" smtClean="0">
                <a:latin typeface="Century Gothic" pitchFamily="34" charset="0"/>
              </a:rPr>
              <a:t> час, </a:t>
            </a:r>
            <a:r>
              <a:rPr lang="ru-RU" dirty="0" err="1" smtClean="0">
                <a:latin typeface="Century Gothic" pitchFamily="34" charset="0"/>
              </a:rPr>
              <a:t>але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й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відчуває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смертельний</a:t>
            </a:r>
            <a:r>
              <a:rPr lang="ru-RU" dirty="0" smtClean="0">
                <a:latin typeface="Century Gothic" pitchFamily="34" charset="0"/>
              </a:rPr>
              <a:t> страх перед часом, </a:t>
            </a:r>
            <a:r>
              <a:rPr lang="ru-RU" dirty="0" err="1" smtClean="0">
                <a:latin typeface="Century Gothic" pitchFamily="34" charset="0"/>
              </a:rPr>
              <a:t>що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минає</a:t>
            </a:r>
            <a:r>
              <a:rPr lang="ru-RU" dirty="0" smtClean="0">
                <a:latin typeface="Century Gothic" pitchFamily="34" charset="0"/>
              </a:rPr>
              <a:t>. Цей </a:t>
            </a:r>
            <a:r>
              <a:rPr lang="ru-RU" dirty="0" err="1" smtClean="0">
                <a:latin typeface="Century Gothic" pitchFamily="34" charset="0"/>
              </a:rPr>
              <a:t>конфлікт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двох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епох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які</a:t>
            </a:r>
            <a:r>
              <a:rPr lang="ru-RU" dirty="0" smtClean="0">
                <a:latin typeface="Century Gothic" pitchFamily="34" charset="0"/>
              </a:rPr>
              <a:t> так </a:t>
            </a:r>
            <a:r>
              <a:rPr lang="ru-RU" dirty="0" err="1" smtClean="0">
                <a:latin typeface="Century Gothic" pitchFamily="34" charset="0"/>
              </a:rPr>
              <a:t>химерно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переплітаються</a:t>
            </a:r>
            <a:r>
              <a:rPr lang="ru-RU" dirty="0" smtClean="0">
                <a:latin typeface="Century Gothic" pitchFamily="34" charset="0"/>
              </a:rPr>
              <a:t> в </a:t>
            </a:r>
            <a:r>
              <a:rPr lang="ru-RU" dirty="0" err="1" smtClean="0">
                <a:latin typeface="Century Gothic" pitchFamily="34" charset="0"/>
              </a:rPr>
              <a:t>одній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людській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долі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розв'язується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капітуляцією</a:t>
            </a:r>
            <a:r>
              <a:rPr lang="ru-RU" dirty="0" smtClean="0">
                <a:latin typeface="Century Gothic" pitchFamily="34" charset="0"/>
              </a:rPr>
              <a:t> великого новатора перед старим. </a:t>
            </a:r>
            <a:r>
              <a:rPr lang="ru-RU" dirty="0" err="1" smtClean="0">
                <a:latin typeface="Century Gothic" pitchFamily="34" charset="0"/>
              </a:rPr>
              <a:t>Брехтівський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Галілей</a:t>
            </a:r>
            <a:r>
              <a:rPr lang="ru-RU" dirty="0" smtClean="0">
                <a:latin typeface="Century Gothic" pitchFamily="34" charset="0"/>
              </a:rPr>
              <a:t> так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не </a:t>
            </a:r>
            <a:r>
              <a:rPr lang="ru-RU" dirty="0" err="1" smtClean="0">
                <a:latin typeface="Century Gothic" pitchFamily="34" charset="0"/>
              </a:rPr>
              <a:t>спромігся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не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знайшов</a:t>
            </a:r>
            <a:r>
              <a:rPr lang="ru-RU" dirty="0" smtClean="0">
                <a:latin typeface="Century Gothic" pitchFamily="34" charset="0"/>
              </a:rPr>
              <a:t> у </a:t>
            </a:r>
            <a:r>
              <a:rPr lang="ru-RU" dirty="0" err="1" smtClean="0">
                <a:latin typeface="Century Gothic" pitchFamily="34" charset="0"/>
              </a:rPr>
              <a:t>собі</a:t>
            </a:r>
            <a:r>
              <a:rPr lang="ru-RU" dirty="0" smtClean="0">
                <a:latin typeface="Century Gothic" pitchFamily="34" charset="0"/>
              </a:rPr>
              <a:t> сил </a:t>
            </a:r>
            <a:r>
              <a:rPr lang="ru-RU" dirty="0" err="1" smtClean="0">
                <a:latin typeface="Century Gothic" pitchFamily="34" charset="0"/>
              </a:rPr>
              <a:t>виголосити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зна-мените</a:t>
            </a:r>
            <a:r>
              <a:rPr lang="ru-RU" dirty="0" smtClean="0">
                <a:latin typeface="Century Gothic" pitchFamily="34" charset="0"/>
              </a:rPr>
              <a:t>: «А все-таки вона крутиться!»</a:t>
            </a:r>
            <a:endParaRPr lang="uk-UA" dirty="0">
              <a:latin typeface="Century Gothic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439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>
                <a:latin typeface="Century Gothic" pitchFamily="34" charset="0"/>
              </a:rPr>
              <a:t>З </a:t>
            </a:r>
            <a:r>
              <a:rPr lang="ru-RU" sz="1700" dirty="0" smtClean="0">
                <a:latin typeface="Century Gothic" pitchFamily="34" charset="0"/>
              </a:rPr>
              <a:t>одного боку </a:t>
            </a:r>
            <a:r>
              <a:rPr lang="ru-RU" sz="1700" dirty="0" err="1" smtClean="0">
                <a:latin typeface="Century Gothic" pitchFamily="34" charset="0"/>
              </a:rPr>
              <a:t>він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використовує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своє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вміння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пристосовуватися</a:t>
            </a:r>
            <a:r>
              <a:rPr lang="ru-RU" sz="1700" dirty="0" smtClean="0">
                <a:latin typeface="Century Gothic" pitchFamily="34" charset="0"/>
              </a:rPr>
              <a:t>, </a:t>
            </a:r>
            <a:r>
              <a:rPr lang="ru-RU" sz="1700" dirty="0" err="1" smtClean="0">
                <a:latin typeface="Century Gothic" pitchFamily="34" charset="0"/>
              </a:rPr>
              <a:t>щоб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створити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собі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необхідні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умови</a:t>
            </a:r>
            <a:r>
              <a:rPr lang="ru-RU" sz="1700" dirty="0" smtClean="0">
                <a:latin typeface="Century Gothic" pitchFamily="34" charset="0"/>
              </a:rPr>
              <a:t> для </a:t>
            </a:r>
            <a:r>
              <a:rPr lang="ru-RU" sz="1700" dirty="0" err="1" smtClean="0">
                <a:latin typeface="Century Gothic" pitchFamily="34" charset="0"/>
              </a:rPr>
              <a:t>досліджень</a:t>
            </a:r>
            <a:r>
              <a:rPr lang="ru-RU" sz="1700" dirty="0" smtClean="0">
                <a:latin typeface="Century Gothic" pitchFamily="34" charset="0"/>
              </a:rPr>
              <a:t> (</a:t>
            </a:r>
            <a:r>
              <a:rPr lang="ru-RU" sz="1700" dirty="0" err="1" smtClean="0">
                <a:latin typeface="Century Gothic" pitchFamily="34" charset="0"/>
              </a:rPr>
              <a:t>видає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підзорну</a:t>
            </a:r>
            <a:r>
              <a:rPr lang="ru-RU" sz="1700" dirty="0" smtClean="0">
                <a:latin typeface="Century Gothic" pitchFamily="34" charset="0"/>
              </a:rPr>
              <a:t> трубу за </a:t>
            </a:r>
            <a:r>
              <a:rPr lang="ru-RU" sz="1700" dirty="0" err="1" smtClean="0">
                <a:latin typeface="Century Gothic" pitchFamily="34" charset="0"/>
              </a:rPr>
              <a:t>свій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винахід</a:t>
            </a:r>
            <a:r>
              <a:rPr lang="ru-RU" sz="1700" dirty="0" smtClean="0">
                <a:latin typeface="Century Gothic" pitchFamily="34" charset="0"/>
              </a:rPr>
              <a:t>, </a:t>
            </a:r>
            <a:r>
              <a:rPr lang="ru-RU" sz="1700" dirty="0" err="1" smtClean="0">
                <a:latin typeface="Century Gothic" pitchFamily="34" charset="0"/>
              </a:rPr>
              <a:t>пише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підлабузницького</a:t>
            </a:r>
            <a:r>
              <a:rPr lang="ru-RU" sz="1700" dirty="0" smtClean="0">
                <a:latin typeface="Century Gothic" pitchFamily="34" charset="0"/>
              </a:rPr>
              <a:t> листа </a:t>
            </a:r>
            <a:r>
              <a:rPr lang="ru-RU" sz="1700" dirty="0" err="1" smtClean="0">
                <a:latin typeface="Century Gothic" pitchFamily="34" charset="0"/>
              </a:rPr>
              <a:t>герцогові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Флоренції</a:t>
            </a:r>
            <a:r>
              <a:rPr lang="ru-RU" sz="1700" dirty="0" smtClean="0">
                <a:latin typeface="Century Gothic" pitchFamily="34" charset="0"/>
              </a:rPr>
              <a:t>). З </a:t>
            </a:r>
            <a:r>
              <a:rPr lang="ru-RU" sz="1700" dirty="0" err="1" smtClean="0">
                <a:latin typeface="Century Gothic" pitchFamily="34" charset="0"/>
              </a:rPr>
              <a:t>іншого</a:t>
            </a:r>
            <a:r>
              <a:rPr lang="ru-RU" sz="1700" dirty="0" smtClean="0">
                <a:latin typeface="Century Gothic" pitchFamily="34" charset="0"/>
              </a:rPr>
              <a:t> – </a:t>
            </a:r>
            <a:r>
              <a:rPr lang="ru-RU" sz="1700" dirty="0" err="1" smtClean="0">
                <a:latin typeface="Century Gothic" pitchFamily="34" charset="0"/>
              </a:rPr>
              <a:t>він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цінує</a:t>
            </a:r>
            <a:r>
              <a:rPr lang="ru-RU" sz="1700" dirty="0" smtClean="0">
                <a:latin typeface="Century Gothic" pitchFamily="34" charset="0"/>
              </a:rPr>
              <a:t> свою </a:t>
            </a:r>
            <a:r>
              <a:rPr lang="ru-RU" sz="1700" dirty="0" err="1" smtClean="0">
                <a:latin typeface="Century Gothic" pitchFamily="34" charset="0"/>
              </a:rPr>
              <a:t>здатність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наповнювати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шлунок</a:t>
            </a:r>
            <a:r>
              <a:rPr lang="ru-RU" sz="1700" dirty="0" smtClean="0">
                <a:latin typeface="Century Gothic" pitchFamily="34" charset="0"/>
              </a:rPr>
              <a:t> за </a:t>
            </a:r>
            <a:r>
              <a:rPr lang="ru-RU" sz="1700" dirty="0" err="1" smtClean="0">
                <a:latin typeface="Century Gothic" pitchFamily="34" charset="0"/>
              </a:rPr>
              <a:t>допомогою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розуму</a:t>
            </a:r>
            <a:r>
              <a:rPr lang="ru-RU" sz="1700" dirty="0" smtClean="0">
                <a:latin typeface="Century Gothic" pitchFamily="34" charset="0"/>
              </a:rPr>
              <a:t>. </a:t>
            </a:r>
            <a:r>
              <a:rPr lang="ru-RU" sz="1700" dirty="0" err="1" smtClean="0">
                <a:latin typeface="Century Gothic" pitchFamily="34" charset="0"/>
              </a:rPr>
              <a:t>Самоіронія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Галілея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ще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більше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поглиблює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складність</a:t>
            </a:r>
            <a:r>
              <a:rPr lang="ru-RU" sz="1700" dirty="0" smtClean="0">
                <a:latin typeface="Century Gothic" pitchFamily="34" charset="0"/>
              </a:rPr>
              <a:t> образу героя. </a:t>
            </a:r>
            <a:r>
              <a:rPr lang="ru-RU" sz="1700" dirty="0" err="1" smtClean="0">
                <a:latin typeface="Century Gothic" pitchFamily="34" charset="0"/>
              </a:rPr>
              <a:t>Складність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зумовлена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тим</a:t>
            </a:r>
            <a:r>
              <a:rPr lang="ru-RU" sz="1700" dirty="0" smtClean="0">
                <a:latin typeface="Century Gothic" pitchFamily="34" charset="0"/>
              </a:rPr>
              <a:t>, </a:t>
            </a:r>
            <a:r>
              <a:rPr lang="ru-RU" sz="1700" dirty="0" err="1" smtClean="0">
                <a:latin typeface="Century Gothic" pitchFamily="34" charset="0"/>
              </a:rPr>
              <a:t>що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він</a:t>
            </a:r>
            <a:r>
              <a:rPr lang="ru-RU" sz="1700" dirty="0" smtClean="0">
                <a:latin typeface="Century Gothic" pitchFamily="34" charset="0"/>
              </a:rPr>
              <a:t> не </a:t>
            </a:r>
            <a:r>
              <a:rPr lang="ru-RU" sz="1700" dirty="0" err="1" smtClean="0">
                <a:latin typeface="Century Gothic" pitchFamily="34" charset="0"/>
              </a:rPr>
              <a:t>може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узгодити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свої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прагнення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і</a:t>
            </a:r>
            <a:r>
              <a:rPr lang="ru-RU" sz="1700" dirty="0" smtClean="0">
                <a:latin typeface="Century Gothic" pitchFamily="34" charset="0"/>
              </a:rPr>
              <a:t> потреби. </a:t>
            </a:r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endParaRPr lang="ru-RU" sz="1700" dirty="0" smtClean="0">
              <a:latin typeface="Century Gothic" pitchFamily="34" charset="0"/>
            </a:endParaRPr>
          </a:p>
          <a:p>
            <a:r>
              <a:rPr lang="ru-RU" sz="1700" dirty="0" smtClean="0">
                <a:latin typeface="Century Gothic" pitchFamily="34" charset="0"/>
              </a:rPr>
              <a:t>Все </a:t>
            </a:r>
            <a:r>
              <a:rPr lang="ru-RU" sz="1700" dirty="0" smtClean="0">
                <a:latin typeface="Century Gothic" pitchFamily="34" charset="0"/>
              </a:rPr>
              <a:t>ж таки </a:t>
            </a:r>
            <a:r>
              <a:rPr lang="ru-RU" sz="1700" dirty="0" err="1" smtClean="0">
                <a:latin typeface="Century Gothic" pitchFamily="34" charset="0"/>
              </a:rPr>
              <a:t>його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приземленість</a:t>
            </a:r>
            <a:r>
              <a:rPr lang="ru-RU" sz="1700" dirty="0" smtClean="0">
                <a:latin typeface="Century Gothic" pitchFamily="34" charset="0"/>
              </a:rPr>
              <a:t> не дала </a:t>
            </a:r>
            <a:r>
              <a:rPr lang="ru-RU" sz="1700" dirty="0" err="1" smtClean="0">
                <a:latin typeface="Century Gothic" pitchFamily="34" charset="0"/>
              </a:rPr>
              <a:t>йому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достатньо</a:t>
            </a:r>
            <a:r>
              <a:rPr lang="ru-RU" sz="1700" dirty="0" smtClean="0">
                <a:latin typeface="Century Gothic" pitchFamily="34" charset="0"/>
              </a:rPr>
              <a:t> простору для духовного </a:t>
            </a:r>
            <a:r>
              <a:rPr lang="ru-RU" sz="1700" dirty="0" err="1" smtClean="0">
                <a:latin typeface="Century Gothic" pitchFamily="34" charset="0"/>
              </a:rPr>
              <a:t>розкриття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і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звільнення</a:t>
            </a:r>
            <a:r>
              <a:rPr lang="ru-RU" sz="1700" dirty="0" smtClean="0">
                <a:latin typeface="Century Gothic" pitchFamily="34" charset="0"/>
              </a:rPr>
              <a:t>. </a:t>
            </a:r>
            <a:r>
              <a:rPr lang="ru-RU" sz="1700" dirty="0" err="1" smtClean="0">
                <a:latin typeface="Century Gothic" pitchFamily="34" charset="0"/>
              </a:rPr>
              <a:t>Слабкий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Галілей-обиватель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переміг</a:t>
            </a:r>
            <a:r>
              <a:rPr lang="ru-RU" sz="1700" dirty="0" smtClean="0">
                <a:latin typeface="Century Gothic" pitchFamily="34" charset="0"/>
              </a:rPr>
              <a:t> сильного </a:t>
            </a:r>
            <a:r>
              <a:rPr lang="ru-RU" sz="1700" dirty="0" err="1" smtClean="0">
                <a:latin typeface="Century Gothic" pitchFamily="34" charset="0"/>
              </a:rPr>
              <a:t>Галілея-генія</a:t>
            </a:r>
            <a:r>
              <a:rPr lang="ru-RU" sz="1700" dirty="0" smtClean="0">
                <a:latin typeface="Century Gothic" pitchFamily="34" charset="0"/>
              </a:rPr>
              <a:t>. </a:t>
            </a:r>
            <a:r>
              <a:rPr lang="ru-RU" sz="1700" dirty="0" err="1" smtClean="0">
                <a:latin typeface="Century Gothic" pitchFamily="34" charset="0"/>
              </a:rPr>
              <a:t>Слабкість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більш</a:t>
            </a:r>
            <a:r>
              <a:rPr lang="ru-RU" sz="1700" dirty="0" smtClean="0">
                <a:latin typeface="Century Gothic" pitchFamily="34" charset="0"/>
              </a:rPr>
              <a:t> видима </a:t>
            </a:r>
            <a:r>
              <a:rPr lang="ru-RU" sz="1700" dirty="0" err="1" smtClean="0">
                <a:latin typeface="Century Gothic" pitchFamily="34" charset="0"/>
              </a:rPr>
              <a:t>і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відчутна</a:t>
            </a:r>
            <a:r>
              <a:rPr lang="ru-RU" sz="1700" dirty="0" smtClean="0">
                <a:latin typeface="Century Gothic" pitchFamily="34" charset="0"/>
              </a:rPr>
              <a:t>, </a:t>
            </a:r>
            <a:r>
              <a:rPr lang="ru-RU" sz="1700" dirty="0" err="1" smtClean="0">
                <a:latin typeface="Century Gothic" pitchFamily="34" charset="0"/>
              </a:rPr>
              <a:t>бо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приковує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людину</a:t>
            </a:r>
            <a:r>
              <a:rPr lang="ru-RU" sz="1700" dirty="0" smtClean="0">
                <a:latin typeface="Century Gothic" pitchFamily="34" charset="0"/>
              </a:rPr>
              <a:t> до </a:t>
            </a:r>
            <a:r>
              <a:rPr lang="ru-RU" sz="1700" dirty="0" err="1" smtClean="0">
                <a:latin typeface="Century Gothic" pitchFamily="34" charset="0"/>
              </a:rPr>
              <a:t>матеріального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світу</a:t>
            </a:r>
            <a:r>
              <a:rPr lang="ru-RU" sz="1700" dirty="0" smtClean="0">
                <a:latin typeface="Century Gothic" pitchFamily="34" charset="0"/>
              </a:rPr>
              <a:t>, а для </a:t>
            </a:r>
            <a:r>
              <a:rPr lang="ru-RU" sz="1700" dirty="0" err="1" smtClean="0">
                <a:latin typeface="Century Gothic" pitchFamily="34" charset="0"/>
              </a:rPr>
              <a:t>поняття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сили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матеріальний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світ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є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лише</a:t>
            </a:r>
            <a:r>
              <a:rPr lang="ru-RU" sz="1700" dirty="0" smtClean="0">
                <a:latin typeface="Century Gothic" pitchFamily="34" charset="0"/>
              </a:rPr>
              <a:t> одним </a:t>
            </a:r>
            <a:r>
              <a:rPr lang="ru-RU" sz="1700" dirty="0" err="1" smtClean="0">
                <a:latin typeface="Century Gothic" pitchFamily="34" charset="0"/>
              </a:rPr>
              <a:t>з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рівнів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існування</a:t>
            </a:r>
            <a:r>
              <a:rPr lang="ru-RU" sz="1700" dirty="0" smtClean="0">
                <a:latin typeface="Century Gothic" pitchFamily="34" charset="0"/>
              </a:rPr>
              <a:t>. У </a:t>
            </a:r>
            <a:r>
              <a:rPr lang="ru-RU" sz="1700" dirty="0" err="1" smtClean="0">
                <a:latin typeface="Century Gothic" pitchFamily="34" charset="0"/>
              </a:rPr>
              <a:t>випадку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з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Галілеєм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його</a:t>
            </a:r>
            <a:r>
              <a:rPr lang="ru-RU" sz="1700" dirty="0" smtClean="0">
                <a:latin typeface="Century Gothic" pitchFamily="34" charset="0"/>
              </a:rPr>
              <a:t> подальше </a:t>
            </a:r>
            <a:r>
              <a:rPr lang="ru-RU" sz="1700" dirty="0" err="1" smtClean="0">
                <a:latin typeface="Century Gothic" pitchFamily="34" charset="0"/>
              </a:rPr>
              <a:t>життя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залежить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від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його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вибору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і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від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духовної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спроможності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бачити</a:t>
            </a:r>
            <a:r>
              <a:rPr lang="ru-RU" sz="1700" dirty="0" smtClean="0">
                <a:latin typeface="Century Gothic" pitchFamily="34" charset="0"/>
              </a:rPr>
              <a:t>, </a:t>
            </a:r>
            <a:r>
              <a:rPr lang="ru-RU" sz="1700" dirty="0" err="1" smtClean="0">
                <a:latin typeface="Century Gothic" pitchFamily="34" charset="0"/>
              </a:rPr>
              <a:t>що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він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може</a:t>
            </a:r>
            <a:r>
              <a:rPr lang="ru-RU" sz="1700" dirty="0" smtClean="0">
                <a:latin typeface="Century Gothic" pitchFamily="34" charset="0"/>
              </a:rPr>
              <a:t> </a:t>
            </a:r>
            <a:r>
              <a:rPr lang="ru-RU" sz="1700" dirty="0" err="1" smtClean="0">
                <a:latin typeface="Century Gothic" pitchFamily="34" charset="0"/>
              </a:rPr>
              <a:t>зробити</a:t>
            </a:r>
            <a:r>
              <a:rPr lang="ru-RU" sz="1700" dirty="0" smtClean="0">
                <a:latin typeface="Century Gothic" pitchFamily="34" charset="0"/>
              </a:rPr>
              <a:t>, а </a:t>
            </a:r>
            <a:r>
              <a:rPr lang="ru-RU" sz="1700" dirty="0" err="1" smtClean="0">
                <a:latin typeface="Century Gothic" pitchFamily="34" charset="0"/>
              </a:rPr>
              <a:t>чого</a:t>
            </a:r>
            <a:r>
              <a:rPr lang="ru-RU" sz="1700" dirty="0" smtClean="0">
                <a:latin typeface="Century Gothic" pitchFamily="34" charset="0"/>
              </a:rPr>
              <a:t> не </a:t>
            </a:r>
            <a:r>
              <a:rPr lang="ru-RU" sz="1700" dirty="0" err="1" smtClean="0">
                <a:latin typeface="Century Gothic" pitchFamily="34" charset="0"/>
              </a:rPr>
              <a:t>може</a:t>
            </a:r>
            <a:r>
              <a:rPr lang="ru-RU" sz="1700" dirty="0" smtClean="0">
                <a:latin typeface="Century Gothic" pitchFamily="34" charset="0"/>
              </a:rPr>
              <a:t>. </a:t>
            </a:r>
            <a:endParaRPr lang="uk-UA" sz="1700" dirty="0">
              <a:latin typeface="Century Gothic" pitchFamily="34" charset="0"/>
            </a:endParaRPr>
          </a:p>
        </p:txBody>
      </p:sp>
      <p:pic>
        <p:nvPicPr>
          <p:cNvPr id="3074" name="Picture 2" descr="C:\Users\Acer\Desktop\1252511083galilejrozh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857364"/>
            <a:ext cx="4110043" cy="31071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>
                <a:latin typeface="Century Gothic" pitchFamily="34" charset="0"/>
              </a:rPr>
              <a:t>Галілей-людина</a:t>
            </a:r>
            <a:r>
              <a:rPr lang="ru-RU" dirty="0" smtClean="0">
                <a:latin typeface="Century Gothic" pitchFamily="34" charset="0"/>
              </a:rPr>
              <a:t> морально </a:t>
            </a:r>
            <a:r>
              <a:rPr lang="ru-RU" dirty="0" err="1" smtClean="0">
                <a:latin typeface="Century Gothic" pitchFamily="34" charset="0"/>
              </a:rPr>
              <a:t>поступається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Галілею-вченому</a:t>
            </a:r>
            <a:r>
              <a:rPr lang="ru-RU" dirty="0" smtClean="0">
                <a:latin typeface="Century Gothic" pitchFamily="34" charset="0"/>
              </a:rPr>
              <a:t>. </a:t>
            </a:r>
            <a:r>
              <a:rPr lang="ru-RU" dirty="0" err="1" smtClean="0">
                <a:latin typeface="Century Gothic" pitchFamily="34" charset="0"/>
              </a:rPr>
              <a:t>Відкриття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Галілея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що</a:t>
            </a:r>
            <a:r>
              <a:rPr lang="ru-RU" dirty="0" smtClean="0">
                <a:latin typeface="Century Gothic" pitchFamily="34" charset="0"/>
              </a:rPr>
              <a:t> перевернуло всю </a:t>
            </a:r>
            <a:r>
              <a:rPr lang="ru-RU" dirty="0" err="1" smtClean="0">
                <a:latin typeface="Century Gothic" pitchFamily="34" charset="0"/>
              </a:rPr>
              <a:t>Сонячну</a:t>
            </a:r>
            <a:r>
              <a:rPr lang="ru-RU" dirty="0" smtClean="0">
                <a:latin typeface="Century Gothic" pitchFamily="34" charset="0"/>
              </a:rPr>
              <a:t> систему, </a:t>
            </a:r>
            <a:r>
              <a:rPr lang="ru-RU" dirty="0" err="1" smtClean="0">
                <a:latin typeface="Century Gothic" pitchFamily="34" charset="0"/>
              </a:rPr>
              <a:t>розкріпачило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людську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особистість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звільнивши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людину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з-під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божественної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опіки</a:t>
            </a:r>
            <a:r>
              <a:rPr lang="ru-RU" dirty="0" smtClean="0">
                <a:latin typeface="Century Gothic" pitchFamily="34" charset="0"/>
              </a:rPr>
              <a:t>. Але свобода </a:t>
            </a:r>
            <a:r>
              <a:rPr lang="ru-RU" dirty="0" err="1" smtClean="0">
                <a:latin typeface="Century Gothic" pitchFamily="34" charset="0"/>
              </a:rPr>
              <a:t>небезпечна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першим </a:t>
            </a:r>
            <a:r>
              <a:rPr lang="ru-RU" dirty="0" err="1" smtClean="0">
                <a:latin typeface="Century Gothic" pitchFamily="34" charset="0"/>
              </a:rPr>
              <a:t>це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усвідомив</a:t>
            </a:r>
            <a:r>
              <a:rPr lang="ru-RU" dirty="0" smtClean="0">
                <a:latin typeface="Century Gothic" pitchFamily="34" charset="0"/>
              </a:rPr>
              <a:t> сам </a:t>
            </a:r>
            <a:r>
              <a:rPr lang="ru-RU" dirty="0" err="1" smtClean="0">
                <a:latin typeface="Century Gothic" pitchFamily="34" charset="0"/>
              </a:rPr>
              <a:t>Галілей</a:t>
            </a:r>
            <a:r>
              <a:rPr lang="ru-RU" dirty="0" smtClean="0">
                <a:latin typeface="Century Gothic" pitchFamily="34" charset="0"/>
              </a:rPr>
              <a:t>. Великий </a:t>
            </a:r>
            <a:r>
              <a:rPr lang="ru-RU" dirty="0" err="1" smtClean="0">
                <a:latin typeface="Century Gothic" pitchFamily="34" charset="0"/>
              </a:rPr>
              <a:t>мислитель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яким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його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зображує</a:t>
            </a:r>
            <a:r>
              <a:rPr lang="ru-RU" dirty="0" smtClean="0">
                <a:latin typeface="Century Gothic" pitchFamily="34" charset="0"/>
              </a:rPr>
              <a:t> Б., </a:t>
            </a:r>
            <a:r>
              <a:rPr lang="ru-RU" dirty="0" err="1" smtClean="0">
                <a:latin typeface="Century Gothic" pitchFamily="34" charset="0"/>
              </a:rPr>
              <a:t>користолюбний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хитрий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боягузливий</a:t>
            </a:r>
            <a:r>
              <a:rPr lang="ru-RU" dirty="0" smtClean="0">
                <a:latin typeface="Century Gothic" pitchFamily="34" charset="0"/>
              </a:rPr>
              <a:t>. Але все </a:t>
            </a:r>
            <a:r>
              <a:rPr lang="ru-RU" dirty="0" err="1" smtClean="0">
                <a:latin typeface="Century Gothic" pitchFamily="34" charset="0"/>
              </a:rPr>
              <a:t>це</a:t>
            </a:r>
            <a:r>
              <a:rPr lang="ru-RU" dirty="0" smtClean="0">
                <a:latin typeface="Century Gothic" pitchFamily="34" charset="0"/>
              </a:rPr>
              <a:t> не </a:t>
            </a:r>
            <a:r>
              <a:rPr lang="ru-RU" dirty="0" err="1" smtClean="0">
                <a:latin typeface="Century Gothic" pitchFamily="34" charset="0"/>
              </a:rPr>
              <a:t>принижує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його</a:t>
            </a:r>
            <a:r>
              <a:rPr lang="ru-RU" dirty="0" smtClean="0">
                <a:latin typeface="Century Gothic" pitchFamily="34" charset="0"/>
              </a:rPr>
              <a:t> як ученого. </a:t>
            </a:r>
            <a:r>
              <a:rPr lang="ru-RU" dirty="0" err="1" smtClean="0">
                <a:latin typeface="Century Gothic" pitchFamily="34" charset="0"/>
              </a:rPr>
              <a:t>Рятуючи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своє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життя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він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перепиняє</a:t>
            </a:r>
            <a:r>
              <a:rPr lang="ru-RU" dirty="0" smtClean="0">
                <a:latin typeface="Century Gothic" pitchFamily="34" charset="0"/>
              </a:rPr>
              <a:t> дорогу </a:t>
            </a:r>
            <a:r>
              <a:rPr lang="ru-RU" dirty="0" err="1" smtClean="0">
                <a:latin typeface="Century Gothic" pitchFamily="34" charset="0"/>
              </a:rPr>
              <a:t>істині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його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відкриття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стає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недоступним</a:t>
            </a:r>
            <a:r>
              <a:rPr lang="ru-RU" dirty="0" smtClean="0">
                <a:latin typeface="Century Gothic" pitchFamily="34" charset="0"/>
              </a:rPr>
              <a:t> для </a:t>
            </a:r>
            <a:r>
              <a:rPr lang="ru-RU" dirty="0" err="1" smtClean="0">
                <a:latin typeface="Century Gothic" pitchFamily="34" charset="0"/>
              </a:rPr>
              <a:t>сучасників</a:t>
            </a:r>
            <a:r>
              <a:rPr lang="ru-RU" dirty="0" smtClean="0">
                <a:latin typeface="Century Gothic" pitchFamily="34" charset="0"/>
              </a:rPr>
              <a:t>. Брехт не </a:t>
            </a:r>
            <a:r>
              <a:rPr lang="ru-RU" dirty="0" err="1" smtClean="0">
                <a:latin typeface="Century Gothic" pitchFamily="34" charset="0"/>
              </a:rPr>
              <a:t>осуджує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Галілея</a:t>
            </a:r>
            <a:r>
              <a:rPr lang="ru-RU" dirty="0" smtClean="0">
                <a:latin typeface="Century Gothic" pitchFamily="34" charset="0"/>
              </a:rPr>
              <a:t>, мета </a:t>
            </a:r>
            <a:r>
              <a:rPr lang="ru-RU" dirty="0" err="1" smtClean="0">
                <a:latin typeface="Century Gothic" pitchFamily="34" charset="0"/>
              </a:rPr>
              <a:t>п'єси</a:t>
            </a:r>
            <a:r>
              <a:rPr lang="ru-RU" dirty="0" smtClean="0">
                <a:latin typeface="Century Gothic" pitchFamily="34" charset="0"/>
              </a:rPr>
              <a:t> в </a:t>
            </a:r>
            <a:r>
              <a:rPr lang="ru-RU" dirty="0" err="1" smtClean="0">
                <a:latin typeface="Century Gothic" pitchFamily="34" charset="0"/>
              </a:rPr>
              <a:t>іншому</a:t>
            </a:r>
            <a:r>
              <a:rPr lang="ru-RU" dirty="0" smtClean="0">
                <a:latin typeface="Century Gothic" pitchFamily="34" charset="0"/>
              </a:rPr>
              <a:t>: </a:t>
            </a:r>
            <a:r>
              <a:rPr lang="ru-RU" dirty="0" err="1" smtClean="0">
                <a:latin typeface="Century Gothic" pitchFamily="34" charset="0"/>
              </a:rPr>
              <a:t>нагадати</a:t>
            </a:r>
            <a:r>
              <a:rPr lang="ru-RU" dirty="0" smtClean="0">
                <a:latin typeface="Century Gothic" pitchFamily="34" charset="0"/>
              </a:rPr>
              <a:t> про </a:t>
            </a:r>
            <a:r>
              <a:rPr lang="ru-RU" dirty="0" err="1" smtClean="0">
                <a:latin typeface="Century Gothic" pitchFamily="34" charset="0"/>
              </a:rPr>
              <a:t>відповідальність</a:t>
            </a:r>
            <a:r>
              <a:rPr lang="ru-RU" dirty="0" smtClean="0">
                <a:latin typeface="Century Gothic" pitchFamily="34" charset="0"/>
              </a:rPr>
              <a:t> ученого за </a:t>
            </a:r>
            <a:r>
              <a:rPr lang="ru-RU" dirty="0" err="1" smtClean="0">
                <a:latin typeface="Century Gothic" pitchFamily="34" charset="0"/>
              </a:rPr>
              <a:t>наслідки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зроблених</a:t>
            </a:r>
            <a:r>
              <a:rPr lang="ru-RU" dirty="0" smtClean="0">
                <a:latin typeface="Century Gothic" pitchFamily="34" charset="0"/>
              </a:rPr>
              <a:t> ним </a:t>
            </a:r>
            <a:r>
              <a:rPr lang="ru-RU" dirty="0" err="1" smtClean="0">
                <a:latin typeface="Century Gothic" pitchFamily="34" charset="0"/>
              </a:rPr>
              <a:t>відкриттів</a:t>
            </a:r>
            <a:r>
              <a:rPr lang="ru-RU" dirty="0" smtClean="0">
                <a:latin typeface="Century Gothic" pitchFamily="34" charset="0"/>
              </a:rPr>
              <a:t>.</a:t>
            </a:r>
            <a:endParaRPr lang="uk-UA" dirty="0" smtClean="0">
              <a:latin typeface="Century Gothic" pitchFamily="34" charset="0"/>
            </a:endParaRPr>
          </a:p>
        </p:txBody>
      </p:sp>
      <p:pic>
        <p:nvPicPr>
          <p:cNvPr id="4098" name="Picture 2" descr="C:\Users\Acer\Desktop\Brecht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643050"/>
            <a:ext cx="3786387" cy="416720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82153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entury Gothic" pitchFamily="34" charset="0"/>
              </a:rPr>
              <a:t>Проблема духовного </a:t>
            </a:r>
            <a:r>
              <a:rPr lang="ru-RU" dirty="0" err="1" smtClean="0">
                <a:latin typeface="Century Gothic" pitchFamily="34" charset="0"/>
              </a:rPr>
              <a:t>вибору</a:t>
            </a:r>
            <a:r>
              <a:rPr lang="ru-RU" dirty="0" smtClean="0">
                <a:latin typeface="Century Gothic" pitchFamily="34" charset="0"/>
              </a:rPr>
              <a:t> у </a:t>
            </a:r>
            <a:r>
              <a:rPr lang="ru-RU" dirty="0" err="1" smtClean="0">
                <a:latin typeface="Century Gothic" pitchFamily="34" charset="0"/>
              </a:rPr>
              <a:t>п’єсі</a:t>
            </a:r>
            <a:r>
              <a:rPr lang="ru-RU" dirty="0" smtClean="0">
                <a:latin typeface="Century Gothic" pitchFamily="34" charset="0"/>
              </a:rPr>
              <a:t> Бертольда Брехта "</a:t>
            </a:r>
            <a:r>
              <a:rPr lang="ru-RU" dirty="0" err="1" smtClean="0">
                <a:latin typeface="Century Gothic" pitchFamily="34" charset="0"/>
              </a:rPr>
              <a:t>Життя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Галілея</a:t>
            </a:r>
            <a:r>
              <a:rPr lang="ru-RU" dirty="0" smtClean="0">
                <a:latin typeface="Century Gothic" pitchFamily="34" charset="0"/>
              </a:rPr>
              <a:t>" 143 </a:t>
            </a:r>
            <a:r>
              <a:rPr lang="ru-RU" dirty="0" err="1" smtClean="0">
                <a:latin typeface="Century Gothic" pitchFamily="34" charset="0"/>
              </a:rPr>
              <a:t>розвіяти</a:t>
            </a:r>
            <a:r>
              <a:rPr lang="ru-RU" dirty="0" smtClean="0">
                <a:latin typeface="Century Gothic" pitchFamily="34" charset="0"/>
              </a:rPr>
              <a:t> обман, за </a:t>
            </a:r>
            <a:r>
              <a:rPr lang="ru-RU" dirty="0" err="1" smtClean="0">
                <a:latin typeface="Century Gothic" pitchFamily="34" charset="0"/>
              </a:rPr>
              <a:t>допомогою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якого</a:t>
            </a:r>
            <a:r>
              <a:rPr lang="ru-RU" dirty="0" smtClean="0">
                <a:latin typeface="Century Gothic" pitchFamily="34" charset="0"/>
              </a:rPr>
              <a:t> вона </a:t>
            </a:r>
            <a:r>
              <a:rPr lang="ru-RU" dirty="0" err="1" smtClean="0">
                <a:latin typeface="Century Gothic" pitchFamily="34" charset="0"/>
              </a:rPr>
              <a:t>тримає</a:t>
            </a:r>
            <a:r>
              <a:rPr lang="ru-RU" dirty="0" smtClean="0">
                <a:latin typeface="Century Gothic" pitchFamily="34" charset="0"/>
              </a:rPr>
              <a:t> народ у </a:t>
            </a:r>
            <a:r>
              <a:rPr lang="ru-RU" dirty="0" err="1" smtClean="0">
                <a:latin typeface="Century Gothic" pitchFamily="34" charset="0"/>
              </a:rPr>
              <a:t>покорі</a:t>
            </a:r>
            <a:r>
              <a:rPr lang="ru-RU" dirty="0" smtClean="0">
                <a:latin typeface="Century Gothic" pitchFamily="34" charset="0"/>
              </a:rPr>
              <a:t>. Влада "</a:t>
            </a:r>
            <a:r>
              <a:rPr lang="ru-RU" dirty="0" err="1" smtClean="0">
                <a:latin typeface="Century Gothic" pitchFamily="34" charset="0"/>
              </a:rPr>
              <a:t>вирішує</a:t>
            </a:r>
            <a:r>
              <a:rPr lang="ru-RU" dirty="0" smtClean="0">
                <a:latin typeface="Century Gothic" pitchFamily="34" charset="0"/>
              </a:rPr>
              <a:t>", </a:t>
            </a:r>
            <a:r>
              <a:rPr lang="ru-RU" dirty="0" err="1" smtClean="0">
                <a:latin typeface="Century Gothic" pitchFamily="34" charset="0"/>
              </a:rPr>
              <a:t>що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є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істиною</a:t>
            </a:r>
            <a:r>
              <a:rPr lang="ru-RU" dirty="0" smtClean="0">
                <a:latin typeface="Century Gothic" pitchFamily="34" charset="0"/>
              </a:rPr>
              <a:t>, а </a:t>
            </a:r>
            <a:r>
              <a:rPr lang="ru-RU" dirty="0" err="1" smtClean="0">
                <a:latin typeface="Century Gothic" pitchFamily="34" charset="0"/>
              </a:rPr>
              <a:t>що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ні</a:t>
            </a:r>
            <a:r>
              <a:rPr lang="ru-RU" dirty="0" smtClean="0">
                <a:latin typeface="Century Gothic" pitchFamily="34" charset="0"/>
              </a:rPr>
              <a:t>, не </a:t>
            </a:r>
            <a:r>
              <a:rPr lang="ru-RU" dirty="0" err="1" smtClean="0">
                <a:latin typeface="Century Gothic" pitchFamily="34" charset="0"/>
              </a:rPr>
              <a:t>дозволяючи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нікому</a:t>
            </a:r>
            <a:r>
              <a:rPr lang="ru-RU" dirty="0" smtClean="0">
                <a:latin typeface="Century Gothic" pitchFamily="34" charset="0"/>
              </a:rPr>
              <a:t> бути </a:t>
            </a:r>
            <a:r>
              <a:rPr lang="ru-RU" dirty="0" err="1" smtClean="0">
                <a:latin typeface="Century Gothic" pitchFamily="34" charset="0"/>
              </a:rPr>
              <a:t>незалежним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неї</a:t>
            </a:r>
            <a:r>
              <a:rPr lang="ru-RU" dirty="0" smtClean="0">
                <a:latin typeface="Century Gothic" pitchFamily="34" charset="0"/>
              </a:rPr>
              <a:t>. </a:t>
            </a:r>
            <a:r>
              <a:rPr lang="ru-RU" dirty="0" err="1" smtClean="0">
                <a:latin typeface="Century Gothic" pitchFamily="34" charset="0"/>
              </a:rPr>
              <a:t>Галілей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зазнає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поразки</a:t>
            </a:r>
            <a:r>
              <a:rPr lang="ru-RU" dirty="0" smtClean="0">
                <a:latin typeface="Century Gothic" pitchFamily="34" charset="0"/>
              </a:rPr>
              <a:t> в </a:t>
            </a:r>
            <a:r>
              <a:rPr lang="ru-RU" dirty="0" err="1" smtClean="0">
                <a:latin typeface="Century Gothic" pitchFamily="34" charset="0"/>
              </a:rPr>
              <a:t>наукових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пошуках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у </a:t>
            </a:r>
            <a:r>
              <a:rPr lang="ru-RU" dirty="0" err="1" smtClean="0">
                <a:latin typeface="Century Gothic" pitchFamily="34" charset="0"/>
              </a:rPr>
              <a:t>реалізації</a:t>
            </a:r>
            <a:r>
              <a:rPr lang="ru-RU" dirty="0" smtClean="0">
                <a:latin typeface="Century Gothic" pitchFamily="34" charset="0"/>
              </a:rPr>
              <a:t> себе як </a:t>
            </a:r>
            <a:r>
              <a:rPr lang="ru-RU" dirty="0" err="1" smtClean="0">
                <a:latin typeface="Century Gothic" pitchFamily="34" charset="0"/>
              </a:rPr>
              <a:t>людини</a:t>
            </a:r>
            <a:r>
              <a:rPr lang="ru-RU" dirty="0" smtClean="0">
                <a:latin typeface="Century Gothic" pitchFamily="34" charset="0"/>
              </a:rPr>
              <a:t>. </a:t>
            </a:r>
            <a:r>
              <a:rPr lang="ru-RU" dirty="0" err="1" smtClean="0">
                <a:latin typeface="Century Gothic" pitchFamily="34" charset="0"/>
              </a:rPr>
              <a:t>Він</a:t>
            </a:r>
            <a:r>
              <a:rPr lang="ru-RU" dirty="0" smtClean="0">
                <a:latin typeface="Century Gothic" pitchFamily="34" charset="0"/>
              </a:rPr>
              <a:t> сам </a:t>
            </a:r>
            <a:r>
              <a:rPr lang="ru-RU" dirty="0" err="1" smtClean="0">
                <a:latin typeface="Century Gothic" pitchFamily="34" charset="0"/>
              </a:rPr>
              <a:t>стає</a:t>
            </a:r>
            <a:r>
              <a:rPr lang="ru-RU" dirty="0" smtClean="0">
                <a:latin typeface="Century Gothic" pitchFamily="34" charset="0"/>
              </a:rPr>
              <a:t> причиною </a:t>
            </a:r>
            <a:r>
              <a:rPr lang="ru-RU" dirty="0" err="1" smtClean="0">
                <a:latin typeface="Century Gothic" pitchFamily="34" charset="0"/>
              </a:rPr>
              <a:t>цього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хоч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під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жорстоким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тиском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обставин</a:t>
            </a:r>
            <a:r>
              <a:rPr lang="ru-RU" dirty="0" smtClean="0">
                <a:latin typeface="Century Gothic" pitchFamily="34" charset="0"/>
              </a:rPr>
              <a:t>.</a:t>
            </a:r>
            <a:endParaRPr lang="uk-UA" dirty="0"/>
          </a:p>
        </p:txBody>
      </p:sp>
      <p:pic>
        <p:nvPicPr>
          <p:cNvPr id="5122" name="Picture 2" descr="C:\Users\Acer\Desktop\1658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171700"/>
            <a:ext cx="3643338" cy="46863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7686" y="500042"/>
            <a:ext cx="37147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err="1" smtClean="0">
                <a:latin typeface="Century Gothic" pitchFamily="34" charset="0"/>
              </a:rPr>
              <a:t>Вибір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який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він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здійснює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залишає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вченого</a:t>
            </a:r>
            <a:r>
              <a:rPr lang="ru-RU" dirty="0" smtClean="0">
                <a:latin typeface="Century Gothic" pitchFamily="34" charset="0"/>
              </a:rPr>
              <a:t> на </a:t>
            </a:r>
            <a:r>
              <a:rPr lang="ru-RU" dirty="0" err="1" smtClean="0">
                <a:latin typeface="Century Gothic" pitchFamily="34" charset="0"/>
              </a:rPr>
              <a:t>одинці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із</a:t>
            </a:r>
            <a:r>
              <a:rPr lang="ru-RU" dirty="0" smtClean="0">
                <a:latin typeface="Century Gothic" pitchFamily="34" charset="0"/>
              </a:rPr>
              <a:t> самим собою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прирікає</a:t>
            </a:r>
            <a:r>
              <a:rPr lang="ru-RU" dirty="0" smtClean="0">
                <a:latin typeface="Century Gothic" pitchFamily="34" charset="0"/>
              </a:rPr>
              <a:t> на </a:t>
            </a:r>
            <a:r>
              <a:rPr lang="ru-RU" dirty="0" err="1" smtClean="0">
                <a:latin typeface="Century Gothic" pitchFamily="34" charset="0"/>
              </a:rPr>
              <a:t>самоосуд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який</a:t>
            </a:r>
            <a:r>
              <a:rPr lang="ru-RU" dirty="0" smtClean="0">
                <a:latin typeface="Century Gothic" pitchFamily="34" charset="0"/>
              </a:rPr>
              <a:t> не </a:t>
            </a:r>
            <a:r>
              <a:rPr lang="ru-RU" dirty="0" err="1" smtClean="0">
                <a:latin typeface="Century Gothic" pitchFamily="34" charset="0"/>
              </a:rPr>
              <a:t>полегшить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таємна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праця</a:t>
            </a:r>
            <a:r>
              <a:rPr lang="ru-RU" dirty="0" smtClean="0">
                <a:latin typeface="Century Gothic" pitchFamily="34" charset="0"/>
              </a:rPr>
              <a:t> над </a:t>
            </a:r>
            <a:r>
              <a:rPr lang="ru-RU" dirty="0" err="1" smtClean="0">
                <a:latin typeface="Century Gothic" pitchFamily="34" charset="0"/>
              </a:rPr>
              <a:t>новими</a:t>
            </a:r>
            <a:r>
              <a:rPr lang="ru-RU" dirty="0" smtClean="0">
                <a:latin typeface="Century Gothic" pitchFamily="34" charset="0"/>
              </a:rPr>
              <a:t> трудами. </a:t>
            </a:r>
            <a:r>
              <a:rPr lang="ru-RU" dirty="0" err="1" smtClean="0">
                <a:latin typeface="Century Gothic" pitchFamily="34" charset="0"/>
              </a:rPr>
              <a:t>Його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захоплення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енергійність</a:t>
            </a:r>
            <a:r>
              <a:rPr lang="ru-RU" dirty="0" smtClean="0">
                <a:latin typeface="Century Gothic" pitchFamily="34" charset="0"/>
              </a:rPr>
              <a:t> на початку </a:t>
            </a:r>
            <a:r>
              <a:rPr lang="ru-RU" dirty="0" err="1" smtClean="0">
                <a:latin typeface="Century Gothic" pitchFamily="34" charset="0"/>
              </a:rPr>
              <a:t>п’єси</a:t>
            </a:r>
            <a:r>
              <a:rPr lang="ru-RU" dirty="0" smtClean="0">
                <a:latin typeface="Century Gothic" pitchFamily="34" charset="0"/>
              </a:rPr>
              <a:t> та </a:t>
            </a:r>
            <a:r>
              <a:rPr lang="ru-RU" dirty="0" err="1" smtClean="0">
                <a:latin typeface="Century Gothic" pitchFamily="34" charset="0"/>
              </a:rPr>
              <a:t>деяка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апатія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біль</a:t>
            </a:r>
            <a:r>
              <a:rPr lang="ru-RU" dirty="0" smtClean="0">
                <a:latin typeface="Century Gothic" pitchFamily="34" charset="0"/>
              </a:rPr>
              <a:t> у </a:t>
            </a:r>
            <a:r>
              <a:rPr lang="ru-RU" dirty="0" err="1" smtClean="0">
                <a:latin typeface="Century Gothic" pitchFamily="34" charset="0"/>
              </a:rPr>
              <a:t>фіналі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відображають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способи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існування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тієї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істини</a:t>
            </a:r>
            <a:r>
              <a:rPr lang="ru-RU" dirty="0" smtClean="0">
                <a:latin typeface="Century Gothic" pitchFamily="34" charset="0"/>
              </a:rPr>
              <a:t>, яку </a:t>
            </a:r>
            <a:r>
              <a:rPr lang="ru-RU" dirty="0" err="1" smtClean="0">
                <a:latin typeface="Century Gothic" pitchFamily="34" charset="0"/>
              </a:rPr>
              <a:t>він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відкрив</a:t>
            </a:r>
            <a:r>
              <a:rPr lang="ru-RU" dirty="0" smtClean="0">
                <a:latin typeface="Century Gothic" pitchFamily="34" charset="0"/>
              </a:rPr>
              <a:t>. </a:t>
            </a:r>
            <a:r>
              <a:rPr lang="ru-RU" dirty="0" err="1" smtClean="0">
                <a:latin typeface="Century Gothic" pitchFamily="34" charset="0"/>
              </a:rPr>
              <a:t>Спочатку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було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прагнення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долучити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всіх</a:t>
            </a:r>
            <a:r>
              <a:rPr lang="ru-RU" dirty="0" smtClean="0">
                <a:latin typeface="Century Gothic" pitchFamily="34" charset="0"/>
              </a:rPr>
              <a:t> до </a:t>
            </a:r>
            <a:r>
              <a:rPr lang="ru-RU" dirty="0" err="1" smtClean="0">
                <a:latin typeface="Century Gothic" pitchFamily="34" charset="0"/>
              </a:rPr>
              <a:t>світу</a:t>
            </a:r>
            <a:r>
              <a:rPr lang="ru-RU" dirty="0" smtClean="0">
                <a:latin typeface="Century Gothic" pitchFamily="34" charset="0"/>
              </a:rPr>
              <a:t> науки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нових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можливостей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потім</a:t>
            </a:r>
            <a:r>
              <a:rPr lang="ru-RU" dirty="0" smtClean="0">
                <a:latin typeface="Century Gothic" pitchFamily="34" charset="0"/>
              </a:rPr>
              <a:t> – </a:t>
            </a:r>
            <a:r>
              <a:rPr lang="ru-RU" dirty="0" err="1" smtClean="0">
                <a:latin typeface="Century Gothic" pitchFamily="34" charset="0"/>
              </a:rPr>
              <a:t>боязкі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спроби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зберегти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крихти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дорогоцінного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знання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заради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продовження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процесу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пізнання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але</a:t>
            </a:r>
            <a:r>
              <a:rPr lang="ru-RU" dirty="0" smtClean="0">
                <a:latin typeface="Century Gothic" pitchFamily="34" charset="0"/>
              </a:rPr>
              <a:t> уже недоступного для широких </a:t>
            </a:r>
            <a:r>
              <a:rPr lang="ru-RU" dirty="0" err="1" smtClean="0">
                <a:latin typeface="Century Gothic" pitchFamily="34" charset="0"/>
              </a:rPr>
              <a:t>мас</a:t>
            </a:r>
            <a:r>
              <a:rPr lang="ru-RU" dirty="0" smtClean="0">
                <a:latin typeface="Century Gothic" pitchFamily="34" charset="0"/>
              </a:rPr>
              <a:t>.</a:t>
            </a:r>
            <a:r>
              <a:rPr lang="ru-RU" dirty="0" smtClean="0"/>
              <a:t> </a:t>
            </a:r>
            <a:endParaRPr lang="uk-UA" dirty="0"/>
          </a:p>
        </p:txBody>
      </p:sp>
      <p:pic>
        <p:nvPicPr>
          <p:cNvPr id="6146" name="Picture 2" descr="C:\Users\Acer\Desktop\Bertini_fresco_of_Galileo_Galilei_and_Doge_of_Venice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634895" cy="2857520"/>
          </a:xfrm>
          <a:prstGeom prst="rect">
            <a:avLst/>
          </a:prstGeom>
          <a:noFill/>
        </p:spPr>
      </p:pic>
      <p:pic>
        <p:nvPicPr>
          <p:cNvPr id="4" name="Picture 2" descr="C:\Users\Acer\Desktop\i_0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357562"/>
            <a:ext cx="2989735" cy="330516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214290"/>
            <a:ext cx="55007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entury Gothic" pitchFamily="34" charset="0"/>
              </a:rPr>
              <a:t> </a:t>
            </a:r>
            <a:r>
              <a:rPr lang="ru-RU" dirty="0" err="1" smtClean="0">
                <a:latin typeface="Century Gothic" pitchFamily="34" charset="0"/>
              </a:rPr>
              <a:t>Істина</a:t>
            </a:r>
            <a:r>
              <a:rPr lang="ru-RU" dirty="0" smtClean="0">
                <a:latin typeface="Century Gothic" pitchFamily="34" charset="0"/>
              </a:rPr>
              <a:t>, як </a:t>
            </a:r>
            <a:r>
              <a:rPr lang="ru-RU" dirty="0" err="1" smtClean="0">
                <a:latin typeface="Century Gothic" pitchFamily="34" charset="0"/>
              </a:rPr>
              <a:t>спосіб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перетворення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дійсності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зникає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адже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саме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</a:t>
            </a:r>
            <a:r>
              <a:rPr lang="ru-RU" dirty="0" smtClean="0">
                <a:latin typeface="Century Gothic" pitchFamily="34" charset="0"/>
              </a:rPr>
              <a:t> людей </a:t>
            </a:r>
            <a:r>
              <a:rPr lang="ru-RU" dirty="0" err="1" smtClean="0">
                <a:latin typeface="Century Gothic" pitchFamily="34" charset="0"/>
              </a:rPr>
              <a:t>залежить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будуть</a:t>
            </a:r>
            <a:r>
              <a:rPr lang="ru-RU" dirty="0" smtClean="0">
                <a:latin typeface="Century Gothic" pitchFamily="34" charset="0"/>
              </a:rPr>
              <a:t> вони </a:t>
            </a:r>
            <a:r>
              <a:rPr lang="ru-RU" dirty="0" err="1" smtClean="0">
                <a:latin typeface="Century Gothic" pitchFamily="34" charset="0"/>
              </a:rPr>
              <a:t>її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використовувати</a:t>
            </a:r>
            <a:r>
              <a:rPr lang="ru-RU" dirty="0" smtClean="0">
                <a:latin typeface="Century Gothic" pitchFamily="34" charset="0"/>
              </a:rPr>
              <a:t>, </a:t>
            </a:r>
            <a:r>
              <a:rPr lang="ru-RU" dirty="0" err="1" smtClean="0">
                <a:latin typeface="Century Gothic" pitchFamily="34" charset="0"/>
              </a:rPr>
              <a:t>чи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ні</a:t>
            </a:r>
            <a:r>
              <a:rPr lang="ru-RU" dirty="0" smtClean="0">
                <a:latin typeface="Century Gothic" pitchFamily="34" charset="0"/>
              </a:rPr>
              <a:t>. </a:t>
            </a:r>
            <a:r>
              <a:rPr lang="ru-RU" dirty="0" err="1" smtClean="0">
                <a:latin typeface="Century Gothic" pitchFamily="34" charset="0"/>
              </a:rPr>
              <a:t>Поразка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вченого</a:t>
            </a:r>
            <a:r>
              <a:rPr lang="ru-RU" dirty="0" smtClean="0">
                <a:latin typeface="Century Gothic" pitchFamily="34" charset="0"/>
              </a:rPr>
              <a:t> – </a:t>
            </a:r>
            <a:r>
              <a:rPr lang="ru-RU" dirty="0" err="1" smtClean="0">
                <a:latin typeface="Century Gothic" pitchFamily="34" charset="0"/>
              </a:rPr>
              <a:t>це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водночас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поразка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людства</a:t>
            </a:r>
            <a:r>
              <a:rPr lang="ru-RU" dirty="0" smtClean="0">
                <a:latin typeface="Century Gothic" pitchFamily="34" charset="0"/>
              </a:rPr>
              <a:t> у </a:t>
            </a:r>
            <a:r>
              <a:rPr lang="ru-RU" dirty="0" err="1" smtClean="0">
                <a:latin typeface="Century Gothic" pitchFamily="34" charset="0"/>
              </a:rPr>
              <a:t>його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пошуках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свободи</a:t>
            </a:r>
            <a:r>
              <a:rPr lang="ru-RU" dirty="0" smtClean="0">
                <a:latin typeface="Century Gothic" pitchFamily="34" charset="0"/>
              </a:rPr>
              <a:t>. </a:t>
            </a:r>
            <a:r>
              <a:rPr lang="ru-RU" dirty="0" err="1" smtClean="0">
                <a:latin typeface="Century Gothic" pitchFamily="34" charset="0"/>
              </a:rPr>
              <a:t>Ідеї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Галілея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були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надзвичайно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потрібні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народові</a:t>
            </a:r>
            <a:r>
              <a:rPr lang="ru-RU" dirty="0" smtClean="0">
                <a:latin typeface="Century Gothic" pitchFamily="34" charset="0"/>
              </a:rPr>
              <a:t> – вони </a:t>
            </a:r>
            <a:r>
              <a:rPr lang="ru-RU" dirty="0" err="1" smtClean="0">
                <a:latin typeface="Century Gothic" pitchFamily="34" charset="0"/>
              </a:rPr>
              <a:t>вказували</a:t>
            </a:r>
            <a:r>
              <a:rPr lang="ru-RU" dirty="0" smtClean="0">
                <a:latin typeface="Century Gothic" pitchFamily="34" charset="0"/>
              </a:rPr>
              <a:t> шлях </a:t>
            </a:r>
            <a:r>
              <a:rPr lang="ru-RU" dirty="0" err="1" smtClean="0">
                <a:latin typeface="Century Gothic" pitchFamily="34" charset="0"/>
              </a:rPr>
              <a:t>і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розкривали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очі</a:t>
            </a:r>
            <a:r>
              <a:rPr lang="ru-RU" dirty="0" smtClean="0">
                <a:latin typeface="Century Gothic" pitchFamily="34" charset="0"/>
              </a:rPr>
              <a:t> на те, </a:t>
            </a:r>
            <a:r>
              <a:rPr lang="ru-RU" dirty="0" err="1" smtClean="0">
                <a:latin typeface="Century Gothic" pitchFamily="34" charset="0"/>
              </a:rPr>
              <a:t>що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</a:t>
            </a:r>
            <a:r>
              <a:rPr lang="ru-RU" dirty="0" smtClean="0">
                <a:latin typeface="Century Gothic" pitchFamily="34" charset="0"/>
              </a:rPr>
              <a:t> них </a:t>
            </a:r>
            <a:r>
              <a:rPr lang="ru-RU" dirty="0" err="1" smtClean="0">
                <a:latin typeface="Century Gothic" pitchFamily="34" charset="0"/>
              </a:rPr>
              <a:t>приховували</a:t>
            </a:r>
            <a:r>
              <a:rPr lang="ru-RU" dirty="0" smtClean="0">
                <a:latin typeface="Century Gothic" pitchFamily="34" charset="0"/>
              </a:rPr>
              <a:t>. </a:t>
            </a:r>
            <a:r>
              <a:rPr lang="ru-RU" dirty="0" err="1" smtClean="0">
                <a:latin typeface="Century Gothic" pitchFamily="34" charset="0"/>
              </a:rPr>
              <a:t>Відмова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вченого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його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відкриттів</a:t>
            </a:r>
            <a:r>
              <a:rPr lang="ru-RU" dirty="0" smtClean="0">
                <a:latin typeface="Century Gothic" pitchFamily="34" charset="0"/>
              </a:rPr>
              <a:t> означала </a:t>
            </a:r>
            <a:r>
              <a:rPr lang="ru-RU" dirty="0" err="1" smtClean="0">
                <a:latin typeface="Century Gothic" pitchFamily="34" charset="0"/>
              </a:rPr>
              <a:t>поринання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світу</a:t>
            </a:r>
            <a:r>
              <a:rPr lang="ru-RU" dirty="0" smtClean="0">
                <a:latin typeface="Century Gothic" pitchFamily="34" charset="0"/>
              </a:rPr>
              <a:t> в морок </a:t>
            </a:r>
            <a:r>
              <a:rPr lang="ru-RU" dirty="0" err="1" smtClean="0">
                <a:latin typeface="Century Gothic" pitchFamily="34" charset="0"/>
              </a:rPr>
              <a:t>невігластва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й</a:t>
            </a:r>
            <a:r>
              <a:rPr lang="ru-RU" dirty="0" smtClean="0">
                <a:latin typeface="Century Gothic" pitchFamily="34" charset="0"/>
              </a:rPr>
              <a:t> </a:t>
            </a:r>
            <a:r>
              <a:rPr lang="ru-RU" dirty="0" err="1" smtClean="0">
                <a:latin typeface="Century Gothic" pitchFamily="34" charset="0"/>
              </a:rPr>
              <a:t>перетворення</a:t>
            </a:r>
            <a:r>
              <a:rPr lang="ru-RU" dirty="0" smtClean="0">
                <a:latin typeface="Century Gothic" pitchFamily="34" charset="0"/>
              </a:rPr>
              <a:t> науки на </a:t>
            </a:r>
            <a:r>
              <a:rPr lang="ru-RU" dirty="0" err="1" smtClean="0">
                <a:latin typeface="Century Gothic" pitchFamily="34" charset="0"/>
              </a:rPr>
              <a:t>заняття</a:t>
            </a:r>
            <a:r>
              <a:rPr lang="ru-RU" dirty="0" smtClean="0">
                <a:latin typeface="Century Gothic" pitchFamily="34" charset="0"/>
              </a:rPr>
              <a:t> для </a:t>
            </a:r>
            <a:r>
              <a:rPr lang="ru-RU" dirty="0" err="1" smtClean="0">
                <a:latin typeface="Century Gothic" pitchFamily="34" charset="0"/>
              </a:rPr>
              <a:t>втаємничених</a:t>
            </a:r>
            <a:r>
              <a:rPr lang="ru-RU" dirty="0" smtClean="0">
                <a:latin typeface="Century Gothic" pitchFamily="34" charset="0"/>
              </a:rPr>
              <a:t>.</a:t>
            </a:r>
            <a:r>
              <a:rPr lang="ru-RU" dirty="0" smtClean="0"/>
              <a:t> </a:t>
            </a:r>
            <a:endParaRPr lang="uk-UA" dirty="0"/>
          </a:p>
        </p:txBody>
      </p:sp>
      <p:pic>
        <p:nvPicPr>
          <p:cNvPr id="7171" name="Picture 3" descr="C:\Users\Acer\Desktop\trehopera1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571876"/>
            <a:ext cx="4561979" cy="30337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610</Words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Вибір галілея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8</cp:revision>
  <dcterms:created xsi:type="dcterms:W3CDTF">2014-03-04T02:52:09Z</dcterms:created>
  <dcterms:modified xsi:type="dcterms:W3CDTF">2014-03-04T04:04:33Z</dcterms:modified>
</cp:coreProperties>
</file>