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1" r:id="rId6"/>
    <p:sldId id="259" r:id="rId7"/>
    <p:sldId id="262" r:id="rId8"/>
    <p:sldId id="264" r:id="rId9"/>
    <p:sldId id="265" r:id="rId10"/>
    <p:sldId id="263" r:id="rId11"/>
    <p:sldId id="266" r:id="rId12"/>
    <p:sldId id="267" r:id="rId13"/>
    <p:sldId id="268" r:id="rId14"/>
    <p:sldId id="270"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22.09.2013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22.09.2013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22.09.2013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0100" y="1071546"/>
            <a:ext cx="7772400" cy="1470025"/>
          </a:xfrm>
        </p:spPr>
        <p:txBody>
          <a:bodyPr/>
          <a:lstStyle/>
          <a:p>
            <a:r>
              <a:rPr lang="en-US" dirty="0" smtClean="0"/>
              <a:t>United States of America.</a:t>
            </a:r>
            <a:br>
              <a:rPr lang="en-US" dirty="0" smtClean="0"/>
            </a:br>
            <a:r>
              <a:rPr lang="en-US" dirty="0" smtClean="0"/>
              <a:t>Washington District of Columbia. </a:t>
            </a:r>
            <a:endParaRPr lang="ru-RU" dirty="0"/>
          </a:p>
        </p:txBody>
      </p:sp>
      <p:sp>
        <p:nvSpPr>
          <p:cNvPr id="3" name="Подзаголовок 2"/>
          <p:cNvSpPr>
            <a:spLocks noGrp="1"/>
          </p:cNvSpPr>
          <p:nvPr>
            <p:ph type="subTitle" idx="1"/>
          </p:nvPr>
        </p:nvSpPr>
        <p:spPr>
          <a:xfrm>
            <a:off x="4286248" y="6286520"/>
            <a:ext cx="5500694" cy="821549"/>
          </a:xfrm>
        </p:spPr>
        <p:txBody>
          <a:bodyPr/>
          <a:lstStyle/>
          <a:p>
            <a:r>
              <a:rPr lang="en-US" b="1" dirty="0" smtClean="0">
                <a:solidFill>
                  <a:schemeClr val="bg1"/>
                </a:solidFill>
              </a:rPr>
              <a:t>Tanya </a:t>
            </a:r>
            <a:r>
              <a:rPr lang="en-US" b="1" dirty="0" err="1" smtClean="0">
                <a:solidFill>
                  <a:schemeClr val="bg1"/>
                </a:solidFill>
              </a:rPr>
              <a:t>Bezkrovnaya</a:t>
            </a:r>
            <a:r>
              <a:rPr lang="en-US" b="1" dirty="0" smtClean="0">
                <a:solidFill>
                  <a:schemeClr val="bg1"/>
                </a:solidFill>
              </a:rPr>
              <a:t> 11B</a:t>
            </a:r>
            <a:endParaRPr lang="ru-RU" b="1" dirty="0">
              <a:solidFill>
                <a:schemeClr val="bg1"/>
              </a:solidFill>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85728"/>
            <a:ext cx="8186766" cy="5840435"/>
          </a:xfrm>
        </p:spPr>
        <p:txBody>
          <a:bodyPr>
            <a:normAutofit fontScale="77500" lnSpcReduction="20000"/>
          </a:bodyPr>
          <a:lstStyle/>
          <a:p>
            <a:pPr algn="just"/>
            <a:r>
              <a:rPr lang="en-US" dirty="0" smtClean="0"/>
              <a:t>The White House is one of the world's most famous buildings.</a:t>
            </a:r>
          </a:p>
          <a:p>
            <a:pPr algn="just"/>
            <a:r>
              <a:rPr lang="en-US" dirty="0" smtClean="0"/>
              <a:t>First president, George Washington, selected the site for the White House in 1791. </a:t>
            </a:r>
          </a:p>
          <a:p>
            <a:pPr algn="just"/>
            <a:r>
              <a:rPr lang="en-US" b="1" dirty="0" smtClean="0"/>
              <a:t>White House Trivia</a:t>
            </a:r>
          </a:p>
          <a:p>
            <a:pPr algn="just"/>
            <a:r>
              <a:rPr lang="en-US" dirty="0" smtClean="0"/>
              <a:t>There are 132 rooms, 35 bathrooms, and 6 levels in the Residence. There are also 412 doors, 147 windows, 28 fireplaces, 8 staircases, and 3 elevators.</a:t>
            </a:r>
          </a:p>
          <a:p>
            <a:pPr algn="just"/>
            <a:r>
              <a:rPr lang="en-US" dirty="0" smtClean="0"/>
              <a:t>At various times in history, the White House has been known as the "President's Palace," the "President's House," and the "Executive Mansion." President Theodore Roosevelt officially gave the White House its current name in 1901.</a:t>
            </a:r>
          </a:p>
          <a:p>
            <a:pPr algn="just"/>
            <a:r>
              <a:rPr lang="en-US" dirty="0" smtClean="0"/>
              <a:t>The White House kitchen is able to serve dinner to as many as 140 guests and hors d'oeuvres to more than 1,000.</a:t>
            </a:r>
          </a:p>
          <a:p>
            <a:pPr algn="just"/>
            <a:r>
              <a:rPr lang="en-US" dirty="0" smtClean="0"/>
              <a:t>The White House requires 570 gallons of paint to cover its outside surface.</a:t>
            </a:r>
          </a:p>
          <a:p>
            <a:endParaRPr lang="en-US" dirty="0" smtClean="0"/>
          </a:p>
          <a:p>
            <a:pPr algn="just"/>
            <a:endParaRPr lang="ru-RU" dirty="0"/>
          </a:p>
        </p:txBody>
      </p:sp>
    </p:spTree>
  </p:cSld>
  <p:clrMapOvr>
    <a:masterClrMapping/>
  </p:clrMapOvr>
  <p:transition spd="med">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www.usa-info.com.ua/photogallery/image/washigton_dc/capitol_building_washington_dc.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85720" y="285728"/>
            <a:ext cx="3686172" cy="1296974"/>
          </a:xfrm>
        </p:spPr>
        <p:txBody>
          <a:bodyPr>
            <a:normAutofit fontScale="90000"/>
          </a:bodyPr>
          <a:lstStyle/>
          <a:p>
            <a:r>
              <a:rPr lang="fr-FR" b="1" dirty="0" smtClean="0">
                <a:solidFill>
                  <a:schemeClr val="bg1"/>
                </a:solidFill>
              </a:rPr>
              <a:t>The United States Capitol</a:t>
            </a:r>
            <a:r>
              <a:rPr lang="fr-FR" dirty="0" smtClean="0"/>
              <a:t> </a:t>
            </a:r>
            <a:endParaRPr lang="ru-RU" dirty="0"/>
          </a:p>
        </p:txBody>
      </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en-US" dirty="0" smtClean="0"/>
              <a:t>The United States Capitol is the meeting place of the U.S. Congress, the legislature of the U.S. federal government.</a:t>
            </a:r>
          </a:p>
          <a:p>
            <a:pPr algn="just"/>
            <a:r>
              <a:rPr lang="en-US" dirty="0" smtClean="0"/>
              <a:t> Though it has never been the geographic center of the federal district, the Capitol is the origin by which the quadrants of the District are divided and the city was planned.</a:t>
            </a:r>
            <a:endParaRPr lang="ru-RU" dirty="0"/>
          </a:p>
        </p:txBody>
      </p:sp>
    </p:spTree>
  </p:cSld>
  <p:clrMapOvr>
    <a:masterClrMapping/>
  </p:clrMapOvr>
  <p:transition spd="med">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upload.wikimedia.org/wikipedia/commons/e/e5/WashingtonDC_ISS013-E-13549.jpg"/>
          <p:cNvPicPr>
            <a:picLocks noChangeAspect="1" noChangeArrowheads="1"/>
          </p:cNvPicPr>
          <p:nvPr/>
        </p:nvPicPr>
        <p:blipFill>
          <a:blip r:embed="rId2"/>
          <a:srcRect/>
          <a:stretch>
            <a:fillRect/>
          </a:stretch>
        </p:blipFill>
        <p:spPr bwMode="auto">
          <a:xfrm>
            <a:off x="-1" y="0"/>
            <a:ext cx="10159967" cy="68580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beforeidie.cc/site/washingtondc/files/2012/06/2012-05-19-17.47.45-910x512.jpg"/>
          <p:cNvPicPr>
            <a:picLocks noChangeAspect="1" noChangeArrowheads="1"/>
          </p:cNvPicPr>
          <p:nvPr/>
        </p:nvPicPr>
        <p:blipFill>
          <a:blip r:embed="rId2"/>
          <a:srcRect/>
          <a:stretch>
            <a:fillRect/>
          </a:stretch>
        </p:blipFill>
        <p:spPr bwMode="auto">
          <a:xfrm>
            <a:off x="2541610" y="3143248"/>
            <a:ext cx="6602390" cy="3714752"/>
          </a:xfrm>
          <a:prstGeom prst="rect">
            <a:avLst/>
          </a:prstGeom>
          <a:noFill/>
        </p:spPr>
      </p:pic>
      <p:pic>
        <p:nvPicPr>
          <p:cNvPr id="27652" name="Picture 4" descr="http://beforeidie.cc/site/washingtondc/files/2012/06/2012-05-19-17.50.07-910x512.jpg"/>
          <p:cNvPicPr>
            <a:picLocks noChangeAspect="1" noChangeArrowheads="1"/>
          </p:cNvPicPr>
          <p:nvPr/>
        </p:nvPicPr>
        <p:blipFill>
          <a:blip r:embed="rId3"/>
          <a:srcRect/>
          <a:stretch>
            <a:fillRect/>
          </a:stretch>
        </p:blipFill>
        <p:spPr bwMode="auto">
          <a:xfrm>
            <a:off x="1643042" y="2637680"/>
            <a:ext cx="7500958" cy="4220320"/>
          </a:xfrm>
          <a:prstGeom prst="rect">
            <a:avLst/>
          </a:prstGeom>
          <a:noFill/>
        </p:spPr>
      </p:pic>
      <p:sp>
        <p:nvSpPr>
          <p:cNvPr id="2" name="Заголовок 1"/>
          <p:cNvSpPr>
            <a:spLocks noGrp="1"/>
          </p:cNvSpPr>
          <p:nvPr>
            <p:ph type="title"/>
          </p:nvPr>
        </p:nvSpPr>
        <p:spPr>
          <a:xfrm>
            <a:off x="500034" y="571480"/>
            <a:ext cx="8229600" cy="1143000"/>
          </a:xfrm>
        </p:spPr>
        <p:txBody>
          <a:bodyPr>
            <a:normAutofit fontScale="90000"/>
          </a:bodyPr>
          <a:lstStyle/>
          <a:p>
            <a:r>
              <a:rPr lang="fr-FR" i="1" dirty="0" smtClean="0"/>
              <a:t>Before I Die in</a:t>
            </a:r>
            <a:br>
              <a:rPr lang="fr-FR" i="1" dirty="0" smtClean="0"/>
            </a:br>
            <a:r>
              <a:rPr lang="fr-FR" i="1" dirty="0" smtClean="0"/>
              <a:t>Washington, DC</a:t>
            </a:r>
            <a:br>
              <a:rPr lang="fr-FR" i="1" dirty="0" smtClean="0"/>
            </a:br>
            <a:endParaRPr lang="ru-RU" dirty="0"/>
          </a:p>
        </p:txBody>
      </p:sp>
      <p:sp>
        <p:nvSpPr>
          <p:cNvPr id="3" name="Содержимое 2"/>
          <p:cNvSpPr>
            <a:spLocks noGrp="1"/>
          </p:cNvSpPr>
          <p:nvPr>
            <p:ph idx="1"/>
          </p:nvPr>
        </p:nvSpPr>
        <p:spPr/>
        <p:txBody>
          <a:bodyPr/>
          <a:lstStyle/>
          <a:p>
            <a:r>
              <a:rPr lang="en-US" b="1" dirty="0" smtClean="0"/>
              <a:t>Sophie Miller and Dan Blah created this wall at the corner of 14th</a:t>
            </a:r>
            <a:endParaRPr lang="ru-RU"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linds(horizontal)">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blinds(horizontal)">
                                      <p:cBhvr>
                                        <p:cTn id="12"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6626" name="Picture 2" descr="http://thescoutguide.com/wp-content/uploads/2013/07/fireworks-washington-dc.jpg"/>
          <p:cNvPicPr>
            <a:picLocks noChangeAspect="1" noChangeArrowheads="1"/>
          </p:cNvPicPr>
          <p:nvPr/>
        </p:nvPicPr>
        <p:blipFill>
          <a:blip r:embed="rId2"/>
          <a:srcRect/>
          <a:stretch>
            <a:fillRect/>
          </a:stretch>
        </p:blipFill>
        <p:spPr bwMode="auto">
          <a:xfrm>
            <a:off x="-1318741" y="0"/>
            <a:ext cx="10462741" cy="6858000"/>
          </a:xfrm>
          <a:prstGeom prst="rect">
            <a:avLst/>
          </a:prstGeom>
          <a:noFill/>
        </p:spPr>
      </p:pic>
    </p:spTree>
  </p:cSld>
  <p:clrMapOvr>
    <a:masterClrMapping/>
  </p:clrMapOvr>
  <p:transition spd="med">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1.Who, when and how created a design of Washington D.C.</a:t>
            </a:r>
            <a:endParaRPr lang="ru-RU" dirty="0"/>
          </a:p>
        </p:txBody>
      </p:sp>
      <p:sp>
        <p:nvSpPr>
          <p:cNvPr id="3" name="Содержимое 2"/>
          <p:cNvSpPr>
            <a:spLocks noGrp="1"/>
          </p:cNvSpPr>
          <p:nvPr>
            <p:ph idx="1"/>
          </p:nvPr>
        </p:nvSpPr>
        <p:spPr>
          <a:xfrm>
            <a:off x="428596" y="1928802"/>
            <a:ext cx="8229600" cy="4525963"/>
          </a:xfrm>
        </p:spPr>
        <p:txBody>
          <a:bodyPr/>
          <a:lstStyle/>
          <a:p>
            <a:r>
              <a:rPr lang="en-US" dirty="0" smtClean="0"/>
              <a:t>It was established in 1790 by first president George Washington, and was designed by Pierre L'Enfant.</a:t>
            </a:r>
          </a:p>
          <a:p>
            <a:r>
              <a:rPr lang="en-US" dirty="0" smtClean="0"/>
              <a:t>Washington D.C. was created is because Congress needed a permanent place to meet instead of going to a different spot every time.</a:t>
            </a:r>
            <a:endParaRPr lang="ru-RU" dirty="0"/>
          </a:p>
        </p:txBody>
      </p:sp>
    </p:spTree>
  </p:cSld>
  <p:clrMapOvr>
    <a:masterClrMapping/>
  </p:clrMapOvr>
  <p:transition spd="med">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hotoeverywhere.co.uk/west/usa/washington_monument444.jpg"/>
          <p:cNvPicPr>
            <a:picLocks noChangeAspect="1" noChangeArrowheads="1"/>
          </p:cNvPicPr>
          <p:nvPr/>
        </p:nvPicPr>
        <p:blipFill>
          <a:blip r:embed="rId2"/>
          <a:srcRect/>
          <a:stretch>
            <a:fillRect/>
          </a:stretch>
        </p:blipFill>
        <p:spPr bwMode="auto">
          <a:xfrm>
            <a:off x="1142976" y="0"/>
            <a:ext cx="6915096" cy="9220128"/>
          </a:xfrm>
          <a:prstGeom prst="rect">
            <a:avLst/>
          </a:prstGeom>
          <a:noFill/>
        </p:spPr>
      </p:pic>
      <p:sp>
        <p:nvSpPr>
          <p:cNvPr id="2" name="Заголовок 1"/>
          <p:cNvSpPr>
            <a:spLocks noGrp="1"/>
          </p:cNvSpPr>
          <p:nvPr>
            <p:ph type="title"/>
          </p:nvPr>
        </p:nvSpPr>
        <p:spPr/>
        <p:txBody>
          <a:bodyPr/>
          <a:lstStyle/>
          <a:p>
            <a:r>
              <a:rPr lang="en-US" dirty="0" smtClean="0"/>
              <a:t>2.Washington National Monument</a:t>
            </a:r>
            <a:endParaRPr lang="ru-RU" dirty="0"/>
          </a:p>
        </p:txBody>
      </p:sp>
    </p:spTree>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214422"/>
            <a:ext cx="8229600" cy="4525963"/>
          </a:xfrm>
        </p:spPr>
        <p:txBody>
          <a:bodyPr>
            <a:normAutofit fontScale="92500" lnSpcReduction="20000"/>
          </a:bodyPr>
          <a:lstStyle/>
          <a:p>
            <a:pPr algn="just"/>
            <a:r>
              <a:rPr lang="en-US" dirty="0" smtClean="0"/>
              <a:t>In 1833, at the 100th anniversary of George Washington's birth, James Madison and John Marshall founded the Washington National Monument Society; its purpose was to build a monument for George Washington.</a:t>
            </a:r>
          </a:p>
          <a:p>
            <a:pPr algn="just"/>
            <a:r>
              <a:rPr lang="en-US" dirty="0" smtClean="0"/>
              <a:t>The monument was finally dedicated on February 21, 1885, 37 years after construction started. It opened to the public more than 3 years later, in October 1888.</a:t>
            </a:r>
          </a:p>
          <a:p>
            <a:pPr algn="just"/>
            <a:r>
              <a:rPr lang="en-US" dirty="0" smtClean="0"/>
              <a:t>The Washington Monument is located at the National Mall.</a:t>
            </a:r>
            <a:endParaRPr lang="ru-RU" dirty="0"/>
          </a:p>
        </p:txBody>
      </p:sp>
      <p:pic>
        <p:nvPicPr>
          <p:cNvPr id="4098" name="Picture 2" descr="http://img.washingtonpost.com/rf/image_1024w/2010-2019/WashingtonPost/2013/07/09/Local/Images/washmonument0081373333585.jpg"/>
          <p:cNvPicPr>
            <a:picLocks noChangeAspect="1" noChangeArrowheads="1"/>
          </p:cNvPicPr>
          <p:nvPr/>
        </p:nvPicPr>
        <p:blipFill>
          <a:blip r:embed="rId2"/>
          <a:srcRect/>
          <a:stretch>
            <a:fillRect/>
          </a:stretch>
        </p:blipFill>
        <p:spPr bwMode="auto">
          <a:xfrm>
            <a:off x="-1241812" y="0"/>
            <a:ext cx="10385812"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plus(in)">
                                      <p:cBhvr>
                                        <p:cTn id="18"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Mall</a:t>
            </a:r>
            <a:endParaRPr lang="ru-RU" dirty="0"/>
          </a:p>
        </p:txBody>
      </p:sp>
      <p:sp>
        <p:nvSpPr>
          <p:cNvPr id="3" name="Содержимое 2"/>
          <p:cNvSpPr>
            <a:spLocks noGrp="1"/>
          </p:cNvSpPr>
          <p:nvPr>
            <p:ph idx="1"/>
          </p:nvPr>
        </p:nvSpPr>
        <p:spPr/>
        <p:txBody>
          <a:bodyPr/>
          <a:lstStyle/>
          <a:p>
            <a:endParaRPr lang="ru-RU" dirty="0"/>
          </a:p>
        </p:txBody>
      </p:sp>
      <p:pic>
        <p:nvPicPr>
          <p:cNvPr id="1026" name="Picture 2" descr="http://illuminatimatrix.files.wordpress.com/2008/07/national-mall-phot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1142984"/>
            <a:ext cx="8229600" cy="4525963"/>
          </a:xfrm>
        </p:spPr>
        <p:txBody>
          <a:bodyPr>
            <a:normAutofit fontScale="92500"/>
          </a:bodyPr>
          <a:lstStyle/>
          <a:p>
            <a:pPr algn="just"/>
            <a:r>
              <a:rPr lang="en-US" dirty="0" smtClean="0"/>
              <a:t>The National Mall or 'The Mall' is a long strip of green surrounded by museums and monuments. It stretches for over 2 miles/3 km.</a:t>
            </a:r>
          </a:p>
          <a:p>
            <a:pPr algn="just"/>
            <a:r>
              <a:rPr lang="en-US" dirty="0" smtClean="0"/>
              <a:t>Along the Mall are a number of the nation's most popular museums, including the National Gallery of Art, the National Museum of Natural History and the National Air and Space Museum.</a:t>
            </a:r>
          </a:p>
          <a:p>
            <a:pPr algn="just"/>
            <a:r>
              <a:rPr lang="en-US" dirty="0" smtClean="0"/>
              <a:t>The Mall was originally envisioned by French engineer and city planner Pierre Charles </a:t>
            </a:r>
            <a:r>
              <a:rPr lang="en-US" dirty="0" err="1" smtClean="0"/>
              <a:t>l'Enfant</a:t>
            </a:r>
            <a:r>
              <a:rPr lang="en-US" dirty="0" smtClean="0"/>
              <a:t>.</a:t>
            </a:r>
          </a:p>
        </p:txBody>
      </p:sp>
    </p:spTree>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tatic.panoramio.com/photos/large/4686979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000296" y="142852"/>
            <a:ext cx="8158162" cy="1500174"/>
          </a:xfrm>
        </p:spPr>
        <p:txBody>
          <a:bodyPr>
            <a:normAutofit/>
          </a:bodyPr>
          <a:lstStyle/>
          <a:p>
            <a:r>
              <a:rPr lang="en-US" dirty="0" smtClean="0"/>
              <a:t>The Smithsonian </a:t>
            </a:r>
            <a:br>
              <a:rPr lang="en-US" dirty="0" smtClean="0"/>
            </a:br>
            <a:r>
              <a:rPr lang="en-US" dirty="0" smtClean="0"/>
              <a:t>Institution</a:t>
            </a:r>
            <a:endParaRPr lang="ru-RU" dirty="0"/>
          </a:p>
        </p:txBody>
      </p:sp>
    </p:spTree>
  </p:cSld>
  <p:clrMapOvr>
    <a:masterClrMapping/>
  </p:clrMapOvr>
  <p:transition spd="med">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fosterandpartners.com/data/projects/1276/img0.jpg"/>
          <p:cNvPicPr>
            <a:picLocks noChangeAspect="1" noChangeArrowheads="1"/>
          </p:cNvPicPr>
          <p:nvPr/>
        </p:nvPicPr>
        <p:blipFill>
          <a:blip r:embed="rId2"/>
          <a:srcRect/>
          <a:stretch>
            <a:fillRect/>
          </a:stretch>
        </p:blipFill>
        <p:spPr bwMode="auto">
          <a:xfrm>
            <a:off x="-285784" y="0"/>
            <a:ext cx="10287034" cy="6858000"/>
          </a:xfrm>
          <a:prstGeom prst="rect">
            <a:avLst/>
          </a:prstGeom>
          <a:noFill/>
        </p:spPr>
      </p:pic>
      <p:sp>
        <p:nvSpPr>
          <p:cNvPr id="3" name="Содержимое 2"/>
          <p:cNvSpPr>
            <a:spLocks noGrp="1"/>
          </p:cNvSpPr>
          <p:nvPr>
            <p:ph idx="1"/>
          </p:nvPr>
        </p:nvSpPr>
        <p:spPr>
          <a:xfrm>
            <a:off x="142844" y="285728"/>
            <a:ext cx="8229600" cy="4525963"/>
          </a:xfrm>
        </p:spPr>
        <p:txBody>
          <a:bodyPr/>
          <a:lstStyle/>
          <a:p>
            <a:pPr algn="just"/>
            <a:r>
              <a:rPr lang="en-US" b="1" dirty="0" smtClean="0">
                <a:solidFill>
                  <a:srgbClr val="92D050"/>
                </a:solidFill>
                <a:effectLst>
                  <a:outerShdw blurRad="38100" dist="38100" dir="2700000" algn="tl">
                    <a:srgbClr val="000000">
                      <a:alpha val="43137"/>
                    </a:srgbClr>
                  </a:outerShdw>
                </a:effectLst>
              </a:rPr>
              <a:t>The Smithsonian Institution is a group of museums and research centers administered by the United States government, established in 1846.</a:t>
            </a:r>
          </a:p>
          <a:p>
            <a:pPr algn="just"/>
            <a:r>
              <a:rPr lang="en-US" b="1" dirty="0" smtClean="0">
                <a:solidFill>
                  <a:srgbClr val="92D050"/>
                </a:solidFill>
                <a:effectLst>
                  <a:outerShdw blurRad="38100" dist="38100" dir="2700000" algn="tl">
                    <a:srgbClr val="000000">
                      <a:alpha val="43137"/>
                    </a:srgbClr>
                  </a:outerShdw>
                </a:effectLst>
              </a:rPr>
              <a:t> Originally organized as the "United States National Museum"</a:t>
            </a:r>
            <a:endParaRPr lang="ru-RU" b="1" dirty="0" smtClean="0">
              <a:solidFill>
                <a:srgbClr val="92D050"/>
              </a:solidFill>
              <a:effectLst>
                <a:outerShdw blurRad="38100" dist="38100" dir="2700000" algn="tl">
                  <a:srgbClr val="000000">
                    <a:alpha val="43137"/>
                  </a:srgbClr>
                </a:outerShdw>
              </a:effectLst>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amond(in)">
                                      <p:cBhvr>
                                        <p:cTn id="7" dur="1000"/>
                                        <p:tgtEl>
                                          <p:spTgt spid="20482"/>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1000"/>
                                        <p:tgtEl>
                                          <p:spTgt spid="3">
                                            <p:txEl>
                                              <p:pRg st="0" end="0"/>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upload.wikimedia.org/wikipedia/commons/a/af/WhiteHouseSouthFacade.JPG"/>
          <p:cNvPicPr>
            <a:picLocks noChangeAspect="1" noChangeArrowheads="1"/>
          </p:cNvPicPr>
          <p:nvPr/>
        </p:nvPicPr>
        <p:blipFill>
          <a:blip r:embed="rId2"/>
          <a:srcRect/>
          <a:stretch>
            <a:fillRect/>
          </a:stretch>
        </p:blipFill>
        <p:spPr bwMode="auto">
          <a:xfrm>
            <a:off x="-1" y="0"/>
            <a:ext cx="9254859"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plus(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219</Words>
  <PresentationFormat>Экран (4:3)</PresentationFormat>
  <Paragraphs>28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United States of America. Washington District of Columbia. </vt:lpstr>
      <vt:lpstr>1.Who, when and how created a design of Washington D.C.</vt:lpstr>
      <vt:lpstr>2.Washington National Monument</vt:lpstr>
      <vt:lpstr>Слайд 4</vt:lpstr>
      <vt:lpstr>The Mall</vt:lpstr>
      <vt:lpstr>Слайд 6</vt:lpstr>
      <vt:lpstr>The Smithsonian  Institution</vt:lpstr>
      <vt:lpstr>Слайд 8</vt:lpstr>
      <vt:lpstr>Слайд 9</vt:lpstr>
      <vt:lpstr>Слайд 10</vt:lpstr>
      <vt:lpstr>The United States Capitol </vt:lpstr>
      <vt:lpstr>Слайд 12</vt:lpstr>
      <vt:lpstr>Слайд 13</vt:lpstr>
      <vt:lpstr>Before I Die in Washington, DC </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of America. Washington District of Columbia. </dc:title>
  <dc:creator>Таня</dc:creator>
  <cp:lastModifiedBy>Анатолий</cp:lastModifiedBy>
  <cp:revision>54</cp:revision>
  <dcterms:created xsi:type="dcterms:W3CDTF">2013-09-21T12:17:26Z</dcterms:created>
  <dcterms:modified xsi:type="dcterms:W3CDTF">2013-09-22T19:11:04Z</dcterms:modified>
</cp:coreProperties>
</file>