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1B15-9883-42C9-B509-4BFDADCC7F7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CC62-BC7C-4637-9B32-1EFB83D102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1B15-9883-42C9-B509-4BFDADCC7F7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CC62-BC7C-4637-9B32-1EFB83D10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1B15-9883-42C9-B509-4BFDADCC7F7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CC62-BC7C-4637-9B32-1EFB83D10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1B15-9883-42C9-B509-4BFDADCC7F7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CC62-BC7C-4637-9B32-1EFB83D10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1B15-9883-42C9-B509-4BFDADCC7F7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CC62-BC7C-4637-9B32-1EFB83D102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1B15-9883-42C9-B509-4BFDADCC7F7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CC62-BC7C-4637-9B32-1EFB83D10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1B15-9883-42C9-B509-4BFDADCC7F7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CC62-BC7C-4637-9B32-1EFB83D10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1B15-9883-42C9-B509-4BFDADCC7F7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CC62-BC7C-4637-9B32-1EFB83D10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1B15-9883-42C9-B509-4BFDADCC7F7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CC62-BC7C-4637-9B32-1EFB83D10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1B15-9883-42C9-B509-4BFDADCC7F7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CC62-BC7C-4637-9B32-1EFB83D102C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A001B15-9883-42C9-B509-4BFDADCC7F7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097CC62-BC7C-4637-9B32-1EFB83D102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A001B15-9883-42C9-B509-4BFDADCC7F7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097CC62-BC7C-4637-9B32-1EFB83D102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if.ua/book/154/10126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klib.net/books/29625/" TargetMode="External"/><Relationship Id="rId5" Type="http://schemas.openxmlformats.org/officeDocument/2006/relationships/hyperlink" Target="http://pidruchniki.com/15981110/finansi/rol_groshey_rinkoviy_ekonomitsi" TargetMode="External"/><Relationship Id="rId4" Type="http://schemas.openxmlformats.org/officeDocument/2006/relationships/hyperlink" Target="http://ua-refera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184648"/>
            <a:ext cx="8077200" cy="1673352"/>
          </a:xfrm>
        </p:spPr>
        <p:txBody>
          <a:bodyPr/>
          <a:lstStyle/>
          <a:p>
            <a:r>
              <a:rPr lang="uk-UA" dirty="0" smtClean="0"/>
              <a:t>Гроші і ціна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85184"/>
            <a:ext cx="8077200" cy="149961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Гайдичук Ангеліна 11-Б клас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72" name="Picture 8" descr="http://www.returnofkings.com/wp-content/uploads/2014/05/c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Засіб платежу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388424" cy="530120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Функція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</a:t>
            </a:r>
            <a:r>
              <a:rPr lang="ru-RU" dirty="0" err="1" smtClean="0"/>
              <a:t>обслуговують</a:t>
            </a:r>
            <a:r>
              <a:rPr lang="ru-RU" dirty="0" smtClean="0"/>
              <a:t> </a:t>
            </a:r>
            <a:r>
              <a:rPr lang="ru-RU" dirty="0" err="1" smtClean="0"/>
              <a:t>погашення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боргових</a:t>
            </a:r>
            <a:r>
              <a:rPr lang="ru-RU" dirty="0" smtClean="0"/>
              <a:t> </a:t>
            </a:r>
            <a:r>
              <a:rPr lang="ru-RU" dirty="0" err="1" smtClean="0"/>
              <a:t>зобов’язань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суб’єктами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розширеного</a:t>
            </a:r>
            <a:r>
              <a:rPr lang="ru-RU" dirty="0" smtClean="0"/>
              <a:t> </a:t>
            </a:r>
            <a:r>
              <a:rPr lang="ru-RU" dirty="0" err="1" smtClean="0"/>
              <a:t>відтворення.Це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перехід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продавця</a:t>
            </a:r>
            <a:r>
              <a:rPr lang="ru-RU" dirty="0" smtClean="0"/>
              <a:t> до </a:t>
            </a:r>
            <a:r>
              <a:rPr lang="ru-RU" dirty="0" err="1" smtClean="0"/>
              <a:t>покупця</a:t>
            </a:r>
            <a:r>
              <a:rPr lang="ru-RU" dirty="0" smtClean="0"/>
              <a:t> не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smtClean="0"/>
              <a:t>одномоментною </a:t>
            </a:r>
            <a:r>
              <a:rPr lang="ru-RU" dirty="0" smtClean="0"/>
              <a:t>передачею грошей за </a:t>
            </a:r>
            <a:r>
              <a:rPr lang="ru-RU" dirty="0" err="1" smtClean="0"/>
              <a:t>цей</a:t>
            </a:r>
            <a:r>
              <a:rPr lang="ru-RU" dirty="0" smtClean="0"/>
              <a:t> товар </a:t>
            </a:r>
            <a:r>
              <a:rPr lang="ru-RU" dirty="0" err="1" smtClean="0"/>
              <a:t>покупцями</a:t>
            </a:r>
            <a:r>
              <a:rPr lang="ru-RU" dirty="0" smtClean="0"/>
              <a:t> </a:t>
            </a:r>
            <a:r>
              <a:rPr lang="ru-RU" dirty="0" err="1" smtClean="0"/>
              <a:t>продавцю</a:t>
            </a:r>
            <a:r>
              <a:rPr lang="ru-RU" dirty="0" smtClean="0"/>
              <a:t>. 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  <a:r>
              <a:rPr lang="ru-RU" dirty="0" err="1" smtClean="0"/>
              <a:t>продаються</a:t>
            </a:r>
            <a:r>
              <a:rPr lang="ru-RU" dirty="0" smtClean="0"/>
              <a:t> в кредит,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оплатою в </a:t>
            </a:r>
            <a:r>
              <a:rPr lang="ru-RU" dirty="0" err="1" smtClean="0"/>
              <a:t>майбутньому</a:t>
            </a:r>
            <a:r>
              <a:rPr lang="ru-RU" dirty="0" smtClean="0"/>
              <a:t>. </a:t>
            </a:r>
            <a:r>
              <a:rPr lang="ru-RU" dirty="0" err="1" smtClean="0"/>
              <a:t>Продавець</a:t>
            </a:r>
            <a:r>
              <a:rPr lang="ru-RU" dirty="0" smtClean="0"/>
              <a:t> у таких </a:t>
            </a:r>
            <a:r>
              <a:rPr lang="ru-RU" dirty="0" err="1" smtClean="0"/>
              <a:t>відносинах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кредитором, </a:t>
            </a:r>
            <a:r>
              <a:rPr lang="ru-RU" dirty="0" err="1" smtClean="0"/>
              <a:t>покупець</a:t>
            </a:r>
            <a:r>
              <a:rPr lang="ru-RU" dirty="0" smtClean="0"/>
              <a:t> - </a:t>
            </a:r>
            <a:r>
              <a:rPr lang="ru-RU" dirty="0" err="1" smtClean="0"/>
              <a:t>боржником</a:t>
            </a:r>
            <a:r>
              <a:rPr lang="ru-RU" dirty="0" smtClean="0"/>
              <a:t>, а </a:t>
            </a:r>
            <a:r>
              <a:rPr lang="ru-RU" dirty="0" err="1" smtClean="0"/>
              <a:t>гроші</a:t>
            </a:r>
            <a:r>
              <a:rPr lang="ru-RU" dirty="0" smtClean="0"/>
              <a:t> </a:t>
            </a:r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платежу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Засіб нагромадження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25609"/>
          </a:xfrm>
        </p:spPr>
        <p:txBody>
          <a:bodyPr/>
          <a:lstStyle/>
          <a:p>
            <a:r>
              <a:rPr lang="ru-RU" dirty="0" err="1" smtClean="0"/>
              <a:t>Функція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</a:t>
            </a:r>
            <a:r>
              <a:rPr lang="ru-RU" dirty="0" err="1" smtClean="0"/>
              <a:t>обслуговують</a:t>
            </a:r>
            <a:r>
              <a:rPr lang="ru-RU" dirty="0" smtClean="0"/>
              <a:t> </a:t>
            </a:r>
            <a:r>
              <a:rPr lang="ru-RU" dirty="0" err="1" smtClean="0"/>
              <a:t>нагромадження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загальній</a:t>
            </a:r>
            <a:r>
              <a:rPr lang="ru-RU" dirty="0" smtClean="0"/>
              <a:t> </a:t>
            </a:r>
            <a:r>
              <a:rPr lang="ru-RU" dirty="0" err="1" smtClean="0"/>
              <a:t>абстрактній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розширеного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8130" name="Picture 2" descr="http://kazino-onlajn.com.ua/img/groshi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73016"/>
            <a:ext cx="3361556" cy="3059016"/>
          </a:xfrm>
          <a:prstGeom prst="rect">
            <a:avLst/>
          </a:prstGeom>
          <a:noFill/>
        </p:spPr>
      </p:pic>
      <p:pic>
        <p:nvPicPr>
          <p:cNvPr id="48134" name="Picture 6" descr="http://www.moneymagpie.com/wp-content/uploads/2008/06/mone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96952"/>
            <a:ext cx="3814731" cy="28610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Функції світових грош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4112"/>
            <a:ext cx="6732240" cy="42538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Світові гроші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29600" cy="4625609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Функція</a:t>
            </a:r>
            <a:r>
              <a:rPr lang="ru-RU" sz="2400" dirty="0" smtClean="0"/>
              <a:t>, в </a:t>
            </a:r>
            <a:r>
              <a:rPr lang="ru-RU" sz="2400" dirty="0" err="1" smtClean="0"/>
              <a:t>якій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гроші</a:t>
            </a:r>
            <a:r>
              <a:rPr lang="ru-RU" sz="2400" dirty="0" smtClean="0"/>
              <a:t> </a:t>
            </a:r>
            <a:r>
              <a:rPr lang="ru-RU" sz="2400" dirty="0" err="1" smtClean="0"/>
              <a:t>обслуговують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рух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вартості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міжнародному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обороті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реалізацію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взаємовідносин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Ціна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перетворена</a:t>
            </a:r>
            <a:r>
              <a:rPr lang="ru-RU" dirty="0" smtClean="0"/>
              <a:t> форма </a:t>
            </a:r>
            <a:r>
              <a:rPr lang="ru-RU" dirty="0" err="1" smtClean="0"/>
              <a:t>вартості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грошовий</a:t>
            </a:r>
            <a:r>
              <a:rPr lang="ru-RU" dirty="0" smtClean="0"/>
              <a:t> </a:t>
            </a:r>
            <a:r>
              <a:rPr lang="ru-RU" dirty="0" err="1" smtClean="0"/>
              <a:t>вираз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err="1" smtClean="0"/>
              <a:t>Зміна</a:t>
            </a:r>
            <a:r>
              <a:rPr lang="ru-RU" b="1" dirty="0" smtClean="0"/>
              <a:t> </a:t>
            </a:r>
            <a:r>
              <a:rPr lang="ru-RU" b="1" dirty="0" err="1" smtClean="0"/>
              <a:t>ціни</a:t>
            </a:r>
            <a:r>
              <a:rPr lang="ru-RU" b="1" dirty="0" smtClean="0"/>
              <a:t> </a:t>
            </a:r>
            <a:r>
              <a:rPr lang="ru-RU" b="1" dirty="0" err="1" smtClean="0"/>
              <a:t>відбувається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дією</a:t>
            </a:r>
            <a:r>
              <a:rPr lang="ru-RU" b="1" dirty="0" smtClean="0"/>
              <a:t> низки </a:t>
            </a:r>
            <a:r>
              <a:rPr lang="ru-RU" b="1" dirty="0" err="1" smtClean="0"/>
              <a:t>ціноутворювальних</a:t>
            </a:r>
            <a:r>
              <a:rPr lang="ru-RU" b="1" dirty="0" smtClean="0"/>
              <a:t> </a:t>
            </a:r>
            <a:r>
              <a:rPr lang="ru-RU" b="1" i="1" dirty="0" err="1" smtClean="0"/>
              <a:t>факторів</a:t>
            </a:r>
            <a:r>
              <a:rPr lang="ru-RU" i="1" dirty="0" smtClean="0"/>
              <a:t>(</a:t>
            </a:r>
            <a:r>
              <a:rPr lang="ru-RU" i="1" dirty="0" err="1" smtClean="0"/>
              <a:t>умови</a:t>
            </a:r>
            <a:r>
              <a:rPr lang="ru-RU" i="1" dirty="0" smtClean="0"/>
              <a:t> поставок товару, </a:t>
            </a:r>
            <a:r>
              <a:rPr lang="ru-RU" i="1" dirty="0" err="1" smtClean="0"/>
              <a:t>взаємовідносини</a:t>
            </a:r>
            <a:r>
              <a:rPr lang="ru-RU" i="1" dirty="0" smtClean="0"/>
              <a:t> </a:t>
            </a:r>
            <a:r>
              <a:rPr lang="ru-RU" i="1" dirty="0" err="1" smtClean="0"/>
              <a:t>між</a:t>
            </a:r>
            <a:r>
              <a:rPr lang="ru-RU" i="1" dirty="0" smtClean="0"/>
              <a:t> </a:t>
            </a:r>
            <a:r>
              <a:rPr lang="ru-RU" i="1" dirty="0" err="1" smtClean="0"/>
              <a:t>продавцем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покупцем</a:t>
            </a:r>
            <a:r>
              <a:rPr lang="ru-RU" i="1" dirty="0" smtClean="0"/>
              <a:t>, </a:t>
            </a:r>
            <a:r>
              <a:rPr lang="ru-RU" i="1" dirty="0" err="1" smtClean="0"/>
              <a:t>спосіб</a:t>
            </a:r>
            <a:r>
              <a:rPr lang="ru-RU" i="1" dirty="0" smtClean="0"/>
              <a:t> </a:t>
            </a:r>
            <a:r>
              <a:rPr lang="ru-RU" i="1" dirty="0" err="1" smtClean="0"/>
              <a:t>руху</a:t>
            </a:r>
            <a:r>
              <a:rPr lang="ru-RU" i="1" dirty="0" smtClean="0"/>
              <a:t> </a:t>
            </a:r>
            <a:r>
              <a:rPr lang="ru-RU" i="1" dirty="0" err="1" smtClean="0"/>
              <a:t>продукції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виробника</a:t>
            </a:r>
            <a:r>
              <a:rPr lang="ru-RU" i="1" dirty="0" smtClean="0"/>
              <a:t> до </a:t>
            </a:r>
            <a:r>
              <a:rPr lang="ru-RU" i="1" dirty="0" err="1" smtClean="0"/>
              <a:t>споживача</a:t>
            </a:r>
            <a:r>
              <a:rPr lang="ru-RU" i="1" dirty="0" smtClean="0"/>
              <a:t>,</a:t>
            </a:r>
            <a:r>
              <a:rPr lang="ru-RU" i="1" dirty="0" smtClean="0"/>
              <a:t> </a:t>
            </a:r>
            <a:r>
              <a:rPr lang="ru-RU" i="1" dirty="0" err="1" smtClean="0"/>
              <a:t>франкування</a:t>
            </a:r>
            <a:r>
              <a:rPr lang="ru-RU" i="1" dirty="0" smtClean="0"/>
              <a:t> </a:t>
            </a:r>
            <a:r>
              <a:rPr lang="ru-RU" i="1" dirty="0" err="1" smtClean="0"/>
              <a:t>ціни</a:t>
            </a:r>
            <a:r>
              <a:rPr lang="ru-RU" i="1" dirty="0" smtClean="0"/>
              <a:t>,</a:t>
            </a:r>
            <a:r>
              <a:rPr lang="ru-RU" i="1" dirty="0" smtClean="0"/>
              <a:t> </a:t>
            </a:r>
            <a:r>
              <a:rPr lang="ru-RU" i="1" dirty="0" err="1" smtClean="0"/>
              <a:t>суспільна</a:t>
            </a:r>
            <a:r>
              <a:rPr lang="ru-RU" i="1" dirty="0" smtClean="0"/>
              <a:t> </a:t>
            </a:r>
            <a:r>
              <a:rPr lang="ru-RU" i="1" dirty="0" err="1" smtClean="0"/>
              <a:t>ціна</a:t>
            </a:r>
            <a:r>
              <a:rPr lang="ru-RU" i="1" dirty="0" smtClean="0"/>
              <a:t> </a:t>
            </a:r>
            <a:r>
              <a:rPr lang="ru-RU" i="1" dirty="0" err="1" smtClean="0"/>
              <a:t>виробництва</a:t>
            </a:r>
            <a:r>
              <a:rPr lang="ru-RU" i="1" dirty="0" smtClean="0"/>
              <a:t>, </a:t>
            </a:r>
            <a:r>
              <a:rPr lang="ru-RU" i="1" dirty="0" err="1" smtClean="0"/>
              <a:t>співвідношення</a:t>
            </a:r>
            <a:r>
              <a:rPr lang="ru-RU" i="1" dirty="0" smtClean="0"/>
              <a:t> </a:t>
            </a:r>
            <a:r>
              <a:rPr lang="ru-RU" i="1" dirty="0" err="1" smtClean="0"/>
              <a:t>попиту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пропозиції</a:t>
            </a:r>
            <a:r>
              <a:rPr lang="ru-RU" i="1" dirty="0" smtClean="0"/>
              <a:t>, </a:t>
            </a:r>
            <a:r>
              <a:rPr lang="ru-RU" i="1" dirty="0" err="1" smtClean="0"/>
              <a:t>темпи</a:t>
            </a:r>
            <a:r>
              <a:rPr lang="ru-RU" i="1" dirty="0" smtClean="0"/>
              <a:t> </a:t>
            </a:r>
            <a:r>
              <a:rPr lang="ru-RU" i="1" dirty="0" err="1" smtClean="0"/>
              <a:t>інфляції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купівельна</a:t>
            </a:r>
            <a:r>
              <a:rPr lang="ru-RU" i="1" dirty="0" smtClean="0"/>
              <a:t> </a:t>
            </a:r>
            <a:r>
              <a:rPr lang="ru-RU" i="1" dirty="0" err="1" smtClean="0"/>
              <a:t>спроможність</a:t>
            </a:r>
            <a:r>
              <a:rPr lang="ru-RU" i="1" dirty="0" smtClean="0"/>
              <a:t> грошей, </a:t>
            </a:r>
            <a:r>
              <a:rPr lang="ru-RU" i="1" dirty="0" err="1" smtClean="0"/>
              <a:t>ступінь</a:t>
            </a:r>
            <a:r>
              <a:rPr lang="ru-RU" i="1" dirty="0" smtClean="0"/>
              <a:t> державного </a:t>
            </a:r>
            <a:r>
              <a:rPr lang="ru-RU" i="1" dirty="0" err="1" smtClean="0"/>
              <a:t>адміністративного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економічного</a:t>
            </a:r>
            <a:r>
              <a:rPr lang="ru-RU" i="1" dirty="0" smtClean="0"/>
              <a:t> </a:t>
            </a:r>
            <a:r>
              <a:rPr lang="ru-RU" i="1" dirty="0" err="1" smtClean="0"/>
              <a:t>регулювання</a:t>
            </a:r>
            <a:r>
              <a:rPr lang="ru-RU" i="1" dirty="0" smtClean="0"/>
              <a:t> </a:t>
            </a:r>
            <a:r>
              <a:rPr lang="ru-RU" i="1" dirty="0" err="1" smtClean="0"/>
              <a:t>цін</a:t>
            </a:r>
            <a:r>
              <a:rPr lang="ru-RU" i="1" dirty="0" smtClean="0"/>
              <a:t>, стан </a:t>
            </a:r>
            <a:r>
              <a:rPr lang="ru-RU" i="1" dirty="0" err="1" smtClean="0"/>
              <a:t>цінової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нецінової</a:t>
            </a:r>
            <a:r>
              <a:rPr lang="ru-RU" i="1" dirty="0" smtClean="0"/>
              <a:t> </a:t>
            </a:r>
            <a:r>
              <a:rPr lang="ru-RU" i="1" dirty="0" err="1" smtClean="0"/>
              <a:t>конкуренції</a:t>
            </a:r>
            <a:r>
              <a:rPr lang="ru-RU" i="1" dirty="0" smtClean="0"/>
              <a:t>, </a:t>
            </a:r>
            <a:r>
              <a:rPr lang="ru-RU" i="1" dirty="0" err="1" smtClean="0"/>
              <a:t>ступінь</a:t>
            </a:r>
            <a:r>
              <a:rPr lang="ru-RU" i="1" dirty="0" smtClean="0"/>
              <a:t> </a:t>
            </a:r>
            <a:r>
              <a:rPr lang="ru-RU" i="1" dirty="0" err="1" smtClean="0"/>
              <a:t>монополізації</a:t>
            </a:r>
            <a:r>
              <a:rPr lang="ru-RU" i="1" dirty="0" smtClean="0"/>
              <a:t> </a:t>
            </a:r>
            <a:r>
              <a:rPr lang="ru-RU" i="1" dirty="0" err="1" smtClean="0"/>
              <a:t>виробництва</a:t>
            </a:r>
            <a:r>
              <a:rPr lang="ru-RU" i="1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цін</a:t>
            </a:r>
            <a:endParaRPr lang="ru-RU" dirty="0"/>
          </a:p>
        </p:txBody>
      </p:sp>
      <p:pic>
        <p:nvPicPr>
          <p:cNvPr id="51202" name="Picture 2" descr="http://pidruchniki.com/imag/market/gar_mark/image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832648" cy="53012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Цінова</a:t>
            </a:r>
            <a:r>
              <a:rPr lang="ru-RU" dirty="0" smtClean="0"/>
              <a:t> </a:t>
            </a:r>
            <a:r>
              <a:rPr lang="ru-RU" dirty="0" err="1" smtClean="0"/>
              <a:t>конкуренція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цінова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конкурентоспроможність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smtClean="0"/>
              <a:t>товар </a:t>
            </a:r>
            <a:r>
              <a:rPr lang="ru-RU" dirty="0" err="1" smtClean="0"/>
              <a:t>виробника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кращих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ідентичним</a:t>
            </a:r>
            <a:r>
              <a:rPr lang="ru-RU" dirty="0" smtClean="0"/>
              <a:t> товаром </a:t>
            </a:r>
            <a:r>
              <a:rPr lang="ru-RU" dirty="0" err="1" smtClean="0"/>
              <a:t>конкурентів</a:t>
            </a:r>
            <a:r>
              <a:rPr lang="ru-RU" dirty="0" smtClean="0"/>
              <a:t>,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боротьба</a:t>
            </a:r>
            <a:r>
              <a:rPr lang="ru-RU" dirty="0" smtClean="0"/>
              <a:t> за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зосереджується</a:t>
            </a:r>
            <a:r>
              <a:rPr lang="ru-RU" dirty="0" smtClean="0"/>
              <a:t> на </a:t>
            </a:r>
            <a:r>
              <a:rPr lang="ru-RU" dirty="0" err="1" smtClean="0"/>
              <a:t>ціні</a:t>
            </a:r>
            <a:r>
              <a:rPr lang="ru-RU" dirty="0" smtClean="0"/>
              <a:t>. </a:t>
            </a:r>
            <a:r>
              <a:rPr lang="ru-RU" dirty="0" err="1" smtClean="0"/>
              <a:t>Підприємство-виробник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знизити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конкурентною </a:t>
            </a:r>
            <a:r>
              <a:rPr lang="ru-RU" dirty="0" err="1" smtClean="0"/>
              <a:t>ціною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, як нам уже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над </a:t>
            </a:r>
            <a:r>
              <a:rPr lang="ru-RU" dirty="0" err="1" smtClean="0"/>
              <a:t>своїми</a:t>
            </a:r>
            <a:r>
              <a:rPr lang="ru-RU" dirty="0" smtClean="0"/>
              <a:t> конкурентами.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нижча</a:t>
            </a:r>
            <a:r>
              <a:rPr lang="ru-RU" dirty="0" smtClean="0"/>
              <a:t> </a:t>
            </a:r>
            <a:r>
              <a:rPr lang="ru-RU" dirty="0" err="1" smtClean="0"/>
              <a:t>ціна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вищий</a:t>
            </a:r>
            <a:r>
              <a:rPr lang="ru-RU" dirty="0" smtClean="0"/>
              <a:t>, за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однакових</a:t>
            </a:r>
            <a:r>
              <a:rPr lang="ru-RU" dirty="0" smtClean="0"/>
              <a:t> умов, попит на </a:t>
            </a:r>
            <a:r>
              <a:rPr lang="ru-RU" dirty="0" err="1" smtClean="0"/>
              <a:t>продукцію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виробник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реалізувати</a:t>
            </a:r>
            <a:r>
              <a:rPr lang="ru-RU" dirty="0" smtClean="0"/>
              <a:t>. І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ціновий</a:t>
            </a:r>
            <a:r>
              <a:rPr lang="ru-RU" dirty="0" smtClean="0"/>
              <a:t> попит на </a:t>
            </a:r>
            <a:r>
              <a:rPr lang="ru-RU" dirty="0" err="1" smtClean="0"/>
              <a:t>даний</a:t>
            </a:r>
            <a:r>
              <a:rPr lang="ru-RU" dirty="0" smtClean="0"/>
              <a:t> товар </a:t>
            </a:r>
            <a:r>
              <a:rPr lang="ru-RU" dirty="0" err="1" smtClean="0"/>
              <a:t>еластичний</a:t>
            </a:r>
            <a:r>
              <a:rPr lang="ru-RU" dirty="0" smtClean="0"/>
              <a:t>, </a:t>
            </a:r>
            <a:r>
              <a:rPr lang="ru-RU" dirty="0" err="1" smtClean="0"/>
              <a:t>підприємство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доходу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продажу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надлишком</a:t>
            </a:r>
            <a:r>
              <a:rPr lang="ru-RU" dirty="0" smtClean="0"/>
              <a:t> </a:t>
            </a:r>
            <a:r>
              <a:rPr lang="ru-RU" dirty="0" err="1" smtClean="0"/>
              <a:t>компенсує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. </a:t>
            </a:r>
            <a:r>
              <a:rPr lang="ru-RU" dirty="0" err="1" smtClean="0"/>
              <a:t>Аналогічний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досягається</a:t>
            </a:r>
            <a:r>
              <a:rPr lang="ru-RU" dirty="0" smtClean="0"/>
              <a:t> на </a:t>
            </a:r>
            <a:r>
              <a:rPr lang="ru-RU" dirty="0" err="1" smtClean="0"/>
              <a:t>продукцію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нееластичним</a:t>
            </a:r>
            <a:r>
              <a:rPr lang="ru-RU" dirty="0" smtClean="0"/>
              <a:t> </a:t>
            </a:r>
            <a:r>
              <a:rPr lang="ru-RU" dirty="0" err="1" smtClean="0"/>
              <a:t>ціновим</a:t>
            </a:r>
            <a:r>
              <a:rPr lang="ru-RU" dirty="0" smtClean="0"/>
              <a:t> попитом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дефіциту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Вищу</a:t>
            </a:r>
            <a:r>
              <a:rPr lang="ru-RU" dirty="0" smtClean="0"/>
              <a:t> </a:t>
            </a:r>
            <a:r>
              <a:rPr lang="ru-RU" dirty="0" err="1" smtClean="0"/>
              <a:t>цінову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конкурентоспроможність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 smtClean="0"/>
              <a:t>спроможні</a:t>
            </a:r>
            <a:r>
              <a:rPr lang="ru-RU" dirty="0" smtClean="0"/>
              <a:t> </a:t>
            </a:r>
            <a:r>
              <a:rPr lang="ru-RU" dirty="0" err="1" smtClean="0"/>
              <a:t>продавати</a:t>
            </a:r>
            <a:r>
              <a:rPr lang="ru-RU" dirty="0" smtClean="0"/>
              <a:t> свою </a:t>
            </a:r>
            <a:r>
              <a:rPr lang="ru-RU" dirty="0" err="1" smtClean="0"/>
              <a:t>продукцію</a:t>
            </a:r>
            <a:r>
              <a:rPr lang="ru-RU" dirty="0" smtClean="0"/>
              <a:t> за </a:t>
            </a:r>
            <a:r>
              <a:rPr lang="ru-RU" dirty="0" err="1" smtClean="0"/>
              <a:t>цінами</a:t>
            </a:r>
            <a:r>
              <a:rPr lang="ru-RU" dirty="0" smtClean="0"/>
              <a:t>, </a:t>
            </a:r>
            <a:r>
              <a:rPr lang="ru-RU" dirty="0" err="1" smtClean="0"/>
              <a:t>нижчими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мінімальної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одержувати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прибуток</a:t>
            </a:r>
            <a:r>
              <a:rPr lang="ru-RU" dirty="0" smtClean="0"/>
              <a:t>. </a:t>
            </a:r>
            <a:r>
              <a:rPr lang="ru-RU" dirty="0" err="1" smtClean="0"/>
              <a:t>Мінімальна</a:t>
            </a:r>
            <a:r>
              <a:rPr lang="ru-RU" dirty="0" smtClean="0"/>
              <a:t> </a:t>
            </a:r>
            <a:r>
              <a:rPr lang="ru-RU" dirty="0" err="1" smtClean="0"/>
              <a:t>ціна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індивідуальна</a:t>
            </a:r>
            <a:r>
              <a:rPr lang="ru-RU" dirty="0" smtClean="0"/>
              <a:t> </a:t>
            </a:r>
            <a:r>
              <a:rPr lang="ru-RU" dirty="0" err="1" smtClean="0"/>
              <a:t>ціна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на кожному </a:t>
            </a:r>
            <a:r>
              <a:rPr lang="ru-RU" dirty="0" err="1" smtClean="0"/>
              <a:t>підприємстві</a:t>
            </a:r>
            <a:r>
              <a:rPr lang="ru-RU" dirty="0" smtClean="0"/>
              <a:t>, за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нульовий</a:t>
            </a:r>
            <a:r>
              <a:rPr lang="ru-RU" dirty="0" smtClean="0"/>
              <a:t> </a:t>
            </a:r>
            <a:r>
              <a:rPr lang="ru-RU" dirty="0" err="1" smtClean="0"/>
              <a:t>прибуток</a:t>
            </a:r>
            <a:r>
              <a:rPr lang="ru-RU" dirty="0" smtClean="0"/>
              <a:t>. </a:t>
            </a:r>
            <a:r>
              <a:rPr lang="ru-RU" dirty="0" err="1" smtClean="0"/>
              <a:t>Отже</a:t>
            </a:r>
            <a:r>
              <a:rPr lang="ru-RU" dirty="0" smtClean="0"/>
              <a:t>, вона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витратами</a:t>
            </a:r>
            <a:r>
              <a:rPr lang="ru-RU" dirty="0" smtClean="0"/>
              <a:t> на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 товару, </a:t>
            </a:r>
            <a:r>
              <a:rPr lang="ru-RU" dirty="0" err="1" smtClean="0"/>
              <a:t>понесеними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товаровиробником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фактична</a:t>
            </a:r>
            <a:r>
              <a:rPr lang="ru-RU" dirty="0" smtClean="0"/>
              <a:t> 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буде </a:t>
            </a:r>
            <a:r>
              <a:rPr lang="ru-RU" dirty="0" err="1" smtClean="0"/>
              <a:t>нижчою</a:t>
            </a:r>
            <a:r>
              <a:rPr lang="ru-RU" dirty="0" smtClean="0"/>
              <a:t> за </a:t>
            </a:r>
            <a:r>
              <a:rPr lang="ru-RU" dirty="0" err="1" smtClean="0"/>
              <a:t>мінімальну</a:t>
            </a:r>
            <a:r>
              <a:rPr lang="ru-RU" dirty="0" smtClean="0"/>
              <a:t>, </a:t>
            </a: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 smtClean="0"/>
              <a:t>зазнаватиме</a:t>
            </a:r>
            <a:r>
              <a:rPr lang="ru-RU" dirty="0" smtClean="0"/>
              <a:t> </a:t>
            </a:r>
            <a:r>
              <a:rPr lang="ru-RU" dirty="0" err="1" smtClean="0"/>
              <a:t>збиток</a:t>
            </a:r>
            <a:r>
              <a:rPr lang="ru-RU" dirty="0" smtClean="0"/>
              <a:t>, а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вищою</a:t>
            </a:r>
            <a:r>
              <a:rPr lang="ru-RU" dirty="0" smtClean="0"/>
              <a:t> — </a:t>
            </a:r>
            <a:r>
              <a:rPr lang="ru-RU" dirty="0" err="1" smtClean="0"/>
              <a:t>одержуватиме</a:t>
            </a:r>
            <a:r>
              <a:rPr lang="ru-RU" dirty="0" smtClean="0"/>
              <a:t> </a:t>
            </a:r>
            <a:r>
              <a:rPr lang="ru-RU" dirty="0" err="1" smtClean="0"/>
              <a:t>прибуток</a:t>
            </a:r>
            <a:r>
              <a:rPr lang="ru-RU" dirty="0" smtClean="0"/>
              <a:t>.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нижча</a:t>
            </a:r>
            <a:r>
              <a:rPr lang="ru-RU" dirty="0" smtClean="0"/>
              <a:t> </a:t>
            </a:r>
            <a:r>
              <a:rPr lang="ru-RU" dirty="0" err="1" smtClean="0"/>
              <a:t>собівартість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меншою</a:t>
            </a:r>
            <a:r>
              <a:rPr lang="ru-RU" dirty="0" smtClean="0"/>
              <a:t> буде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мінімальна</a:t>
            </a:r>
            <a:r>
              <a:rPr lang="ru-RU" dirty="0" smtClean="0"/>
              <a:t> 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мінімальною</a:t>
            </a:r>
            <a:r>
              <a:rPr lang="ru-RU" dirty="0" smtClean="0"/>
              <a:t> </a:t>
            </a:r>
            <a:r>
              <a:rPr lang="ru-RU" dirty="0" err="1" smtClean="0"/>
              <a:t>ціною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, </a:t>
            </a:r>
            <a:r>
              <a:rPr lang="ru-RU" dirty="0" err="1" smtClean="0"/>
              <a:t>собівартість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вищою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навпаки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massagemarketingmentor.com/wp-content/uploads/2009/11/Money-B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3048273" cy="34112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Ціни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на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Договірні</a:t>
            </a:r>
            <a:r>
              <a:rPr lang="ru-RU" b="1" dirty="0" smtClean="0"/>
              <a:t> </a:t>
            </a:r>
            <a:r>
              <a:rPr lang="ru-RU" b="1" dirty="0" err="1" smtClean="0"/>
              <a:t>ціни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Вільні</a:t>
            </a:r>
            <a:r>
              <a:rPr lang="ru-RU" b="1" dirty="0" smtClean="0"/>
              <a:t> </a:t>
            </a:r>
            <a:r>
              <a:rPr lang="ru-RU" b="1" dirty="0" err="1" smtClean="0"/>
              <a:t>ринкові</a:t>
            </a:r>
            <a:r>
              <a:rPr lang="ru-RU" b="1" dirty="0" smtClean="0"/>
              <a:t> </a:t>
            </a:r>
            <a:r>
              <a:rPr lang="ru-RU" b="1" dirty="0" err="1" smtClean="0"/>
              <a:t>ціни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Регульовані</a:t>
            </a:r>
            <a:r>
              <a:rPr lang="ru-RU" b="1" dirty="0" smtClean="0"/>
              <a:t> </a:t>
            </a:r>
            <a:r>
              <a:rPr lang="ru-RU" b="1" dirty="0" err="1" smtClean="0"/>
              <a:t>ціни</a:t>
            </a:r>
            <a:endParaRPr lang="ru-RU" b="1" dirty="0" smtClean="0"/>
          </a:p>
          <a:p>
            <a:endParaRPr lang="uk-UA" b="1" dirty="0" smtClean="0"/>
          </a:p>
          <a:p>
            <a:r>
              <a:rPr lang="ru-RU" b="1" dirty="0" err="1" smtClean="0"/>
              <a:t>Граничні</a:t>
            </a:r>
            <a:r>
              <a:rPr lang="ru-RU" b="1" dirty="0" smtClean="0"/>
              <a:t> (</a:t>
            </a:r>
            <a:r>
              <a:rPr lang="ru-RU" b="1" dirty="0" err="1" smtClean="0"/>
              <a:t>централізовано-фіксовані</a:t>
            </a:r>
            <a:r>
              <a:rPr lang="ru-RU" b="1" dirty="0" smtClean="0"/>
              <a:t>) </a:t>
            </a:r>
            <a:r>
              <a:rPr lang="ru-RU" b="1" dirty="0" err="1" smtClean="0"/>
              <a:t>ціни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Індикативні</a:t>
            </a:r>
            <a:r>
              <a:rPr lang="ru-RU" b="1" dirty="0" smtClean="0"/>
              <a:t> </a:t>
            </a:r>
            <a:r>
              <a:rPr lang="ru-RU" b="1" dirty="0" err="1" smtClean="0"/>
              <a:t>ціни</a:t>
            </a:r>
            <a:endParaRPr lang="ru-RU" b="1" dirty="0" smtClean="0"/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thumbs.dreamstime.com/x/mr-money-18976988.jpg"/>
          <p:cNvPicPr>
            <a:picLocks noChangeAspect="1" noChangeArrowheads="1"/>
          </p:cNvPicPr>
          <p:nvPr/>
        </p:nvPicPr>
        <p:blipFill>
          <a:blip r:embed="rId2" cstate="print"/>
          <a:srcRect b="5265"/>
          <a:stretch>
            <a:fillRect/>
          </a:stretch>
        </p:blipFill>
        <p:spPr bwMode="auto">
          <a:xfrm>
            <a:off x="5334000" y="1556792"/>
            <a:ext cx="38100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340768"/>
            <a:ext cx="9324528" cy="5976663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err="1" smtClean="0"/>
              <a:t>Отже,роль</a:t>
            </a:r>
            <a:r>
              <a:rPr lang="ru-RU" sz="4400" dirty="0" smtClean="0"/>
              <a:t> </a:t>
            </a:r>
            <a:r>
              <a:rPr lang="ru-RU" sz="4400" dirty="0" smtClean="0"/>
              <a:t>грошей </a:t>
            </a:r>
            <a:r>
              <a:rPr lang="ru-RU" sz="4400" dirty="0" err="1" smtClean="0"/>
              <a:t>є</a:t>
            </a:r>
            <a:r>
              <a:rPr lang="ru-RU" sz="4400" dirty="0" smtClean="0"/>
              <a:t> результатом </a:t>
            </a:r>
            <a:r>
              <a:rPr lang="ru-RU" sz="4400" dirty="0" err="1" smtClean="0"/>
              <a:t>їх</a:t>
            </a:r>
            <a:r>
              <a:rPr lang="ru-RU" sz="4400" dirty="0" smtClean="0"/>
              <a:t> </a:t>
            </a:r>
            <a:r>
              <a:rPr lang="ru-RU" sz="4400" dirty="0" err="1" smtClean="0"/>
              <a:t>функціонування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виявляється</a:t>
            </a:r>
            <a:r>
              <a:rPr lang="ru-RU" sz="4400" dirty="0" smtClean="0"/>
              <a:t> у </a:t>
            </a:r>
            <a:r>
              <a:rPr lang="ru-RU" sz="4400" dirty="0" err="1" smtClean="0"/>
              <a:t>стимулюючому</a:t>
            </a:r>
            <a:r>
              <a:rPr lang="ru-RU" sz="4400" dirty="0" smtClean="0"/>
              <a:t> </a:t>
            </a:r>
            <a:r>
              <a:rPr lang="ru-RU" sz="4400" dirty="0" err="1" smtClean="0"/>
              <a:t>чи</a:t>
            </a:r>
            <a:r>
              <a:rPr lang="ru-RU" sz="4400" dirty="0" smtClean="0"/>
              <a:t> </a:t>
            </a:r>
            <a:r>
              <a:rPr lang="ru-RU" sz="4400" dirty="0" err="1" smtClean="0"/>
              <a:t>гальмуючому</a:t>
            </a:r>
            <a:r>
              <a:rPr lang="ru-RU" sz="4400" dirty="0" smtClean="0"/>
              <a:t> </a:t>
            </a:r>
            <a:r>
              <a:rPr lang="ru-RU" sz="4400" dirty="0" err="1" smtClean="0"/>
              <a:t>впливі</a:t>
            </a:r>
            <a:r>
              <a:rPr lang="ru-RU" sz="4400" dirty="0" smtClean="0"/>
              <a:t> грошей на </a:t>
            </a:r>
            <a:r>
              <a:rPr lang="ru-RU" sz="4400" dirty="0" err="1" smtClean="0"/>
              <a:t>певні</a:t>
            </a:r>
            <a:r>
              <a:rPr lang="ru-RU" sz="4400" dirty="0" smtClean="0"/>
              <a:t> </a:t>
            </a:r>
            <a:r>
              <a:rPr lang="ru-RU" sz="4400" dirty="0" err="1" smtClean="0"/>
              <a:t>економічні</a:t>
            </a:r>
            <a:r>
              <a:rPr lang="ru-RU" sz="4400" dirty="0" smtClean="0"/>
              <a:t> </a:t>
            </a:r>
            <a:r>
              <a:rPr lang="ru-RU" sz="4400" dirty="0" err="1" smtClean="0"/>
              <a:t>процеси</a:t>
            </a:r>
            <a:r>
              <a:rPr lang="ru-RU" sz="4400" dirty="0" smtClean="0"/>
              <a:t>. </a:t>
            </a:r>
            <a:r>
              <a:rPr lang="ru-RU" sz="4400" dirty="0" err="1" smtClean="0"/>
              <a:t>Такий</a:t>
            </a:r>
            <a:r>
              <a:rPr lang="ru-RU" sz="4400" dirty="0" smtClean="0"/>
              <a:t> </a:t>
            </a:r>
            <a:r>
              <a:rPr lang="ru-RU" sz="4400" dirty="0" err="1" smtClean="0"/>
              <a:t>вплив</a:t>
            </a:r>
            <a:r>
              <a:rPr lang="ru-RU" sz="4400" dirty="0" smtClean="0"/>
              <a:t> </a:t>
            </a:r>
            <a:r>
              <a:rPr lang="ru-RU" sz="4400" dirty="0" err="1" smtClean="0"/>
              <a:t>забезпечується</a:t>
            </a:r>
            <a:r>
              <a:rPr lang="ru-RU" sz="4400" dirty="0" smtClean="0"/>
              <a:t> самою </a:t>
            </a:r>
            <a:r>
              <a:rPr lang="ru-RU" sz="4400" dirty="0" err="1" smtClean="0"/>
              <a:t>наявністю</a:t>
            </a:r>
            <a:r>
              <a:rPr lang="ru-RU" sz="4400" dirty="0" smtClean="0"/>
              <a:t> грошей на ринку, </a:t>
            </a:r>
            <a:r>
              <a:rPr lang="ru-RU" sz="4400" dirty="0" err="1" smtClean="0"/>
              <a:t>завдяки</a:t>
            </a:r>
            <a:r>
              <a:rPr lang="ru-RU" sz="4400" dirty="0" smtClean="0"/>
              <a:t> </a:t>
            </a:r>
            <a:r>
              <a:rPr lang="ru-RU" sz="4400" dirty="0" err="1" smtClean="0"/>
              <a:t>чому</a:t>
            </a:r>
            <a:r>
              <a:rPr lang="ru-RU" sz="4400" dirty="0" smtClean="0"/>
              <a:t> </a:t>
            </a:r>
            <a:r>
              <a:rPr lang="ru-RU" sz="4400" dirty="0" err="1" smtClean="0"/>
              <a:t>всі</a:t>
            </a:r>
            <a:r>
              <a:rPr lang="ru-RU" sz="4400" dirty="0" smtClean="0"/>
              <a:t> </a:t>
            </a:r>
            <a:r>
              <a:rPr lang="ru-RU" sz="4400" dirty="0" err="1" smtClean="0"/>
              <a:t>економічні</a:t>
            </a:r>
            <a:r>
              <a:rPr lang="ru-RU" sz="4400" dirty="0" smtClean="0"/>
              <a:t> </a:t>
            </a:r>
            <a:r>
              <a:rPr lang="ru-RU" sz="4400" dirty="0" err="1" smtClean="0"/>
              <a:t>суб'єкти</a:t>
            </a:r>
            <a:r>
              <a:rPr lang="ru-RU" sz="4400" dirty="0" smtClean="0"/>
              <a:t> </a:t>
            </a:r>
            <a:r>
              <a:rPr lang="ru-RU" sz="4400" dirty="0" err="1" smtClean="0"/>
              <a:t>функціонують</a:t>
            </a:r>
            <a:r>
              <a:rPr lang="ru-RU" sz="4400" dirty="0" smtClean="0"/>
              <a:t> у грошовому </a:t>
            </a:r>
            <a:r>
              <a:rPr lang="ru-RU" sz="4400" dirty="0" err="1" smtClean="0"/>
              <a:t>середовищі</a:t>
            </a:r>
            <a:r>
              <a:rPr lang="ru-RU" sz="4400" dirty="0" smtClean="0"/>
              <a:t>, а </a:t>
            </a:r>
            <a:r>
              <a:rPr lang="ru-RU" sz="4400" dirty="0" err="1" smtClean="0"/>
              <a:t>також</a:t>
            </a:r>
            <a:r>
              <a:rPr lang="ru-RU" sz="4400" dirty="0" smtClean="0"/>
              <a:t> </a:t>
            </a:r>
            <a:r>
              <a:rPr lang="ru-RU" sz="4400" dirty="0" err="1" smtClean="0"/>
              <a:t>зміною</a:t>
            </a:r>
            <a:r>
              <a:rPr lang="ru-RU" sz="4400" dirty="0" smtClean="0"/>
              <a:t> </a:t>
            </a:r>
            <a:r>
              <a:rPr lang="ru-RU" sz="4400" dirty="0" err="1" smtClean="0"/>
              <a:t>кількості</a:t>
            </a:r>
            <a:r>
              <a:rPr lang="ru-RU" sz="4400" dirty="0" smtClean="0"/>
              <a:t> грошей в </a:t>
            </a:r>
            <a:r>
              <a:rPr lang="ru-RU" sz="4400" dirty="0" err="1" smtClean="0"/>
              <a:t>обороті</a:t>
            </a:r>
            <a:r>
              <a:rPr lang="ru-RU" sz="4400" dirty="0" smtClean="0"/>
              <a:t>.</a:t>
            </a:r>
          </a:p>
          <a:p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r>
              <a:rPr lang="ru-RU" sz="4400" dirty="0" smtClean="0"/>
              <a:t>У </a:t>
            </a:r>
            <a:r>
              <a:rPr lang="ru-RU" sz="4400" dirty="0" smtClean="0"/>
              <a:t>директивно </a:t>
            </a:r>
            <a:r>
              <a:rPr lang="ru-RU" sz="4400" dirty="0" err="1" smtClean="0"/>
              <a:t>керованій</a:t>
            </a:r>
            <a:r>
              <a:rPr lang="ru-RU" sz="4400" dirty="0" smtClean="0"/>
              <a:t> (</a:t>
            </a:r>
            <a:r>
              <a:rPr lang="ru-RU" sz="4400" dirty="0" err="1" smtClean="0"/>
              <a:t>планово-адміністративної</a:t>
            </a:r>
            <a:r>
              <a:rPr lang="ru-RU" sz="4400" dirty="0" smtClean="0"/>
              <a:t>) </a:t>
            </a:r>
            <a:r>
              <a:rPr lang="ru-RU" sz="4400" dirty="0" err="1" smtClean="0"/>
              <a:t>економіці</a:t>
            </a:r>
            <a:r>
              <a:rPr lang="ru-RU" sz="4400" dirty="0" smtClean="0"/>
              <a:t> </a:t>
            </a:r>
            <a:r>
              <a:rPr lang="ru-RU" sz="4400" dirty="0" err="1" smtClean="0"/>
              <a:t>ціни</a:t>
            </a:r>
            <a:r>
              <a:rPr lang="ru-RU" sz="4400" dirty="0" smtClean="0"/>
              <a:t> </a:t>
            </a:r>
            <a:r>
              <a:rPr lang="ru-RU" sz="4400" dirty="0" err="1" smtClean="0"/>
              <a:t>використовувалися</a:t>
            </a:r>
            <a:r>
              <a:rPr lang="ru-RU" sz="4400" dirty="0" smtClean="0"/>
              <a:t> </a:t>
            </a:r>
            <a:r>
              <a:rPr lang="ru-RU" sz="4400" dirty="0" smtClean="0"/>
              <a:t>як </a:t>
            </a:r>
            <a:r>
              <a:rPr lang="ru-RU" sz="4400" dirty="0" err="1" smtClean="0"/>
              <a:t>зовнішній</a:t>
            </a:r>
            <a:r>
              <a:rPr lang="ru-RU" sz="4400" dirty="0" smtClean="0"/>
              <a:t> </a:t>
            </a:r>
            <a:r>
              <a:rPr lang="ru-RU" sz="4400" dirty="0" err="1" smtClean="0"/>
              <a:t>регулювальник</a:t>
            </a:r>
            <a:r>
              <a:rPr lang="ru-RU" sz="4400" dirty="0" smtClean="0"/>
              <a:t>, </a:t>
            </a:r>
            <a:r>
              <a:rPr lang="ru-RU" sz="4400" dirty="0" err="1" smtClean="0"/>
              <a:t>інструмент</a:t>
            </a:r>
            <a:r>
              <a:rPr lang="ru-RU" sz="4400" dirty="0" smtClean="0"/>
              <a:t> </a:t>
            </a:r>
            <a:r>
              <a:rPr lang="ru-RU" sz="4400" dirty="0" err="1" smtClean="0"/>
              <a:t>дії</a:t>
            </a:r>
            <a:r>
              <a:rPr lang="ru-RU" sz="4400" dirty="0" smtClean="0"/>
              <a:t> на </a:t>
            </a:r>
            <a:r>
              <a:rPr lang="ru-RU" sz="4400" dirty="0" err="1" smtClean="0"/>
              <a:t>економічні</a:t>
            </a:r>
            <a:r>
              <a:rPr lang="ru-RU" sz="4400" dirty="0" smtClean="0"/>
              <a:t> </a:t>
            </a:r>
            <a:r>
              <a:rPr lang="ru-RU" sz="4400" dirty="0" err="1" smtClean="0"/>
              <a:t>процеси</a:t>
            </a:r>
            <a:r>
              <a:rPr lang="ru-RU" sz="4400" dirty="0" smtClean="0"/>
              <a:t> </a:t>
            </a:r>
            <a:r>
              <a:rPr lang="ru-RU" sz="4400" dirty="0" err="1" smtClean="0"/>
              <a:t>з</a:t>
            </a:r>
            <a:r>
              <a:rPr lang="ru-RU" sz="4400" dirty="0" smtClean="0"/>
              <a:t> боку </a:t>
            </a:r>
            <a:r>
              <a:rPr lang="ru-RU" sz="4400" dirty="0" err="1" smtClean="0"/>
              <a:t>держави</a:t>
            </a:r>
            <a:r>
              <a:rPr lang="ru-RU" sz="4400" dirty="0" smtClean="0"/>
              <a:t>: вони </a:t>
            </a:r>
            <a:r>
              <a:rPr lang="ru-RU" sz="4400" dirty="0" err="1" smtClean="0"/>
              <a:t>були</a:t>
            </a:r>
            <a:r>
              <a:rPr lang="ru-RU" sz="4400" dirty="0" smtClean="0"/>
              <a:t> </a:t>
            </a:r>
            <a:r>
              <a:rPr lang="ru-RU" sz="4400" dirty="0" err="1" smtClean="0"/>
              <a:t>об'єктом</a:t>
            </a:r>
            <a:r>
              <a:rPr lang="ru-RU" sz="4400" dirty="0" smtClean="0"/>
              <a:t> </a:t>
            </a:r>
            <a:r>
              <a:rPr lang="ru-RU" sz="4400" dirty="0" err="1" smtClean="0"/>
              <a:t>планування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встановлювалися</a:t>
            </a:r>
            <a:r>
              <a:rPr lang="ru-RU" sz="4400" dirty="0" smtClean="0"/>
              <a:t> </a:t>
            </a:r>
            <a:r>
              <a:rPr lang="ru-RU" sz="4400" dirty="0" err="1" smtClean="0"/>
              <a:t>цінтралізований</a:t>
            </a:r>
            <a:r>
              <a:rPr lang="ru-RU" sz="4400" dirty="0" smtClean="0"/>
              <a:t> </a:t>
            </a:r>
            <a:r>
              <a:rPr lang="ru-RU" sz="4400" dirty="0" err="1" smtClean="0"/>
              <a:t>державними</a:t>
            </a:r>
            <a:r>
              <a:rPr lang="ru-RU" sz="4400" dirty="0" smtClean="0"/>
              <a:t> органами; </a:t>
            </a:r>
            <a:r>
              <a:rPr lang="ru-RU" sz="4400" dirty="0" err="1" smtClean="0"/>
              <a:t>були</a:t>
            </a:r>
            <a:r>
              <a:rPr lang="ru-RU" sz="4400" dirty="0" smtClean="0"/>
              <a:t> </a:t>
            </a:r>
            <a:r>
              <a:rPr lang="ru-RU" sz="4400" dirty="0" err="1" smtClean="0"/>
              <a:t>єдині</a:t>
            </a:r>
            <a:r>
              <a:rPr lang="ru-RU" sz="4400" dirty="0" smtClean="0"/>
              <a:t> в масштабах </a:t>
            </a:r>
            <a:r>
              <a:rPr lang="ru-RU" sz="4400" dirty="0" err="1" smtClean="0"/>
              <a:t>країни</a:t>
            </a:r>
            <a:r>
              <a:rPr lang="ru-RU" sz="4400" dirty="0" smtClean="0"/>
              <a:t>, </a:t>
            </a:r>
            <a:r>
              <a:rPr lang="ru-RU" sz="4400" dirty="0" err="1" smtClean="0"/>
              <a:t>постійні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мінялися</a:t>
            </a:r>
            <a:r>
              <a:rPr lang="ru-RU" sz="4400" dirty="0" smtClean="0"/>
              <a:t> </a:t>
            </a:r>
            <a:r>
              <a:rPr lang="ru-RU" sz="4400" dirty="0" err="1" smtClean="0"/>
              <a:t>лише</a:t>
            </a:r>
            <a:r>
              <a:rPr lang="ru-RU" sz="4400" dirty="0" smtClean="0"/>
              <a:t> за </a:t>
            </a:r>
            <a:r>
              <a:rPr lang="ru-RU" sz="4400" dirty="0" err="1" smtClean="0"/>
              <a:t>рішенням</a:t>
            </a:r>
            <a:r>
              <a:rPr lang="ru-RU" sz="4400" dirty="0" smtClean="0"/>
              <a:t> уряду; </a:t>
            </a:r>
            <a:r>
              <a:rPr lang="ru-RU" sz="4400" dirty="0" err="1" smtClean="0"/>
              <a:t>рівень</a:t>
            </a:r>
            <a:r>
              <a:rPr lang="ru-RU" sz="4400" dirty="0" smtClean="0"/>
              <a:t> </a:t>
            </a:r>
            <a:r>
              <a:rPr lang="ru-RU" sz="4400" dirty="0" err="1" smtClean="0"/>
              <a:t>цін</a:t>
            </a:r>
            <a:r>
              <a:rPr lang="ru-RU" sz="4400" dirty="0" smtClean="0"/>
              <a:t> </a:t>
            </a:r>
            <a:r>
              <a:rPr lang="ru-RU" sz="4400" dirty="0" err="1" smtClean="0"/>
              <a:t>був</a:t>
            </a:r>
            <a:r>
              <a:rPr lang="ru-RU" sz="4400" dirty="0" smtClean="0"/>
              <a:t> </a:t>
            </a:r>
            <a:r>
              <a:rPr lang="ru-RU" sz="4400" dirty="0" err="1" smtClean="0"/>
              <a:t>відірваний</a:t>
            </a:r>
            <a:r>
              <a:rPr lang="ru-RU" sz="4400" dirty="0" smtClean="0"/>
              <a:t> </a:t>
            </a:r>
            <a:r>
              <a:rPr lang="ru-RU" sz="4400" dirty="0" err="1" smtClean="0"/>
              <a:t>від</a:t>
            </a:r>
            <a:r>
              <a:rPr lang="ru-RU" sz="4400" dirty="0" smtClean="0"/>
              <a:t> </a:t>
            </a:r>
            <a:r>
              <a:rPr lang="ru-RU" sz="4400" dirty="0" err="1" smtClean="0"/>
              <a:t>реальної</a:t>
            </a:r>
            <a:r>
              <a:rPr lang="ru-RU" sz="4400" dirty="0" smtClean="0"/>
              <a:t> </a:t>
            </a:r>
            <a:r>
              <a:rPr lang="ru-RU" sz="4400" dirty="0" err="1" smtClean="0"/>
              <a:t>вартості</a:t>
            </a:r>
            <a:r>
              <a:rPr lang="ru-RU" sz="4400" dirty="0" smtClean="0"/>
              <a:t> </a:t>
            </a:r>
            <a:r>
              <a:rPr lang="ru-RU" sz="4400" dirty="0" err="1" smtClean="0"/>
              <a:t>товарів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від</a:t>
            </a:r>
            <a:r>
              <a:rPr lang="ru-RU" sz="4400" dirty="0" smtClean="0"/>
              <a:t> </a:t>
            </a:r>
            <a:r>
              <a:rPr lang="ru-RU" sz="4400" dirty="0" err="1" smtClean="0"/>
              <a:t>світових</a:t>
            </a:r>
            <a:r>
              <a:rPr lang="ru-RU" sz="4400" dirty="0" smtClean="0"/>
              <a:t> </a:t>
            </a:r>
            <a:r>
              <a:rPr lang="ru-RU" sz="4400" dirty="0" err="1" smtClean="0"/>
              <a:t>цін</a:t>
            </a:r>
            <a:r>
              <a:rPr lang="ru-RU" sz="4400" dirty="0" smtClean="0"/>
              <a:t>. Таким чином, </a:t>
            </a:r>
            <a:r>
              <a:rPr lang="ru-RU" sz="4400" dirty="0" err="1" smtClean="0"/>
              <a:t>ціна</a:t>
            </a:r>
            <a:r>
              <a:rPr lang="ru-RU" sz="4400" dirty="0" smtClean="0"/>
              <a:t> </a:t>
            </a:r>
            <a:r>
              <a:rPr lang="ru-RU" sz="4400" dirty="0" err="1" smtClean="0"/>
              <a:t>займала</a:t>
            </a:r>
            <a:r>
              <a:rPr lang="ru-RU" sz="4400" dirty="0" smtClean="0"/>
              <a:t> друге </a:t>
            </a:r>
            <a:r>
              <a:rPr lang="ru-RU" sz="4400" dirty="0" err="1" smtClean="0"/>
              <a:t>місце</a:t>
            </a:r>
            <a:r>
              <a:rPr lang="ru-RU" sz="4400" dirty="0" smtClean="0"/>
              <a:t> </a:t>
            </a:r>
            <a:r>
              <a:rPr lang="ru-RU" sz="4400" dirty="0" err="1" smtClean="0"/>
              <a:t>після</a:t>
            </a:r>
            <a:r>
              <a:rPr lang="ru-RU" sz="4400" dirty="0" smtClean="0"/>
              <a:t> плану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виконувала</a:t>
            </a:r>
            <a:r>
              <a:rPr lang="ru-RU" sz="4400" dirty="0" smtClean="0"/>
              <a:t> чисто </a:t>
            </a:r>
            <a:r>
              <a:rPr lang="ru-RU" sz="4400" dirty="0" err="1" smtClean="0"/>
              <a:t>розрахункові</a:t>
            </a:r>
            <a:r>
              <a:rPr lang="ru-RU" sz="4400" dirty="0" smtClean="0"/>
              <a:t> </a:t>
            </a:r>
            <a:r>
              <a:rPr lang="ru-RU" sz="4400" dirty="0" err="1" smtClean="0"/>
              <a:t>функції</a:t>
            </a:r>
            <a:r>
              <a:rPr lang="ru-RU" sz="4400" dirty="0" smtClean="0"/>
              <a:t>, служила </a:t>
            </a:r>
            <a:r>
              <a:rPr lang="ru-RU" sz="4400" dirty="0" err="1" smtClean="0"/>
              <a:t>інструментом</a:t>
            </a:r>
            <a:r>
              <a:rPr lang="ru-RU" sz="4400" dirty="0" smtClean="0"/>
              <a:t> </a:t>
            </a:r>
            <a:r>
              <a:rPr lang="ru-RU" sz="4400" dirty="0" err="1" smtClean="0"/>
              <a:t>обліку</a:t>
            </a:r>
            <a:r>
              <a:rPr lang="ru-RU" sz="4400" dirty="0" smtClean="0"/>
              <a:t>, </a:t>
            </a:r>
            <a:r>
              <a:rPr lang="ru-RU" sz="4400" dirty="0" err="1" smtClean="0"/>
              <a:t>оскільки</a:t>
            </a:r>
            <a:r>
              <a:rPr lang="ru-RU" sz="4400" dirty="0" smtClean="0"/>
              <a:t> сама держава </a:t>
            </a:r>
            <a:r>
              <a:rPr lang="ru-RU" sz="4400" dirty="0" err="1" smtClean="0"/>
              <a:t>визначала</a:t>
            </a:r>
            <a:r>
              <a:rPr lang="ru-RU" sz="4400" dirty="0" smtClean="0"/>
              <a:t> </a:t>
            </a:r>
            <a:r>
              <a:rPr lang="ru-RU" sz="4400" dirty="0" err="1" smtClean="0"/>
              <a:t>рівень</a:t>
            </a:r>
            <a:r>
              <a:rPr lang="ru-RU" sz="4400" dirty="0" smtClean="0"/>
              <a:t> </a:t>
            </a:r>
            <a:r>
              <a:rPr lang="ru-RU" sz="4400" dirty="0" err="1" smtClean="0"/>
              <a:t>цін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контролювала</a:t>
            </a:r>
            <a:r>
              <a:rPr lang="ru-RU" sz="4400" dirty="0" smtClean="0"/>
              <a:t> </a:t>
            </a:r>
            <a:r>
              <a:rPr lang="ru-RU" sz="4400" dirty="0" err="1" smtClean="0"/>
              <a:t>динаміку</a:t>
            </a:r>
            <a:r>
              <a:rPr lang="ru-RU" sz="4400" dirty="0" smtClean="0"/>
              <a:t> </a:t>
            </a:r>
            <a:r>
              <a:rPr lang="ru-RU" sz="4400" dirty="0" err="1" smtClean="0"/>
              <a:t>їх</a:t>
            </a:r>
            <a:r>
              <a:rPr lang="ru-RU" sz="4400" dirty="0" smtClean="0"/>
              <a:t> </a:t>
            </a:r>
            <a:r>
              <a:rPr lang="ru-RU" sz="4400" dirty="0" err="1" smtClean="0"/>
              <a:t>зміни</a:t>
            </a:r>
            <a:r>
              <a:rPr lang="ru-RU" sz="4400" dirty="0" smtClean="0"/>
              <a:t>.</a:t>
            </a:r>
            <a:br>
              <a:rPr lang="ru-RU" sz="4400" dirty="0" smtClean="0"/>
            </a:b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cdn2.business2community.com/wp-content/uploads/2013/05/Wave-Goodbye-to-the-Worries-of-Earning-Extra-Money-On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552699"/>
            <a:ext cx="5715000" cy="43053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library.if.ua/book/154/10126.html</a:t>
            </a:r>
            <a:endParaRPr lang="uk-UA" dirty="0" smtClean="0"/>
          </a:p>
          <a:p>
            <a:endParaRPr lang="uk-UA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ua-referat.com</a:t>
            </a:r>
            <a:endParaRPr lang="uk-UA" dirty="0" smtClean="0"/>
          </a:p>
          <a:p>
            <a:endParaRPr lang="uk-UA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pidruchniki.com/15981110/finansi/rol_groshey_rinkoviy_ekonomitsi</a:t>
            </a:r>
            <a:endParaRPr lang="uk-UA" dirty="0" smtClean="0"/>
          </a:p>
          <a:p>
            <a:endParaRPr lang="uk-UA" dirty="0" smtClean="0"/>
          </a:p>
          <a:p>
            <a:r>
              <a:rPr lang="en-US" dirty="0" smtClean="0">
                <a:hlinkClick r:id="rId6"/>
              </a:rPr>
              <a:t>http://buklib.net/books/29625</a:t>
            </a:r>
            <a:r>
              <a:rPr lang="en-US" dirty="0" smtClean="0">
                <a:hlinkClick r:id="rId6"/>
              </a:rPr>
              <a:t>/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252728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Гроші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"/>
            <a:ext cx="8229600" cy="1412776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2400" dirty="0" smtClean="0"/>
              <a:t>"</a:t>
            </a:r>
            <a:r>
              <a:rPr lang="ru-RU" sz="2400" dirty="0" err="1" smtClean="0">
                <a:solidFill>
                  <a:schemeClr val="bg1"/>
                </a:solidFill>
              </a:rPr>
              <a:t>Хоча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гроші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були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числі</a:t>
            </a:r>
            <a:r>
              <a:rPr lang="ru-RU" sz="2400" dirty="0" smtClean="0">
                <a:solidFill>
                  <a:schemeClr val="bg1"/>
                </a:solidFill>
              </a:rPr>
              <a:t> перших </a:t>
            </a:r>
            <a:r>
              <a:rPr lang="ru-RU" sz="2400" dirty="0" err="1" smtClean="0">
                <a:solidFill>
                  <a:schemeClr val="bg1"/>
                </a:solidFill>
              </a:rPr>
              <a:t>господарських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явищ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які</a:t>
            </a:r>
            <a:r>
              <a:rPr lang="ru-RU" sz="2400" dirty="0" smtClean="0">
                <a:solidFill>
                  <a:schemeClr val="bg1"/>
                </a:solidFill>
              </a:rPr>
              <a:t> привернули до себе </a:t>
            </a:r>
            <a:r>
              <a:rPr lang="ru-RU" sz="2400" dirty="0" err="1" smtClean="0">
                <a:solidFill>
                  <a:schemeClr val="bg1"/>
                </a:solidFill>
              </a:rPr>
              <a:t>увагу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людини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того часу </a:t>
            </a:r>
            <a:r>
              <a:rPr lang="ru-RU" sz="2400" dirty="0" err="1" smtClean="0">
                <a:solidFill>
                  <a:schemeClr val="bg1"/>
                </a:solidFill>
              </a:rPr>
              <a:t>перебувають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центрі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економічних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досліджень</a:t>
            </a:r>
            <a:r>
              <a:rPr lang="ru-RU" sz="2400" dirty="0" smtClean="0">
                <a:solidFill>
                  <a:schemeClr val="bg1"/>
                </a:solidFill>
              </a:rPr>
              <a:t>, не </a:t>
            </a:r>
            <a:r>
              <a:rPr lang="ru-RU" sz="2400" dirty="0" err="1" smtClean="0">
                <a:solidFill>
                  <a:schemeClr val="bg1"/>
                </a:solidFill>
              </a:rPr>
              <a:t>існує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навіть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відносної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згоди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питанні</a:t>
            </a:r>
            <a:r>
              <a:rPr lang="ru-RU" sz="2400" dirty="0" smtClean="0">
                <a:solidFill>
                  <a:schemeClr val="bg1"/>
                </a:solidFill>
              </a:rPr>
              <a:t> про те,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варто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позначити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цим</a:t>
            </a:r>
            <a:r>
              <a:rPr lang="ru-RU" sz="2400" dirty="0" smtClean="0">
                <a:solidFill>
                  <a:schemeClr val="bg1"/>
                </a:solidFill>
              </a:rPr>
              <a:t> словом".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328" y="1484784"/>
            <a:ext cx="1836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(с)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Ендрюс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484784"/>
            <a:ext cx="8435280" cy="5082809"/>
          </a:xfrm>
          <a:prstGeom prst="rect">
            <a:avLst/>
          </a:prstGeom>
        </p:spPr>
        <p:txBody>
          <a:bodyPr vert="horz" lIns="54864" tIns="91440" rtlCol="0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</a:pP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3200" dirty="0"/>
              <a:t> — </a:t>
            </a:r>
            <a:r>
              <a:rPr lang="ru-RU" sz="3200" dirty="0" err="1"/>
              <a:t>особливий</a:t>
            </a:r>
            <a:r>
              <a:rPr lang="ru-RU" sz="3200" dirty="0"/>
              <a:t> товар,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слугує</a:t>
            </a:r>
            <a:r>
              <a:rPr lang="ru-RU" sz="3200" dirty="0"/>
              <a:t> </a:t>
            </a:r>
            <a:r>
              <a:rPr lang="ru-RU" sz="3200" dirty="0" err="1"/>
              <a:t>загальним</a:t>
            </a:r>
            <a:r>
              <a:rPr lang="ru-RU" sz="3200" dirty="0"/>
              <a:t> </a:t>
            </a:r>
            <a:r>
              <a:rPr lang="ru-RU" sz="3200" dirty="0" smtClean="0"/>
              <a:t>			       </a:t>
            </a:r>
            <a:r>
              <a:rPr lang="ru-RU" sz="3200" dirty="0" err="1" smtClean="0"/>
              <a:t>еквівалентом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endParaRPr lang="ru-RU" sz="3200" dirty="0" smtClean="0"/>
          </a:p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Суттєві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грошей як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специфічного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товару:</a:t>
            </a:r>
          </a:p>
          <a:p>
            <a:pPr>
              <a:buBlip>
                <a:blip r:embed="rId2"/>
              </a:buBlip>
            </a:pPr>
            <a:r>
              <a:rPr lang="ru-RU" sz="3200" dirty="0" smtClean="0"/>
              <a:t>— </a:t>
            </a:r>
            <a:r>
              <a:rPr lang="ru-RU" sz="3200" dirty="0" err="1" smtClean="0"/>
              <a:t>гроші</a:t>
            </a:r>
            <a:r>
              <a:rPr lang="ru-RU" sz="3200" dirty="0" smtClean="0"/>
              <a:t> </a:t>
            </a:r>
            <a:r>
              <a:rPr lang="ru-RU" sz="3200" dirty="0"/>
              <a:t>не </a:t>
            </a:r>
            <a:r>
              <a:rPr lang="ru-RU" sz="3200" dirty="0" err="1"/>
              <a:t>здатні</a:t>
            </a:r>
            <a:r>
              <a:rPr lang="ru-RU" sz="3200" dirty="0"/>
              <a:t> прямо </a:t>
            </a:r>
            <a:r>
              <a:rPr lang="ru-RU" sz="3200" dirty="0" err="1"/>
              <a:t>задовольнити</a:t>
            </a:r>
            <a:r>
              <a:rPr lang="ru-RU" sz="3200" dirty="0"/>
              <a:t> </a:t>
            </a:r>
            <a:r>
              <a:rPr lang="ru-RU" sz="3200" dirty="0" err="1"/>
              <a:t>фізичні</a:t>
            </a:r>
            <a:r>
              <a:rPr lang="ru-RU" sz="3200" dirty="0"/>
              <a:t>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духовні</a:t>
            </a:r>
            <a:r>
              <a:rPr lang="ru-RU" sz="3200" dirty="0"/>
              <a:t> потреби </a:t>
            </a:r>
            <a:r>
              <a:rPr lang="ru-RU" sz="3200" dirty="0" err="1"/>
              <a:t>людини</a:t>
            </a:r>
            <a:r>
              <a:rPr lang="ru-RU" sz="3200" dirty="0"/>
              <a:t>, а </a:t>
            </a:r>
            <a:r>
              <a:rPr lang="ru-RU" sz="3200" dirty="0" err="1"/>
              <a:t>лише</a:t>
            </a:r>
            <a:r>
              <a:rPr lang="ru-RU" sz="3200" dirty="0"/>
              <a:t> </a:t>
            </a:r>
            <a:r>
              <a:rPr lang="ru-RU" sz="3200" dirty="0" err="1"/>
              <a:t>опосередковано</a:t>
            </a:r>
            <a:r>
              <a:rPr lang="ru-RU" sz="3200" dirty="0"/>
              <a:t>, </a:t>
            </a:r>
            <a:r>
              <a:rPr lang="ru-RU" sz="3200" dirty="0" err="1"/>
              <a:t>тобто</a:t>
            </a:r>
            <a:r>
              <a:rPr lang="ru-RU" sz="3200" dirty="0"/>
              <a:t> через </a:t>
            </a:r>
            <a:r>
              <a:rPr lang="ru-RU" sz="3200" dirty="0" err="1"/>
              <a:t>відчуження</a:t>
            </a:r>
            <a:r>
              <a:rPr lang="ru-RU" sz="3200" dirty="0"/>
              <a:t> </a:t>
            </a:r>
            <a:r>
              <a:rPr lang="ru-RU" sz="3200" dirty="0" err="1"/>
              <a:t>їх</a:t>
            </a:r>
            <a:r>
              <a:rPr lang="ru-RU" sz="3200" dirty="0"/>
              <a:t> на </a:t>
            </a:r>
            <a:r>
              <a:rPr lang="ru-RU" sz="3200" dirty="0" err="1"/>
              <a:t>купівлю</a:t>
            </a:r>
            <a:r>
              <a:rPr lang="ru-RU" sz="3200" dirty="0"/>
              <a:t> </a:t>
            </a:r>
            <a:r>
              <a:rPr lang="ru-RU" sz="3200" dirty="0" err="1"/>
              <a:t>звичайних</a:t>
            </a:r>
            <a:r>
              <a:rPr lang="ru-RU" sz="3200" dirty="0"/>
              <a:t> </a:t>
            </a:r>
            <a:r>
              <a:rPr lang="ru-RU" sz="3200" dirty="0" err="1"/>
              <a:t>товарів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послуг</a:t>
            </a:r>
            <a:r>
              <a:rPr lang="ru-RU" sz="3200" dirty="0"/>
              <a:t>;</a:t>
            </a:r>
          </a:p>
          <a:p>
            <a:pPr>
              <a:buBlip>
                <a:blip r:embed="rId2"/>
              </a:buBlip>
            </a:pPr>
            <a:r>
              <a:rPr lang="ru-RU" sz="3200" dirty="0"/>
              <a:t>— </a:t>
            </a:r>
            <a:r>
              <a:rPr lang="ru-RU" sz="3200" dirty="0" err="1"/>
              <a:t>маючи</a:t>
            </a:r>
            <a:r>
              <a:rPr lang="ru-RU" sz="3200" dirty="0"/>
              <a:t> </a:t>
            </a:r>
            <a:r>
              <a:rPr lang="ru-RU" sz="3200" dirty="0" err="1"/>
              <a:t>здатність</a:t>
            </a:r>
            <a:r>
              <a:rPr lang="ru-RU" sz="3200" dirty="0"/>
              <a:t> </a:t>
            </a:r>
            <a:r>
              <a:rPr lang="ru-RU" sz="3200" dirty="0" err="1"/>
              <a:t>обмінюватись</a:t>
            </a:r>
            <a:r>
              <a:rPr lang="ru-RU" sz="3200" dirty="0"/>
              <a:t> на </a:t>
            </a:r>
            <a:r>
              <a:rPr lang="ru-RU" sz="3200" dirty="0" err="1"/>
              <a:t>будь-які</a:t>
            </a:r>
            <a:r>
              <a:rPr lang="ru-RU" sz="3200" dirty="0"/>
              <a:t> </a:t>
            </a:r>
            <a:r>
              <a:rPr lang="ru-RU" sz="3200" dirty="0" err="1"/>
              <a:t>цінності</a:t>
            </a:r>
            <a:r>
              <a:rPr lang="ru-RU" sz="3200" dirty="0"/>
              <a:t>, </a:t>
            </a:r>
            <a:r>
              <a:rPr lang="ru-RU" sz="3200" dirty="0" err="1"/>
              <a:t>гроші</a:t>
            </a:r>
            <a:r>
              <a:rPr lang="ru-RU" sz="3200" dirty="0"/>
              <a:t> </a:t>
            </a:r>
            <a:r>
              <a:rPr lang="ru-RU" sz="3200" dirty="0" err="1"/>
              <a:t>перетворюються</a:t>
            </a:r>
            <a:r>
              <a:rPr lang="ru-RU" sz="3200" dirty="0"/>
              <a:t> </a:t>
            </a:r>
            <a:r>
              <a:rPr lang="ru-RU" sz="3200" dirty="0" err="1"/>
              <a:t>на</a:t>
            </a:r>
            <a:r>
              <a:rPr lang="ru-RU" sz="3200" dirty="0"/>
              <a:t> абстрактного </a:t>
            </a:r>
            <a:r>
              <a:rPr lang="ru-RU" sz="3200" dirty="0" err="1"/>
              <a:t>носія</a:t>
            </a:r>
            <a:r>
              <a:rPr lang="ru-RU" sz="3200" dirty="0"/>
              <a:t> </a:t>
            </a:r>
            <a:r>
              <a:rPr lang="ru-RU" sz="3200" dirty="0" err="1"/>
              <a:t>вартості</a:t>
            </a:r>
            <a:r>
              <a:rPr lang="ru-RU" sz="3200" dirty="0"/>
              <a:t>, в </a:t>
            </a:r>
            <a:r>
              <a:rPr lang="ru-RU" sz="3200" dirty="0" err="1"/>
              <a:t>абсолютну</a:t>
            </a:r>
            <a:r>
              <a:rPr lang="ru-RU" sz="3200" dirty="0"/>
              <a:t> </a:t>
            </a:r>
            <a:r>
              <a:rPr lang="ru-RU" sz="3200" dirty="0" err="1"/>
              <a:t>ліквідність</a:t>
            </a:r>
            <a:r>
              <a:rPr lang="ru-RU" sz="3200" dirty="0"/>
              <a:t> як </a:t>
            </a:r>
            <a:r>
              <a:rPr lang="ru-RU" sz="3200" dirty="0" err="1"/>
              <a:t>абстрактну</a:t>
            </a:r>
            <a:r>
              <a:rPr lang="ru-RU" sz="3200" dirty="0"/>
              <a:t> </a:t>
            </a:r>
            <a:r>
              <a:rPr lang="ru-RU" sz="3200" dirty="0" err="1"/>
              <a:t>цінність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багатство</a:t>
            </a:r>
            <a:r>
              <a:rPr lang="ru-RU" sz="3200" dirty="0"/>
              <a:t>;</a:t>
            </a:r>
          </a:p>
          <a:p>
            <a:pPr>
              <a:buBlip>
                <a:blip r:embed="rId2"/>
              </a:buBlip>
            </a:pPr>
            <a:r>
              <a:rPr lang="ru-RU" sz="3200" dirty="0"/>
              <a:t>— грошам, на </a:t>
            </a:r>
            <a:r>
              <a:rPr lang="ru-RU" sz="3200" dirty="0" err="1"/>
              <a:t>відміну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інших</a:t>
            </a:r>
            <a:r>
              <a:rPr lang="ru-RU" sz="3200" dirty="0"/>
              <a:t> </a:t>
            </a:r>
            <a:r>
              <a:rPr lang="ru-RU" sz="3200" dirty="0" err="1"/>
              <a:t>товарів</a:t>
            </a:r>
            <a:r>
              <a:rPr lang="ru-RU" sz="3200" dirty="0"/>
              <a:t>, </a:t>
            </a:r>
            <a:r>
              <a:rPr lang="ru-RU" sz="3200" dirty="0" err="1"/>
              <a:t>притаманна</a:t>
            </a:r>
            <a:r>
              <a:rPr lang="ru-RU" sz="3200" dirty="0"/>
              <a:t> абсолютна </a:t>
            </a:r>
            <a:r>
              <a:rPr lang="ru-RU" sz="3200" dirty="0" err="1"/>
              <a:t>ліквідність</a:t>
            </a:r>
            <a:r>
              <a:rPr lang="ru-RU" sz="3200" dirty="0"/>
              <a:t>, </a:t>
            </a:r>
            <a:r>
              <a:rPr lang="ru-RU" sz="3200" dirty="0" err="1"/>
              <a:t>тобто</a:t>
            </a:r>
            <a:r>
              <a:rPr lang="ru-RU" sz="3200" dirty="0"/>
              <a:t> </a:t>
            </a:r>
            <a:r>
              <a:rPr lang="ru-RU" sz="3200" dirty="0" err="1"/>
              <a:t>здатність</a:t>
            </a:r>
            <a:r>
              <a:rPr lang="ru-RU" sz="3200" dirty="0"/>
              <a:t> активу </a:t>
            </a:r>
            <a:r>
              <a:rPr lang="ru-RU" sz="3200" dirty="0" err="1"/>
              <a:t>обмінюватись</a:t>
            </a:r>
            <a:r>
              <a:rPr lang="ru-RU" sz="3200" dirty="0"/>
              <a:t> на </a:t>
            </a:r>
            <a:r>
              <a:rPr lang="ru-RU" sz="3200" dirty="0" err="1"/>
              <a:t>будь-які</a:t>
            </a:r>
            <a:r>
              <a:rPr lang="ru-RU" sz="3200" dirty="0"/>
              <a:t> </a:t>
            </a:r>
            <a:r>
              <a:rPr lang="ru-RU" sz="3200" dirty="0" err="1"/>
              <a:t>товари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блага.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ru-RU" sz="3200" dirty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err="1" smtClean="0"/>
              <a:t>Еволюція</a:t>
            </a:r>
            <a:r>
              <a:rPr lang="ru-RU" b="0" dirty="0" smtClean="0"/>
              <a:t> грошей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39945" name="Picture 9" descr="http://www.bestreferat.ru/images/paper/87/72/80072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640960" cy="49189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Поняття неповноцінних грошей, векселю, банкноти, чеку.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b="1" dirty="0" err="1" smtClean="0"/>
              <a:t>Неповноцінні</a:t>
            </a:r>
            <a:r>
              <a:rPr lang="ru-RU" b="1" dirty="0" smtClean="0"/>
              <a:t> </a:t>
            </a:r>
            <a:r>
              <a:rPr lang="ru-RU" b="1" dirty="0" err="1" smtClean="0"/>
              <a:t>гроші</a:t>
            </a:r>
            <a:r>
              <a:rPr lang="ru-RU" b="1" dirty="0" smtClean="0"/>
              <a:t> 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субстанціональної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. </a:t>
            </a:r>
            <a:r>
              <a:rPr lang="ru-RU" dirty="0" err="1" smtClean="0"/>
              <a:t>Перехід</a:t>
            </a:r>
            <a:r>
              <a:rPr lang="ru-RU" dirty="0" smtClean="0"/>
              <a:t> до </a:t>
            </a:r>
            <a:r>
              <a:rPr lang="ru-RU" dirty="0" err="1" smtClean="0"/>
              <a:t>неповноцінних</a:t>
            </a:r>
            <a:r>
              <a:rPr lang="ru-RU" dirty="0" smtClean="0"/>
              <a:t> грошей </a:t>
            </a:r>
            <a:r>
              <a:rPr lang="ru-RU" dirty="0" err="1" smtClean="0"/>
              <a:t>відбувався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.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неповноцінних</a:t>
            </a:r>
            <a:r>
              <a:rPr lang="ru-RU" dirty="0" smtClean="0"/>
              <a:t>(</a:t>
            </a:r>
            <a:r>
              <a:rPr lang="ru-RU" dirty="0" err="1" smtClean="0"/>
              <a:t>кредитних</a:t>
            </a:r>
            <a:r>
              <a:rPr lang="ru-RU" dirty="0" smtClean="0"/>
              <a:t>) грошей:: вексель, банкнота, чек,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, </a:t>
            </a:r>
            <a:r>
              <a:rPr lang="ru-RU" dirty="0" err="1" smtClean="0"/>
              <a:t>кредитні</a:t>
            </a:r>
            <a:r>
              <a:rPr lang="ru-RU" dirty="0" smtClean="0"/>
              <a:t> </a:t>
            </a:r>
            <a:r>
              <a:rPr lang="ru-RU" dirty="0" err="1" smtClean="0"/>
              <a:t>картки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Вексель</a:t>
            </a:r>
            <a:r>
              <a:rPr lang="ru-RU" dirty="0" smtClean="0"/>
              <a:t> – </a:t>
            </a:r>
            <a:r>
              <a:rPr lang="ru-RU" dirty="0" err="1" smtClean="0"/>
              <a:t>письмове</a:t>
            </a:r>
            <a:r>
              <a:rPr lang="ru-RU" dirty="0" smtClean="0"/>
              <a:t> </a:t>
            </a:r>
            <a:r>
              <a:rPr lang="ru-RU" dirty="0" err="1" smtClean="0"/>
              <a:t>безумовне</a:t>
            </a:r>
            <a:r>
              <a:rPr lang="ru-RU" dirty="0" smtClean="0"/>
              <a:t>, </a:t>
            </a:r>
            <a:r>
              <a:rPr lang="ru-RU" dirty="0" err="1" smtClean="0"/>
              <a:t>нічим</a:t>
            </a:r>
            <a:r>
              <a:rPr lang="ru-RU" dirty="0" smtClean="0"/>
              <a:t> не </a:t>
            </a:r>
            <a:r>
              <a:rPr lang="ru-RU" dirty="0" err="1" smtClean="0"/>
              <a:t>обумовлене</a:t>
            </a:r>
            <a:r>
              <a:rPr lang="ru-RU" dirty="0" smtClean="0"/>
              <a:t> </a:t>
            </a:r>
            <a:r>
              <a:rPr lang="ru-RU" dirty="0" err="1" smtClean="0"/>
              <a:t>зобов'язання</a:t>
            </a:r>
            <a:r>
              <a:rPr lang="ru-RU" dirty="0" smtClean="0"/>
              <a:t> </a:t>
            </a:r>
            <a:r>
              <a:rPr lang="ru-RU" dirty="0" err="1" smtClean="0"/>
              <a:t>боржника</a:t>
            </a:r>
            <a:r>
              <a:rPr lang="ru-RU" dirty="0" smtClean="0"/>
              <a:t> </a:t>
            </a:r>
            <a:r>
              <a:rPr lang="ru-RU" dirty="0" err="1" smtClean="0"/>
              <a:t>сплатити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суму в </a:t>
            </a:r>
            <a:r>
              <a:rPr lang="ru-RU" dirty="0" err="1" smtClean="0"/>
              <a:t>заздалегідь</a:t>
            </a:r>
            <a:r>
              <a:rPr lang="ru-RU" dirty="0" smtClean="0"/>
              <a:t> </a:t>
            </a:r>
            <a:r>
              <a:rPr lang="ru-RU" dirty="0" err="1" smtClean="0"/>
              <a:t>обговорений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встановленому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.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простий</a:t>
            </a:r>
            <a:r>
              <a:rPr lang="ru-RU" dirty="0" smtClean="0"/>
              <a:t> вексель, </a:t>
            </a:r>
            <a:r>
              <a:rPr lang="ru-RU" dirty="0" err="1" smtClean="0"/>
              <a:t>виданий</a:t>
            </a:r>
            <a:r>
              <a:rPr lang="ru-RU" dirty="0" smtClean="0"/>
              <a:t> </a:t>
            </a:r>
            <a:r>
              <a:rPr lang="ru-RU" dirty="0" err="1" smtClean="0"/>
              <a:t>боржником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переказний</a:t>
            </a:r>
            <a:r>
              <a:rPr lang="ru-RU" dirty="0" smtClean="0"/>
              <a:t> (трату), </a:t>
            </a:r>
            <a:r>
              <a:rPr lang="ru-RU" dirty="0" err="1" smtClean="0"/>
              <a:t>виписаний</a:t>
            </a:r>
            <a:r>
              <a:rPr lang="ru-RU" dirty="0" smtClean="0"/>
              <a:t> кредитором </a:t>
            </a:r>
            <a:r>
              <a:rPr lang="ru-RU" dirty="0" err="1" smtClean="0"/>
              <a:t>і</a:t>
            </a:r>
            <a:r>
              <a:rPr lang="ru-RU" dirty="0" smtClean="0"/>
              <a:t> направлений </a:t>
            </a:r>
            <a:r>
              <a:rPr lang="ru-RU" dirty="0" err="1" smtClean="0"/>
              <a:t>боржнику</a:t>
            </a:r>
            <a:r>
              <a:rPr lang="ru-RU" dirty="0" smtClean="0"/>
              <a:t> на </a:t>
            </a:r>
            <a:r>
              <a:rPr lang="ru-RU" dirty="0" err="1" smtClean="0"/>
              <a:t>підпис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поверненням</a:t>
            </a:r>
            <a:r>
              <a:rPr lang="ru-RU" dirty="0" smtClean="0"/>
              <a:t> кредитору. </a:t>
            </a:r>
            <a:r>
              <a:rPr lang="ru-RU" dirty="0" err="1" smtClean="0"/>
              <a:t>Переказний</a:t>
            </a:r>
            <a:r>
              <a:rPr lang="ru-RU" dirty="0" smtClean="0"/>
              <a:t> вексель (трата)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перебувати</a:t>
            </a:r>
            <a:r>
              <a:rPr lang="ru-RU" dirty="0" smtClean="0"/>
              <a:t> в </a:t>
            </a:r>
            <a:r>
              <a:rPr lang="ru-RU" dirty="0" err="1" smtClean="0"/>
              <a:t>обігу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переказному</a:t>
            </a:r>
            <a:r>
              <a:rPr lang="ru-RU" dirty="0" smtClean="0"/>
              <a:t> </a:t>
            </a:r>
            <a:r>
              <a:rPr lang="ru-RU" dirty="0" err="1" smtClean="0"/>
              <a:t>напису</a:t>
            </a:r>
            <a:r>
              <a:rPr lang="ru-RU" dirty="0" smtClean="0"/>
              <a:t> (</a:t>
            </a:r>
            <a:r>
              <a:rPr lang="ru-RU" dirty="0" err="1" smtClean="0"/>
              <a:t>індосаменту</a:t>
            </a:r>
            <a:r>
              <a:rPr lang="ru-RU" dirty="0" smtClean="0"/>
              <a:t>) на </a:t>
            </a:r>
            <a:r>
              <a:rPr lang="ru-RU" dirty="0" err="1" smtClean="0"/>
              <a:t>зворотному</a:t>
            </a:r>
            <a:r>
              <a:rPr lang="ru-RU" dirty="0" smtClean="0"/>
              <a:t> </a:t>
            </a:r>
            <a:r>
              <a:rPr lang="ru-RU" dirty="0" err="1" smtClean="0"/>
              <a:t>боці</a:t>
            </a:r>
            <a:r>
              <a:rPr lang="ru-RU" dirty="0" smtClean="0"/>
              <a:t> документа.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Банкнота</a:t>
            </a:r>
            <a:r>
              <a:rPr lang="ru-RU" dirty="0" smtClean="0"/>
              <a:t> –в самому </a:t>
            </a:r>
            <a:r>
              <a:rPr lang="ru-RU" dirty="0" err="1" smtClean="0"/>
              <a:t>загальному</a:t>
            </a:r>
            <a:r>
              <a:rPr lang="ru-RU" dirty="0" smtClean="0"/>
              <a:t> </a:t>
            </a:r>
            <a:r>
              <a:rPr lang="ru-RU" dirty="0" err="1" smtClean="0"/>
              <a:t>трактуванні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простим векселем </a:t>
            </a:r>
            <a:r>
              <a:rPr lang="ru-RU" dirty="0" err="1" smtClean="0"/>
              <a:t>емісійного</a:t>
            </a:r>
            <a:r>
              <a:rPr lang="ru-RU" dirty="0" smtClean="0"/>
              <a:t> банку. Особливо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виявлялася</a:t>
            </a:r>
            <a:r>
              <a:rPr lang="ru-RU" dirty="0" smtClean="0"/>
              <a:t> </a:t>
            </a:r>
            <a:r>
              <a:rPr lang="ru-RU" dirty="0" err="1" smtClean="0"/>
              <a:t>спорідненість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векселем на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коли вона мала форму так </a:t>
            </a:r>
            <a:r>
              <a:rPr lang="ru-RU" dirty="0" err="1" smtClean="0"/>
              <a:t>званої</a:t>
            </a:r>
            <a:r>
              <a:rPr lang="ru-RU" dirty="0" smtClean="0"/>
              <a:t> </a:t>
            </a:r>
            <a:r>
              <a:rPr lang="ru-RU" dirty="0" err="1" smtClean="0"/>
              <a:t>класичної</a:t>
            </a:r>
            <a:r>
              <a:rPr lang="ru-RU" dirty="0" smtClean="0"/>
              <a:t> </a:t>
            </a:r>
            <a:r>
              <a:rPr lang="ru-RU" dirty="0" err="1" smtClean="0"/>
              <a:t>банкноти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62" name="Picture 2" descr="Простий векс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7487183" cy="5445224"/>
          </a:xfrm>
          <a:prstGeom prst="rect">
            <a:avLst/>
          </a:prstGeom>
          <a:noFill/>
        </p:spPr>
      </p:pic>
      <p:pic>
        <p:nvPicPr>
          <p:cNvPr id="40964" name="Picture 4" descr="http://klient-banking.ru/i/klient-banking.ru/e251dcb9e0898460397adc569f9967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296" y="1916832"/>
            <a:ext cx="9160296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544522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Чек</a:t>
            </a:r>
            <a:r>
              <a:rPr lang="ru-RU" dirty="0" smtClean="0"/>
              <a:t> – вид </a:t>
            </a:r>
            <a:r>
              <a:rPr lang="ru-RU" dirty="0" err="1" smtClean="0"/>
              <a:t>кредитних</a:t>
            </a:r>
            <a:r>
              <a:rPr lang="ru-RU" dirty="0" smtClean="0"/>
              <a:t> грошей, </a:t>
            </a:r>
            <a:r>
              <a:rPr lang="ru-RU" dirty="0" err="1" smtClean="0"/>
              <a:t>ідо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як </a:t>
            </a:r>
            <a:r>
              <a:rPr lang="ru-RU" dirty="0" err="1" smtClean="0"/>
              <a:t>грошовий</a:t>
            </a:r>
            <a:r>
              <a:rPr lang="ru-RU" dirty="0" smtClean="0"/>
              <a:t> документ </a:t>
            </a:r>
            <a:r>
              <a:rPr lang="ru-RU" dirty="0" err="1" smtClean="0"/>
              <a:t>встановленої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безумовний</a:t>
            </a:r>
            <a:r>
              <a:rPr lang="ru-RU" dirty="0" smtClean="0"/>
              <a:t> наказ </a:t>
            </a:r>
            <a:r>
              <a:rPr lang="ru-RU" dirty="0" err="1" smtClean="0"/>
              <a:t>власника</a:t>
            </a:r>
            <a:r>
              <a:rPr lang="ru-RU" dirty="0" smtClean="0"/>
              <a:t> </a:t>
            </a:r>
            <a:r>
              <a:rPr lang="ru-RU" dirty="0" err="1" smtClean="0"/>
              <a:t>рахунку</a:t>
            </a:r>
            <a:r>
              <a:rPr lang="ru-RU" dirty="0" smtClean="0"/>
              <a:t> в </a:t>
            </a:r>
            <a:r>
              <a:rPr lang="ru-RU" dirty="0" err="1" smtClean="0"/>
              <a:t>кредитній</a:t>
            </a:r>
            <a:r>
              <a:rPr lang="ru-RU" dirty="0" smtClean="0"/>
              <a:t> </a:t>
            </a:r>
            <a:r>
              <a:rPr lang="ru-RU" dirty="0" err="1" smtClean="0"/>
              <a:t>установі</a:t>
            </a:r>
            <a:r>
              <a:rPr lang="ru-RU" dirty="0" smtClean="0"/>
              <a:t> </a:t>
            </a:r>
            <a:r>
              <a:rPr lang="ru-RU" dirty="0" err="1" smtClean="0"/>
              <a:t>виплатити</a:t>
            </a:r>
            <a:r>
              <a:rPr lang="ru-RU" dirty="0" smtClean="0"/>
              <a:t> держателю чека </a:t>
            </a:r>
            <a:r>
              <a:rPr lang="ru-RU" dirty="0" err="1" smtClean="0"/>
              <a:t>зазначену</a:t>
            </a:r>
            <a:r>
              <a:rPr lang="ru-RU" dirty="0" smtClean="0"/>
              <a:t> </a:t>
            </a:r>
            <a:r>
              <a:rPr lang="ru-RU" dirty="0" err="1" smtClean="0"/>
              <a:t>суму.Чековому</a:t>
            </a:r>
            <a:r>
              <a:rPr lang="ru-RU" dirty="0" smtClean="0"/>
              <a:t> </a:t>
            </a:r>
            <a:r>
              <a:rPr lang="ru-RU" dirty="0" err="1" smtClean="0"/>
              <a:t>обігу</a:t>
            </a:r>
            <a:r>
              <a:rPr lang="ru-RU" dirty="0" smtClean="0"/>
              <a:t> </a:t>
            </a:r>
            <a:r>
              <a:rPr lang="ru-RU" dirty="0" err="1" smtClean="0"/>
              <a:t>передує</a:t>
            </a:r>
            <a:r>
              <a:rPr lang="ru-RU" dirty="0" smtClean="0"/>
              <a:t> </a:t>
            </a:r>
            <a:r>
              <a:rPr lang="ru-RU" dirty="0" err="1" smtClean="0"/>
              <a:t>договір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клієнтом</a:t>
            </a:r>
            <a:r>
              <a:rPr lang="ru-RU" dirty="0" smtClean="0"/>
              <a:t> </a:t>
            </a:r>
            <a:r>
              <a:rPr lang="ru-RU" dirty="0" err="1" smtClean="0"/>
              <a:t>кредитної</a:t>
            </a:r>
            <a:r>
              <a:rPr lang="ru-RU" dirty="0" smtClean="0"/>
              <a:t> установи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</a:t>
            </a:r>
            <a:r>
              <a:rPr lang="ru-RU" dirty="0" err="1" smtClean="0"/>
              <a:t>установою</a:t>
            </a:r>
            <a:r>
              <a:rPr lang="ru-RU" dirty="0" smtClean="0"/>
              <a:t> про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рахунку</a:t>
            </a:r>
            <a:r>
              <a:rPr lang="ru-RU" dirty="0" smtClean="0"/>
              <a:t> на суму </a:t>
            </a:r>
            <a:r>
              <a:rPr lang="ru-RU" dirty="0" err="1" smtClean="0"/>
              <a:t>внесених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кредиту. </a:t>
            </a:r>
            <a:r>
              <a:rPr lang="ru-RU" dirty="0" err="1" smtClean="0"/>
              <a:t>Клієнт</a:t>
            </a:r>
            <a:r>
              <a:rPr lang="ru-RU" dirty="0" smtClean="0"/>
              <a:t> на </a:t>
            </a:r>
            <a:r>
              <a:rPr lang="ru-RU" dirty="0" err="1" smtClean="0"/>
              <a:t>цю</a:t>
            </a:r>
            <a:r>
              <a:rPr lang="ru-RU" dirty="0" smtClean="0"/>
              <a:t> суму </a:t>
            </a:r>
            <a:r>
              <a:rPr lang="ru-RU" dirty="0" err="1" smtClean="0"/>
              <a:t>виписує</a:t>
            </a:r>
            <a:r>
              <a:rPr lang="ru-RU" dirty="0" smtClean="0"/>
              <a:t> чеки, а </a:t>
            </a:r>
            <a:r>
              <a:rPr lang="ru-RU" dirty="0" err="1" smtClean="0"/>
              <a:t>кредитна</a:t>
            </a:r>
            <a:r>
              <a:rPr lang="ru-RU" dirty="0" smtClean="0"/>
              <a:t> </a:t>
            </a:r>
            <a:r>
              <a:rPr lang="ru-RU" dirty="0" err="1" smtClean="0"/>
              <a:t>установа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оплачує</a:t>
            </a:r>
            <a:r>
              <a:rPr lang="ru-RU" dirty="0" smtClean="0"/>
              <a:t>. В чековому </a:t>
            </a:r>
            <a:r>
              <a:rPr lang="ru-RU" dirty="0" err="1" smtClean="0"/>
              <a:t>обігу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участь: </a:t>
            </a:r>
            <a:r>
              <a:rPr lang="ru-RU" dirty="0" err="1" smtClean="0"/>
              <a:t>чекодавець</a:t>
            </a:r>
            <a:r>
              <a:rPr lang="ru-RU" dirty="0" smtClean="0"/>
              <a:t> (</a:t>
            </a:r>
            <a:r>
              <a:rPr lang="ru-RU" dirty="0" err="1" smtClean="0"/>
              <a:t>власник</a:t>
            </a:r>
            <a:r>
              <a:rPr lang="ru-RU" dirty="0" smtClean="0"/>
              <a:t> </a:t>
            </a:r>
            <a:r>
              <a:rPr lang="ru-RU" dirty="0" err="1" smtClean="0"/>
              <a:t>рахунку</a:t>
            </a:r>
            <a:r>
              <a:rPr lang="ru-RU" dirty="0" smtClean="0"/>
              <a:t>), </a:t>
            </a:r>
            <a:r>
              <a:rPr lang="ru-RU" dirty="0" err="1" smtClean="0"/>
              <a:t>чекоодержувач</a:t>
            </a:r>
            <a:r>
              <a:rPr lang="ru-RU" dirty="0" smtClean="0"/>
              <a:t> (кредитор </a:t>
            </a:r>
            <a:r>
              <a:rPr lang="ru-RU" dirty="0" err="1" smtClean="0"/>
              <a:t>чекодавця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платник</a:t>
            </a:r>
            <a:r>
              <a:rPr lang="ru-RU" dirty="0" smtClean="0"/>
              <a:t> по чеку (</a:t>
            </a:r>
            <a:r>
              <a:rPr lang="ru-RU" dirty="0" err="1" smtClean="0"/>
              <a:t>кредитна</a:t>
            </a:r>
            <a:r>
              <a:rPr lang="ru-RU" dirty="0" smtClean="0"/>
              <a:t> </a:t>
            </a:r>
            <a:r>
              <a:rPr lang="ru-RU" dirty="0" err="1" smtClean="0"/>
              <a:t>установа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err="1" smtClean="0"/>
              <a:t>Розрізняють</a:t>
            </a:r>
            <a:r>
              <a:rPr lang="ru-RU" b="1" u="sng" dirty="0" smtClean="0"/>
              <a:t> </a:t>
            </a:r>
            <a:r>
              <a:rPr lang="ru-RU" b="1" u="sng" dirty="0" smtClean="0"/>
              <a:t>три </a:t>
            </a:r>
            <a:r>
              <a:rPr lang="ru-RU" b="1" u="sng" dirty="0" err="1" smtClean="0"/>
              <a:t>основні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види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чеків</a:t>
            </a:r>
            <a:r>
              <a:rPr lang="ru-RU" b="1" u="sng" dirty="0" smtClean="0"/>
              <a:t>: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/>
              <a:t>1.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іменний </a:t>
            </a:r>
            <a:r>
              <a:rPr lang="ru-RU" dirty="0" smtClean="0"/>
              <a:t>– чек на </a:t>
            </a:r>
            <a:r>
              <a:rPr lang="ru-RU" dirty="0" err="1" smtClean="0"/>
              <a:t>певну</a:t>
            </a:r>
            <a:r>
              <a:rPr lang="ru-RU" dirty="0" smtClean="0"/>
              <a:t> суму без права </a:t>
            </a:r>
            <a:r>
              <a:rPr lang="ru-RU" dirty="0" err="1" smtClean="0"/>
              <a:t>передачі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2.на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пред'явника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 чек без </a:t>
            </a:r>
            <a:r>
              <a:rPr lang="ru-RU" dirty="0" err="1" smtClean="0"/>
              <a:t>вказівки</a:t>
            </a:r>
            <a:r>
              <a:rPr lang="ru-RU" dirty="0" smtClean="0"/>
              <a:t> </a:t>
            </a:r>
            <a:r>
              <a:rPr lang="ru-RU" dirty="0" err="1" smtClean="0"/>
              <a:t>одержувача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3.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ордерний </a:t>
            </a:r>
            <a:r>
              <a:rPr lang="ru-RU" dirty="0" smtClean="0"/>
              <a:t>– чек на </a:t>
            </a:r>
            <a:r>
              <a:rPr lang="ru-RU" dirty="0" err="1" smtClean="0"/>
              <a:t>певну</a:t>
            </a:r>
            <a:r>
              <a:rPr lang="ru-RU" dirty="0" smtClean="0"/>
              <a:t> суму </a:t>
            </a:r>
            <a:r>
              <a:rPr lang="ru-RU" dirty="0" err="1" smtClean="0"/>
              <a:t>з</a:t>
            </a:r>
            <a:r>
              <a:rPr lang="ru-RU" dirty="0" smtClean="0"/>
              <a:t> правом </a:t>
            </a:r>
            <a:r>
              <a:rPr lang="ru-RU" dirty="0" err="1" smtClean="0"/>
              <a:t>передачі</a:t>
            </a:r>
            <a:r>
              <a:rPr lang="ru-RU" dirty="0" smtClean="0"/>
              <a:t> шляхом </a:t>
            </a:r>
            <a:r>
              <a:rPr lang="ru-RU" dirty="0" err="1" smtClean="0"/>
              <a:t>індосаменту</a:t>
            </a:r>
            <a:r>
              <a:rPr lang="ru-RU" dirty="0" smtClean="0"/>
              <a:t> на </a:t>
            </a:r>
            <a:r>
              <a:rPr lang="ru-RU" dirty="0" err="1" smtClean="0"/>
              <a:t>звороті</a:t>
            </a:r>
            <a:r>
              <a:rPr lang="ru-RU" dirty="0" smtClean="0"/>
              <a:t> документу.</a:t>
            </a:r>
            <a:endParaRPr lang="ru-RU" dirty="0"/>
          </a:p>
        </p:txBody>
      </p:sp>
      <p:pic>
        <p:nvPicPr>
          <p:cNvPr id="4" name="Picture 6" descr="http://c-hek.ru/wp-content/uploads/2012/12/%D0%BA%D0%B0%D1%81%D1%81%D0%BE%D0%B2%D1%8B%D0%B9-%D1%87%D0%B5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yak-prosto.com/images/0/e/yak-znyati-groshi-for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5"/>
            <a:ext cx="5076056" cy="5373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 види грошей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8229600" cy="4625609"/>
          </a:xfrm>
        </p:spPr>
        <p:txBody>
          <a:bodyPr/>
          <a:lstStyle/>
          <a:p>
            <a:r>
              <a:rPr lang="ru-RU" b="1" dirty="0" err="1" smtClean="0"/>
              <a:t>Депозитні</a:t>
            </a:r>
            <a:r>
              <a:rPr lang="ru-RU" b="1" dirty="0" smtClean="0"/>
              <a:t> </a:t>
            </a:r>
            <a:r>
              <a:rPr lang="ru-RU" b="1" dirty="0" err="1" smtClean="0"/>
              <a:t>гроші</a:t>
            </a:r>
            <a:r>
              <a:rPr lang="ru-RU" b="1" dirty="0" smtClean="0"/>
              <a:t> </a:t>
            </a:r>
            <a:endParaRPr lang="ru-RU" b="1" dirty="0" smtClean="0"/>
          </a:p>
          <a:p>
            <a:endParaRPr lang="ru-RU" b="1" dirty="0" smtClean="0"/>
          </a:p>
          <a:p>
            <a:r>
              <a:rPr lang="uk-UA" b="1" dirty="0" smtClean="0"/>
              <a:t>Електронні гроші</a:t>
            </a:r>
          </a:p>
          <a:p>
            <a:endParaRPr lang="uk-UA" b="1" dirty="0" smtClean="0"/>
          </a:p>
          <a:p>
            <a:r>
              <a:rPr lang="ru-RU" b="1" dirty="0" err="1" smtClean="0"/>
              <a:t>Квазігроші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майже</a:t>
            </a:r>
            <a:r>
              <a:rPr lang="ru-RU" b="1" dirty="0" smtClean="0"/>
              <a:t> </a:t>
            </a:r>
            <a:r>
              <a:rPr lang="ru-RU" b="1" dirty="0" err="1" smtClean="0"/>
              <a:t>гроші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businessua.com/uploads/images/default/2854_gro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48000"/>
            <a:ext cx="5715000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52728"/>
          </a:xfrm>
        </p:spPr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грошей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4625609"/>
          </a:xfrm>
        </p:spPr>
        <p:txBody>
          <a:bodyPr/>
          <a:lstStyle/>
          <a:p>
            <a:r>
              <a:rPr lang="ru-RU" b="1" dirty="0" err="1" smtClean="0"/>
              <a:t>Міра</a:t>
            </a:r>
            <a:r>
              <a:rPr lang="ru-RU" b="1" dirty="0" smtClean="0"/>
              <a:t> </a:t>
            </a:r>
            <a:r>
              <a:rPr lang="ru-RU" b="1" dirty="0" err="1" smtClean="0"/>
              <a:t>вартості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Засіб</a:t>
            </a:r>
            <a:r>
              <a:rPr lang="ru-RU" b="1" dirty="0" smtClean="0"/>
              <a:t> </a:t>
            </a:r>
            <a:r>
              <a:rPr lang="ru-RU" b="1" dirty="0" err="1" smtClean="0"/>
              <a:t>обігу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Засіб</a:t>
            </a:r>
            <a:r>
              <a:rPr lang="ru-RU" b="1" dirty="0" smtClean="0"/>
              <a:t> </a:t>
            </a:r>
            <a:r>
              <a:rPr lang="ru-RU" b="1" dirty="0" smtClean="0"/>
              <a:t>платежу</a:t>
            </a:r>
          </a:p>
          <a:p>
            <a:endParaRPr lang="ru-RU" b="1" dirty="0" smtClean="0"/>
          </a:p>
          <a:p>
            <a:r>
              <a:rPr lang="ru-RU" b="1" dirty="0" err="1" smtClean="0"/>
              <a:t>Засіб</a:t>
            </a:r>
            <a:r>
              <a:rPr lang="ru-RU" b="1" dirty="0" smtClean="0"/>
              <a:t> </a:t>
            </a:r>
            <a:r>
              <a:rPr lang="ru-RU" b="1" dirty="0" err="1" smtClean="0"/>
              <a:t>нагромадження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Світові</a:t>
            </a:r>
            <a:r>
              <a:rPr lang="ru-RU" b="1" dirty="0" smtClean="0"/>
              <a:t> </a:t>
            </a:r>
            <a:r>
              <a:rPr lang="ru-RU" b="1" dirty="0" err="1" smtClean="0"/>
              <a:t>гроші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Міра вартості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Функція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вираження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надаючи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форму </a:t>
            </a:r>
            <a:r>
              <a:rPr lang="ru-RU" dirty="0" err="1" smtClean="0"/>
              <a:t>ціни</a:t>
            </a:r>
            <a:r>
              <a:rPr lang="ru-RU" dirty="0" smtClean="0"/>
              <a:t>.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грошима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міри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грошової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, яка </a:t>
            </a:r>
            <a:r>
              <a:rPr lang="ru-RU" dirty="0" err="1" smtClean="0"/>
              <a:t>була</a:t>
            </a:r>
            <a:r>
              <a:rPr lang="ru-RU" dirty="0" smtClean="0"/>
              <a:t> б основою для </a:t>
            </a:r>
            <a:r>
              <a:rPr lang="ru-RU" dirty="0" err="1" smtClean="0"/>
              <a:t>порівняння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 Такою грошовою </a:t>
            </a:r>
            <a:r>
              <a:rPr lang="ru-RU" dirty="0" err="1" smtClean="0"/>
              <a:t>одиницею</a:t>
            </a:r>
            <a:r>
              <a:rPr lang="ru-RU" dirty="0" smtClean="0"/>
              <a:t> у США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долар</a:t>
            </a:r>
            <a:r>
              <a:rPr lang="ru-RU" dirty="0" smtClean="0"/>
              <a:t>, в </a:t>
            </a:r>
            <a:r>
              <a:rPr lang="ru-RU" dirty="0" err="1" smtClean="0"/>
              <a:t>Англії</a:t>
            </a:r>
            <a:r>
              <a:rPr lang="ru-RU" dirty="0" smtClean="0"/>
              <a:t> - фунт </a:t>
            </a:r>
            <a:r>
              <a:rPr lang="ru-RU" dirty="0" err="1" smtClean="0"/>
              <a:t>стерлінгів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прирівнюються</a:t>
            </a:r>
            <a:r>
              <a:rPr lang="ru-RU" dirty="0" smtClean="0"/>
              <a:t> до </a:t>
            </a:r>
            <a:r>
              <a:rPr lang="ru-RU" dirty="0" err="1" smtClean="0"/>
              <a:t>різної</a:t>
            </a:r>
            <a:r>
              <a:rPr lang="ru-RU" dirty="0" smtClean="0"/>
              <a:t> </a:t>
            </a:r>
            <a:r>
              <a:rPr lang="ru-RU" dirty="0" err="1" smtClean="0"/>
              <a:t>вагової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золота. Для </a:t>
            </a:r>
            <a:r>
              <a:rPr lang="ru-RU" dirty="0" err="1" smtClean="0"/>
              <a:t>зручності</a:t>
            </a:r>
            <a:r>
              <a:rPr lang="ru-RU" dirty="0" smtClean="0"/>
              <a:t> </a:t>
            </a:r>
            <a:r>
              <a:rPr lang="ru-RU" dirty="0" err="1" smtClean="0"/>
              <a:t>грошові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 шляхом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поділу</a:t>
            </a:r>
            <a:r>
              <a:rPr lang="ru-RU" dirty="0" smtClean="0"/>
              <a:t> на </a:t>
            </a:r>
            <a:r>
              <a:rPr lang="ru-RU" dirty="0" err="1" smtClean="0"/>
              <a:t>кратні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розкладаються</a:t>
            </a:r>
            <a:r>
              <a:rPr lang="ru-RU" dirty="0" smtClean="0"/>
              <a:t> в </a:t>
            </a:r>
            <a:r>
              <a:rPr lang="ru-RU" dirty="0" err="1" smtClean="0"/>
              <a:t>масштабі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Отже</a:t>
            </a:r>
            <a:r>
              <a:rPr lang="ru-RU" dirty="0" smtClean="0"/>
              <a:t>, через </a:t>
            </a:r>
            <a:r>
              <a:rPr lang="ru-RU" dirty="0" err="1" smtClean="0"/>
              <a:t>міру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</a:t>
            </a:r>
            <a:r>
              <a:rPr lang="ru-RU" dirty="0" err="1" smtClean="0"/>
              <a:t>виражають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втіленої</a:t>
            </a:r>
            <a:r>
              <a:rPr lang="ru-RU" dirty="0" smtClean="0"/>
              <a:t> в товарах </a:t>
            </a:r>
            <a:r>
              <a:rPr lang="ru-RU" dirty="0" err="1" smtClean="0"/>
              <a:t>суспільної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а через масштаб </a:t>
            </a:r>
            <a:r>
              <a:rPr lang="ru-RU" dirty="0" err="1" smtClean="0"/>
              <a:t>цін</a:t>
            </a:r>
            <a:r>
              <a:rPr lang="ru-RU" dirty="0" smtClean="0"/>
              <a:t> - </a:t>
            </a:r>
            <a:r>
              <a:rPr lang="ru-RU" dirty="0" err="1" smtClean="0"/>
              <a:t>вагову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золота, яка </a:t>
            </a:r>
            <a:r>
              <a:rPr lang="ru-RU" dirty="0" err="1" smtClean="0"/>
              <a:t>міститься</a:t>
            </a:r>
            <a:r>
              <a:rPr lang="ru-RU" dirty="0" smtClean="0"/>
              <a:t> в </a:t>
            </a:r>
            <a:r>
              <a:rPr lang="ru-RU" dirty="0" err="1" smtClean="0"/>
              <a:t>грошовій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складових</a:t>
            </a:r>
            <a:r>
              <a:rPr lang="ru-RU" dirty="0" smtClean="0"/>
              <a:t> </a:t>
            </a:r>
            <a:r>
              <a:rPr lang="ru-RU" dirty="0" err="1" smtClean="0"/>
              <a:t>частинах</a:t>
            </a:r>
            <a:r>
              <a:rPr lang="ru-RU" dirty="0" smtClean="0"/>
              <a:t>. Тому </a:t>
            </a:r>
            <a:r>
              <a:rPr lang="ru-RU" dirty="0" err="1" smtClean="0"/>
              <a:t>міра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- </a:t>
            </a:r>
            <a:r>
              <a:rPr lang="ru-RU" dirty="0" err="1" smtClean="0"/>
              <a:t>суспільна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, а масштаб </a:t>
            </a:r>
            <a:r>
              <a:rPr lang="ru-RU" dirty="0" err="1" smtClean="0"/>
              <a:t>цін</a:t>
            </a:r>
            <a:r>
              <a:rPr lang="ru-RU" dirty="0" smtClean="0"/>
              <a:t> - </a:t>
            </a:r>
            <a:r>
              <a:rPr lang="ru-RU" dirty="0" err="1" smtClean="0"/>
              <a:t>розрахункова</a:t>
            </a:r>
            <a:r>
              <a:rPr lang="ru-RU" dirty="0" smtClean="0"/>
              <a:t> </a:t>
            </a:r>
            <a:r>
              <a:rPr lang="ru-RU" dirty="0" err="1" smtClean="0"/>
              <a:t>міра</a:t>
            </a:r>
            <a:r>
              <a:rPr lang="ru-RU" dirty="0" smtClean="0"/>
              <a:t>, яку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змінювати</a:t>
            </a:r>
            <a:r>
              <a:rPr lang="ru-RU" dirty="0" smtClean="0"/>
              <a:t> держава.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вагового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золота в </a:t>
            </a:r>
            <a:r>
              <a:rPr lang="ru-RU" dirty="0" err="1" smtClean="0"/>
              <a:t>грошовій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девальвацію</a:t>
            </a:r>
            <a:r>
              <a:rPr lang="ru-RU" dirty="0" smtClean="0"/>
              <a:t>, </a:t>
            </a:r>
            <a:r>
              <a:rPr lang="ru-RU" dirty="0" err="1" smtClean="0"/>
              <a:t>підвищення</a:t>
            </a:r>
            <a:r>
              <a:rPr lang="ru-RU" dirty="0" smtClean="0"/>
              <a:t> - </a:t>
            </a:r>
            <a:r>
              <a:rPr lang="ru-RU" dirty="0" err="1" smtClean="0"/>
              <a:t>ревальвацію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2764571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0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К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ількість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грошей,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потрібних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обігу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(М) для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виконання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ними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функції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засобу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обігу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визначається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самою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ціною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товарів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послуг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що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підлягають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реалізації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впродовж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певного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періоду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часу:</a:t>
            </a:r>
            <a:endParaRPr kumimoji="0" lang="ru-RU" sz="2000" b="0" i="0" u="none" strike="noStrike" cap="none" normalizeH="0" baseline="0" dirty="0" smtClean="0" bmk="">
              <a:ln>
                <a:noFill/>
              </a:ln>
              <a:solidFill>
                <a:srgbClr val="656565"/>
              </a:solidFill>
              <a:effectLst/>
              <a:ea typeface="MS Gothic" pitchFamily="49" charset="-128"/>
              <a:cs typeface="Arial" pitchFamily="34" charset="0"/>
            </a:endParaRPr>
          </a:p>
          <a:p>
            <a:pPr marL="0" marR="0" lvl="0" indent="100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                              </a:t>
            </a:r>
            <a:endParaRPr kumimoji="0" lang="ru-RU" sz="2000" b="0" i="0" u="none" strike="noStrike" cap="none" normalizeH="0" baseline="0" dirty="0" smtClean="0" bmk="">
              <a:ln>
                <a:noFill/>
              </a:ln>
              <a:solidFill>
                <a:srgbClr val="656565"/>
              </a:solidFill>
              <a:effectLst/>
              <a:ea typeface="MS Gothic" pitchFamily="49" charset="-128"/>
              <a:cs typeface="Arial" pitchFamily="34" charset="0"/>
            </a:endParaRPr>
          </a:p>
          <a:p>
            <a:pPr marL="0" marR="0" lvl="0" indent="100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де </a:t>
            </a:r>
            <a:r>
              <a:rPr kumimoji="0" lang="ru-RU" sz="2000" b="0" i="1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р</a:t>
            </a:r>
            <a:r>
              <a:rPr kumimoji="0" lang="ru-RU" sz="2000" b="0" i="1" u="none" strike="noStrike" cap="none" normalizeH="0" baseline="-3000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 —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ціна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і-го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товару; </a:t>
            </a:r>
            <a:r>
              <a:rPr kumimoji="0" lang="ru-RU" sz="2000" b="0" i="1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q</a:t>
            </a:r>
            <a:r>
              <a:rPr kumimoji="0" lang="ru-RU" sz="2000" b="0" i="1" u="none" strike="noStrike" cap="none" normalizeH="0" baseline="-3000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i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 —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кількість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i-го товару.</a:t>
            </a:r>
            <a:endParaRPr kumimoji="0" lang="ru-RU" sz="2000" b="0" i="0" u="none" strike="noStrike" cap="none" normalizeH="0" baseline="0" dirty="0" smtClean="0" bmk="">
              <a:ln>
                <a:noFill/>
              </a:ln>
              <a:solidFill>
                <a:srgbClr val="656565"/>
              </a:solidFill>
              <a:effectLst/>
              <a:ea typeface="MS Gothic" pitchFamily="49" charset="-128"/>
              <a:cs typeface="Arial" pitchFamily="34" charset="0"/>
            </a:endParaRPr>
          </a:p>
          <a:p>
            <a:pPr marL="0" marR="0" lvl="0" indent="100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Кожна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грошова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одиниця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процесі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обігу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використовується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не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лише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раз.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Звідси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, суму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цін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товарів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необхідно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поділити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на величину V —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середнє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число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обігу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кожної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купюри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 bmk="">
              <a:ln>
                <a:noFill/>
              </a:ln>
              <a:solidFill>
                <a:srgbClr val="656565"/>
              </a:solidFill>
              <a:effectLst/>
              <a:ea typeface="MS Gothic" pitchFamily="49" charset="-128"/>
              <a:cs typeface="Arial" pitchFamily="34" charset="0"/>
            </a:endParaRPr>
          </a:p>
          <a:p>
            <a:pPr marL="0" marR="0" lvl="0" indent="100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MS Gothic" pitchFamily="49" charset="-128"/>
                <a:ea typeface="MS Gothic" pitchFamily="49" charset="-128"/>
                <a:cs typeface="Arial" pitchFamily="34" charset="0"/>
              </a:rPr>
              <a:t>                                           </a:t>
            </a:r>
            <a:endParaRPr kumimoji="0" lang="ru-RU" sz="2000" b="0" i="0" u="none" strike="noStrike" cap="none" normalizeH="0" baseline="0" dirty="0" smtClean="0" bmk="">
              <a:ln>
                <a:noFill/>
              </a:ln>
              <a:solidFill>
                <a:srgbClr val="656565"/>
              </a:solidFill>
              <a:effectLst/>
              <a:latin typeface="MS Gothic" pitchFamily="49" charset="-128"/>
              <a:ea typeface="MS Gothic" pitchFamily="49" charset="-128"/>
              <a:cs typeface="Arial" pitchFamily="34" charset="0"/>
            </a:endParaRPr>
          </a:p>
          <a:p>
            <a:pPr marL="0" marR="0" lvl="0" indent="100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MS Gothic" pitchFamily="49" charset="-128"/>
                <a:ea typeface="MS Gothic" pitchFamily="49" charset="-128"/>
                <a:cs typeface="Arial" pitchFamily="34" charset="0"/>
              </a:rPr>
              <a:t>                              </a:t>
            </a:r>
            <a:endParaRPr kumimoji="0" lang="ru-RU" sz="2000" b="0" i="0" u="none" strike="noStrike" cap="none" normalizeH="0" baseline="0" dirty="0" smtClean="0" bmk="">
              <a:ln>
                <a:noFill/>
              </a:ln>
              <a:solidFill>
                <a:srgbClr val="656565"/>
              </a:solidFill>
              <a:effectLst/>
              <a:latin typeface="MS Gothic" pitchFamily="49" charset="-128"/>
              <a:ea typeface="MS Gothic" pitchFamily="49" charset="-128"/>
              <a:cs typeface="Arial" pitchFamily="34" charset="0"/>
            </a:endParaRPr>
          </a:p>
          <a:p>
            <a:pPr marL="0" marR="0" lvl="0" indent="100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Отже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кількість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грошей,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необхідних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для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обігу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змінюється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прямо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пропорційно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сумі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цін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товарів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послуг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що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реалізуються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, та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обернено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пропорційно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швидкості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обігу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MS Gothic" pitchFamily="49" charset="-128"/>
                <a:cs typeface="Arial" pitchFamily="34" charset="0"/>
              </a:rPr>
              <a:t> грошей.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MS Gothic" pitchFamily="49" charset="-128"/>
              <a:cs typeface="Arial" pitchFamily="34" charset="0"/>
            </a:endParaRPr>
          </a:p>
        </p:txBody>
      </p:sp>
      <p:pic>
        <p:nvPicPr>
          <p:cNvPr id="44036" name="Picture 4" descr="http://pidruchniki.com/imag/finans/alek_gk/image008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995936" y="3429000"/>
            <a:ext cx="1923963" cy="648072"/>
          </a:xfrm>
          <a:prstGeom prst="rect">
            <a:avLst/>
          </a:prstGeom>
          <a:noFill/>
        </p:spPr>
      </p:pic>
      <p:pic>
        <p:nvPicPr>
          <p:cNvPr id="44035" name="Picture 3" descr="http://pidruchniki.com/imag/finans/alek_gk/image007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707904" y="5013176"/>
            <a:ext cx="2736304" cy="674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Засіб обігу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1872208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посередником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забезпечують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обіг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повинен перейти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продавця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покупця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тут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виступають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посередника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реальній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вони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повинні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наявності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 descr="http://pidruchniki.com/imag/finans/alek_gk/image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-630238"/>
            <a:ext cx="942975" cy="2762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100</TotalTime>
  <Words>730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Модульная</vt:lpstr>
      <vt:lpstr>Гроші і ціна</vt:lpstr>
      <vt:lpstr>Гроші</vt:lpstr>
      <vt:lpstr>Еволюція грошей </vt:lpstr>
      <vt:lpstr>Поняття неповноцінних грошей, векселю, банкноти, чеку.</vt:lpstr>
      <vt:lpstr>Слайд 5</vt:lpstr>
      <vt:lpstr>Інші види грошей</vt:lpstr>
      <vt:lpstr>Функції грошей</vt:lpstr>
      <vt:lpstr>Міра вартості </vt:lpstr>
      <vt:lpstr>Засіб обігу</vt:lpstr>
      <vt:lpstr>Засіб платежу</vt:lpstr>
      <vt:lpstr>Засіб нагромадження</vt:lpstr>
      <vt:lpstr>Світові гроші</vt:lpstr>
      <vt:lpstr>Ціна</vt:lpstr>
      <vt:lpstr>Види цін</vt:lpstr>
      <vt:lpstr>Цінова конкуренція і цінова конкурентоспроможність </vt:lpstr>
      <vt:lpstr>Слайд 16</vt:lpstr>
      <vt:lpstr>Ціни, що діють на сучасному етапі</vt:lpstr>
      <vt:lpstr>Висновок</vt:lpstr>
      <vt:lpstr>Джерела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Гроші і ціна</dc:title>
  <dc:creator>Angelina</dc:creator>
  <cp:lastModifiedBy>Angelina</cp:lastModifiedBy>
  <cp:revision>11</cp:revision>
  <dcterms:created xsi:type="dcterms:W3CDTF">2014-11-09T14:44:05Z</dcterms:created>
  <dcterms:modified xsi:type="dcterms:W3CDTF">2014-11-09T16:24:41Z</dcterms:modified>
</cp:coreProperties>
</file>