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4394731-DF31-4521-AC65-FD9522A4DF83}" type="datetimeFigureOut">
              <a:rPr lang="ru-RU" smtClean="0"/>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394731-DF31-4521-AC65-FD9522A4DF83}" type="datetimeFigureOut">
              <a:rPr lang="ru-RU" smtClean="0"/>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394731-DF31-4521-AC65-FD9522A4DF83}" type="datetimeFigureOut">
              <a:rPr lang="ru-RU" smtClean="0"/>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394731-DF31-4521-AC65-FD9522A4DF83}" type="datetimeFigureOut">
              <a:rPr lang="ru-RU" smtClean="0"/>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4394731-DF31-4521-AC65-FD9522A4DF83}" type="datetimeFigureOut">
              <a:rPr lang="ru-RU" smtClean="0"/>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4394731-DF31-4521-AC65-FD9522A4DF83}" type="datetimeFigureOut">
              <a:rPr lang="ru-RU" smtClean="0"/>
              <a:t>17.12.2013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4394731-DF31-4521-AC65-FD9522A4DF83}" type="datetimeFigureOut">
              <a:rPr lang="ru-RU" smtClean="0"/>
              <a:t>17.12.2013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4394731-DF31-4521-AC65-FD9522A4DF83}" type="datetimeFigureOut">
              <a:rPr lang="ru-RU" smtClean="0"/>
              <a:t>17.12.2013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4394731-DF31-4521-AC65-FD9522A4DF83}" type="datetimeFigureOut">
              <a:rPr lang="ru-RU" smtClean="0"/>
              <a:t>17.12.2013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4394731-DF31-4521-AC65-FD9522A4DF83}" type="datetimeFigureOut">
              <a:rPr lang="ru-RU" smtClean="0"/>
              <a:t>17.12.2013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4394731-DF31-4521-AC65-FD9522A4DF83}" type="datetimeFigureOut">
              <a:rPr lang="ru-RU" smtClean="0"/>
              <a:t>17.12.2013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677628-9039-424E-8CAC-81C328B6EA4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94731-DF31-4521-AC65-FD9522A4DF83}" type="datetimeFigureOut">
              <a:rPr lang="ru-RU" smtClean="0"/>
              <a:t>17.12.2013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77628-9039-424E-8CAC-81C328B6EA4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28860" y="4357694"/>
            <a:ext cx="4429156" cy="1143008"/>
          </a:xfrm>
          <a:gradFill flip="none" rotWithShape="1">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path path="circle">
              <a:fillToRect l="100000" b="100000"/>
            </a:path>
            <a:tileRect t="-100000" r="-100000"/>
          </a:gradFill>
          <a:ln>
            <a:solidFill>
              <a:schemeClr val="accent1"/>
            </a:solidFill>
          </a:ln>
        </p:spPr>
        <p:txBody>
          <a:bodyPr/>
          <a:lstStyle/>
          <a:p>
            <a:r>
              <a:rPr lang="ru-RU" dirty="0" err="1" smtClean="0">
                <a:solidFill>
                  <a:schemeClr val="tx1">
                    <a:lumMod val="95000"/>
                    <a:lumOff val="5000"/>
                  </a:schemeClr>
                </a:solidFill>
              </a:rPr>
              <a:t>Трансгуман</a:t>
            </a:r>
            <a:r>
              <a:rPr lang="uk-UA" dirty="0" err="1" smtClean="0">
                <a:solidFill>
                  <a:schemeClr val="tx1">
                    <a:lumMod val="95000"/>
                    <a:lumOff val="5000"/>
                  </a:schemeClr>
                </a:solidFill>
              </a:rPr>
              <a:t>ізм</a:t>
            </a:r>
            <a:endParaRPr lang="ru-RU"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39999">
              <a:srgbClr val="85C2FF"/>
            </a:gs>
            <a:gs pos="70000">
              <a:srgbClr val="C4D6EB"/>
            </a:gs>
            <a:gs pos="100000">
              <a:srgbClr val="FFEBFA"/>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5572164" cy="1357322"/>
          </a:xfrm>
        </p:spPr>
        <p:txBody>
          <a:bodyPr>
            <a:normAutofit/>
          </a:bodyPr>
          <a:lstStyle/>
          <a:p>
            <a:r>
              <a:rPr lang="uk-UA" sz="3600" dirty="0" smtClean="0"/>
              <a:t>Реально існуючі технології:</a:t>
            </a:r>
            <a:endParaRPr lang="ru-RU" sz="3600" dirty="0"/>
          </a:p>
        </p:txBody>
      </p:sp>
      <p:pic>
        <p:nvPicPr>
          <p:cNvPr id="4" name="Рисунок 3" descr="крионика.jpg"/>
          <p:cNvPicPr>
            <a:picLocks noChangeAspect="1"/>
          </p:cNvPicPr>
          <p:nvPr/>
        </p:nvPicPr>
        <p:blipFill>
          <a:blip r:embed="rId2"/>
          <a:stretch>
            <a:fillRect/>
          </a:stretch>
        </p:blipFill>
        <p:spPr>
          <a:xfrm>
            <a:off x="214282" y="2000240"/>
            <a:ext cx="2540500" cy="1785950"/>
          </a:xfrm>
          <a:prstGeom prst="rect">
            <a:avLst/>
          </a:prstGeom>
        </p:spPr>
      </p:pic>
      <p:sp>
        <p:nvSpPr>
          <p:cNvPr id="5" name="Прямоугольник 4"/>
          <p:cNvSpPr/>
          <p:nvPr/>
        </p:nvSpPr>
        <p:spPr>
          <a:xfrm>
            <a:off x="0" y="1071546"/>
            <a:ext cx="3500462" cy="923330"/>
          </a:xfrm>
          <a:prstGeom prst="rect">
            <a:avLst/>
          </a:prstGeom>
        </p:spPr>
        <p:txBody>
          <a:bodyPr wrap="square">
            <a:spAutoFit/>
          </a:bodyPr>
          <a:lstStyle/>
          <a:p>
            <a:r>
              <a:rPr lang="uk-UA" dirty="0" err="1" smtClean="0"/>
              <a:t>Кріоніка-</a:t>
            </a:r>
            <a:r>
              <a:rPr lang="ru-RU" dirty="0"/>
              <a:t> наука, </a:t>
            </a:r>
            <a:r>
              <a:rPr lang="ru-RU" dirty="0" err="1"/>
              <a:t>що</a:t>
            </a:r>
            <a:r>
              <a:rPr lang="ru-RU" dirty="0"/>
              <a:t> </a:t>
            </a:r>
            <a:r>
              <a:rPr lang="ru-RU" dirty="0" err="1"/>
              <a:t>вивчає</a:t>
            </a:r>
            <a:r>
              <a:rPr lang="ru-RU" dirty="0"/>
              <a:t> </a:t>
            </a:r>
            <a:r>
              <a:rPr lang="ru-RU" dirty="0" err="1"/>
              <a:t>збереження</a:t>
            </a:r>
            <a:r>
              <a:rPr lang="ru-RU" dirty="0"/>
              <a:t> </a:t>
            </a:r>
            <a:r>
              <a:rPr lang="ru-RU" dirty="0" err="1" smtClean="0"/>
              <a:t>організмів</a:t>
            </a:r>
            <a:r>
              <a:rPr lang="ru-RU" dirty="0" smtClean="0"/>
              <a:t> при </a:t>
            </a:r>
            <a:r>
              <a:rPr lang="ru-RU" dirty="0" err="1"/>
              <a:t>низьких</a:t>
            </a:r>
            <a:r>
              <a:rPr lang="ru-RU" dirty="0"/>
              <a:t> температурах</a:t>
            </a:r>
          </a:p>
        </p:txBody>
      </p:sp>
      <p:pic>
        <p:nvPicPr>
          <p:cNvPr id="6" name="Рисунок 5" descr="вырощування органов.jpg"/>
          <p:cNvPicPr>
            <a:picLocks noChangeAspect="1"/>
          </p:cNvPicPr>
          <p:nvPr/>
        </p:nvPicPr>
        <p:blipFill>
          <a:blip r:embed="rId3"/>
          <a:stretch>
            <a:fillRect/>
          </a:stretch>
        </p:blipFill>
        <p:spPr>
          <a:xfrm>
            <a:off x="6500826" y="2000240"/>
            <a:ext cx="2000264" cy="2000264"/>
          </a:xfrm>
          <a:prstGeom prst="rect">
            <a:avLst/>
          </a:prstGeom>
        </p:spPr>
      </p:pic>
      <p:sp>
        <p:nvSpPr>
          <p:cNvPr id="7" name="Прямоугольник 6"/>
          <p:cNvSpPr/>
          <p:nvPr/>
        </p:nvSpPr>
        <p:spPr>
          <a:xfrm>
            <a:off x="6500794" y="1357298"/>
            <a:ext cx="2643206" cy="369332"/>
          </a:xfrm>
          <a:prstGeom prst="rect">
            <a:avLst/>
          </a:prstGeom>
        </p:spPr>
        <p:txBody>
          <a:bodyPr wrap="square">
            <a:spAutoFit/>
          </a:bodyPr>
          <a:lstStyle/>
          <a:p>
            <a:r>
              <a:rPr lang="uk-UA" dirty="0" smtClean="0"/>
              <a:t>Вирощування органів</a:t>
            </a:r>
            <a:endParaRPr lang="ru-RU" dirty="0"/>
          </a:p>
        </p:txBody>
      </p:sp>
      <p:pic>
        <p:nvPicPr>
          <p:cNvPr id="8" name="Рисунок 7" descr="samye-populyarnye-plasticheskie-operacii.jpg"/>
          <p:cNvPicPr>
            <a:picLocks noChangeAspect="1"/>
          </p:cNvPicPr>
          <p:nvPr/>
        </p:nvPicPr>
        <p:blipFill>
          <a:blip r:embed="rId4"/>
          <a:stretch>
            <a:fillRect/>
          </a:stretch>
        </p:blipFill>
        <p:spPr>
          <a:xfrm>
            <a:off x="2928926" y="4643446"/>
            <a:ext cx="2971821" cy="1857388"/>
          </a:xfrm>
          <a:prstGeom prst="rect">
            <a:avLst/>
          </a:prstGeom>
        </p:spPr>
      </p:pic>
      <p:sp>
        <p:nvSpPr>
          <p:cNvPr id="9" name="Прямоугольник 8"/>
          <p:cNvSpPr/>
          <p:nvPr/>
        </p:nvSpPr>
        <p:spPr>
          <a:xfrm>
            <a:off x="3071802" y="4000504"/>
            <a:ext cx="2643206" cy="369332"/>
          </a:xfrm>
          <a:prstGeom prst="rect">
            <a:avLst/>
          </a:prstGeom>
        </p:spPr>
        <p:txBody>
          <a:bodyPr wrap="square">
            <a:spAutoFit/>
          </a:bodyPr>
          <a:lstStyle/>
          <a:p>
            <a:r>
              <a:rPr lang="uk-UA" dirty="0" smtClean="0"/>
              <a:t>Пластична хірургія</a:t>
            </a:r>
            <a:endParaRPr lang="ru-RU" dirty="0"/>
          </a:p>
        </p:txBody>
      </p:sp>
      <p:sp>
        <p:nvSpPr>
          <p:cNvPr id="10" name="Прямоугольник 9"/>
          <p:cNvSpPr/>
          <p:nvPr/>
        </p:nvSpPr>
        <p:spPr>
          <a:xfrm>
            <a:off x="7215206" y="6488668"/>
            <a:ext cx="1714512" cy="369332"/>
          </a:xfrm>
          <a:prstGeom prst="rect">
            <a:avLst/>
          </a:prstGeom>
        </p:spPr>
        <p:txBody>
          <a:bodyPr wrap="square">
            <a:spAutoFit/>
          </a:bodyPr>
          <a:lstStyle/>
          <a:p>
            <a:r>
              <a:rPr lang="ru-RU" dirty="0" smtClean="0"/>
              <a:t>Та </a:t>
            </a:r>
            <a:r>
              <a:rPr lang="ru-RU" dirty="0" err="1" smtClean="0"/>
              <a:t>інші</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20000"/>
                <a:lumOff val="80000"/>
              </a:schemeClr>
            </a:gs>
            <a:gs pos="39999">
              <a:srgbClr val="85C2FF"/>
            </a:gs>
            <a:gs pos="70000">
              <a:srgbClr val="C4D6EB"/>
            </a:gs>
            <a:gs pos="100000">
              <a:srgbClr val="FFEBFA"/>
            </a:gs>
          </a:gsLst>
          <a:lin ang="108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t>Очікувані</a:t>
            </a:r>
            <a:r>
              <a:rPr lang="ru-RU" b="1" dirty="0" smtClean="0"/>
              <a:t> </a:t>
            </a:r>
            <a:r>
              <a:rPr lang="ru-RU" b="1" dirty="0" err="1" smtClean="0"/>
              <a:t>технології</a:t>
            </a:r>
            <a:r>
              <a:rPr lang="ru-RU" b="1" dirty="0" smtClean="0"/>
              <a:t>:</a:t>
            </a:r>
            <a:r>
              <a:rPr lang="ru-RU" b="1" dirty="0" smtClean="0"/>
              <a:t/>
            </a:r>
            <a:br>
              <a:rPr lang="ru-RU" b="1" dirty="0" smtClean="0"/>
            </a:br>
            <a:endParaRPr lang="ru-RU" dirty="0"/>
          </a:p>
        </p:txBody>
      </p:sp>
      <p:sp>
        <p:nvSpPr>
          <p:cNvPr id="3" name="Содержимое 2"/>
          <p:cNvSpPr>
            <a:spLocks noGrp="1"/>
          </p:cNvSpPr>
          <p:nvPr>
            <p:ph idx="1"/>
          </p:nvPr>
        </p:nvSpPr>
        <p:spPr>
          <a:xfrm>
            <a:off x="285720" y="1857364"/>
            <a:ext cx="8229600" cy="4525963"/>
          </a:xfrm>
        </p:spPr>
        <p:txBody>
          <a:bodyPr/>
          <a:lstStyle/>
          <a:p>
            <a:r>
              <a:rPr lang="ru-RU" dirty="0" err="1" smtClean="0"/>
              <a:t>Генна</a:t>
            </a:r>
            <a:r>
              <a:rPr lang="ru-RU" dirty="0" smtClean="0"/>
              <a:t> </a:t>
            </a:r>
            <a:r>
              <a:rPr lang="ru-RU" dirty="0" err="1"/>
              <a:t>інженерія</a:t>
            </a:r>
            <a:r>
              <a:rPr lang="ru-RU" dirty="0"/>
              <a:t> </a:t>
            </a:r>
            <a:r>
              <a:rPr lang="ru-RU" dirty="0" err="1"/>
              <a:t>людини</a:t>
            </a:r>
            <a:endParaRPr lang="ru-RU" dirty="0"/>
          </a:p>
          <a:p>
            <a:r>
              <a:rPr lang="ru-RU" dirty="0" err="1"/>
              <a:t>Нейрокомп'ютерний</a:t>
            </a:r>
            <a:r>
              <a:rPr lang="ru-RU" dirty="0"/>
              <a:t> </a:t>
            </a:r>
            <a:r>
              <a:rPr lang="ru-RU" dirty="0" err="1"/>
              <a:t>інтерфейс</a:t>
            </a:r>
            <a:endParaRPr lang="ru-RU" dirty="0"/>
          </a:p>
          <a:p>
            <a:r>
              <a:rPr lang="ru-RU" dirty="0" err="1"/>
              <a:t>Завантаження</a:t>
            </a:r>
            <a:r>
              <a:rPr lang="ru-RU" dirty="0"/>
              <a:t> </a:t>
            </a:r>
            <a:r>
              <a:rPr lang="ru-RU" dirty="0" err="1"/>
              <a:t>свідомості</a:t>
            </a:r>
            <a:endParaRPr lang="ru-RU" dirty="0"/>
          </a:p>
          <a:p>
            <a:r>
              <a:rPr lang="ru-RU" dirty="0" err="1"/>
              <a:t>Екзокортекс</a:t>
            </a:r>
            <a:endParaRPr lang="ru-RU" dirty="0"/>
          </a:p>
          <a:p>
            <a:r>
              <a:rPr lang="ru-RU" dirty="0" err="1"/>
              <a:t>Ізольований</a:t>
            </a:r>
            <a:r>
              <a:rPr lang="ru-RU" dirty="0"/>
              <a:t> </a:t>
            </a:r>
            <a:r>
              <a:rPr lang="ru-RU" dirty="0" err="1"/>
              <a:t>мозок</a:t>
            </a:r>
            <a:endParaRPr lang="ru-RU" dirty="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39999">
              <a:srgbClr val="85C2FF"/>
            </a:gs>
            <a:gs pos="70000">
              <a:srgbClr val="C4D6EB"/>
            </a:gs>
            <a:gs pos="100000">
              <a:srgbClr val="FFEBFA"/>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6829444" cy="939784"/>
          </a:xfrm>
        </p:spPr>
        <p:txBody>
          <a:bodyPr/>
          <a:lstStyle/>
          <a:p>
            <a:r>
              <a:rPr lang="uk-UA" dirty="0" smtClean="0"/>
              <a:t>Критика</a:t>
            </a:r>
            <a:endParaRPr lang="ru-RU" dirty="0"/>
          </a:p>
        </p:txBody>
      </p:sp>
      <p:sp>
        <p:nvSpPr>
          <p:cNvPr id="3" name="Содержимое 2"/>
          <p:cNvSpPr>
            <a:spLocks noGrp="1"/>
          </p:cNvSpPr>
          <p:nvPr>
            <p:ph idx="1"/>
          </p:nvPr>
        </p:nvSpPr>
        <p:spPr/>
        <p:txBody>
          <a:bodyPr>
            <a:normAutofit lnSpcReduction="10000"/>
          </a:bodyPr>
          <a:lstStyle/>
          <a:p>
            <a:pPr>
              <a:buNone/>
            </a:pPr>
            <a:r>
              <a:rPr lang="uk-UA" sz="2800" dirty="0" smtClean="0"/>
              <a:t>У світі існують багато критиків </a:t>
            </a:r>
            <a:r>
              <a:rPr lang="uk-UA" sz="2800" dirty="0" err="1" smtClean="0"/>
              <a:t>трансгуманізму</a:t>
            </a:r>
            <a:r>
              <a:rPr lang="uk-UA" sz="2800" dirty="0" smtClean="0"/>
              <a:t>, які вважають, що ці ідеї</a:t>
            </a:r>
            <a:r>
              <a:rPr lang="ru-RU" sz="2800" dirty="0" smtClean="0"/>
              <a:t> </a:t>
            </a:r>
            <a:r>
              <a:rPr lang="ru-RU" sz="2800" dirty="0"/>
              <a:t> </a:t>
            </a:r>
            <a:r>
              <a:rPr lang="ru-RU" sz="2800" dirty="0" err="1"/>
              <a:t>входять</a:t>
            </a:r>
            <a:r>
              <a:rPr lang="ru-RU" sz="2800" dirty="0"/>
              <a:t> у </a:t>
            </a:r>
            <a:r>
              <a:rPr lang="ru-RU" sz="2800" dirty="0" err="1"/>
              <a:t>суперечність</a:t>
            </a:r>
            <a:r>
              <a:rPr lang="ru-RU" sz="2800" dirty="0"/>
              <a:t> </a:t>
            </a:r>
            <a:r>
              <a:rPr lang="ru-RU" sz="2800" dirty="0" err="1"/>
              <a:t>з</a:t>
            </a:r>
            <a:r>
              <a:rPr lang="ru-RU" sz="2800" dirty="0"/>
              <a:t> </a:t>
            </a:r>
            <a:r>
              <a:rPr lang="ru-RU" sz="2800" dirty="0" err="1"/>
              <a:t>їх</a:t>
            </a:r>
            <a:r>
              <a:rPr lang="ru-RU" sz="2800" dirty="0"/>
              <a:t> </a:t>
            </a:r>
            <a:r>
              <a:rPr lang="ru-RU" sz="2800" dirty="0" err="1"/>
              <a:t>бажаними</a:t>
            </a:r>
            <a:r>
              <a:rPr lang="ru-RU" sz="2800" dirty="0"/>
              <a:t> </a:t>
            </a:r>
            <a:r>
              <a:rPr lang="ru-RU" sz="2800" dirty="0" err="1"/>
              <a:t>цілями</a:t>
            </a:r>
            <a:r>
              <a:rPr lang="ru-RU" sz="2800" dirty="0"/>
              <a:t>: </a:t>
            </a:r>
            <a:r>
              <a:rPr lang="ru-RU" sz="2800" dirty="0" err="1"/>
              <a:t>наприклад</a:t>
            </a:r>
            <a:r>
              <a:rPr lang="ru-RU" sz="2800" dirty="0"/>
              <a:t>, </a:t>
            </a:r>
            <a:r>
              <a:rPr lang="ru-RU" sz="2800" dirty="0" err="1"/>
              <a:t>безсмертя</a:t>
            </a:r>
            <a:r>
              <a:rPr lang="ru-RU" sz="2800" dirty="0"/>
              <a:t> породить </a:t>
            </a:r>
            <a:r>
              <a:rPr lang="ru-RU" sz="2800" dirty="0" err="1"/>
              <a:t>безліч</a:t>
            </a:r>
            <a:r>
              <a:rPr lang="ru-RU" sz="2800" dirty="0"/>
              <a:t> проблем, </a:t>
            </a:r>
            <a:r>
              <a:rPr lang="ru-RU" sz="2800" dirty="0" err="1"/>
              <a:t>що</a:t>
            </a:r>
            <a:r>
              <a:rPr lang="ru-RU" sz="2800" dirty="0"/>
              <a:t> </a:t>
            </a:r>
            <a:r>
              <a:rPr lang="ru-RU" sz="2800" dirty="0" err="1"/>
              <a:t>розглядаються</a:t>
            </a:r>
            <a:r>
              <a:rPr lang="ru-RU" sz="2800" dirty="0"/>
              <a:t> в </a:t>
            </a:r>
            <a:r>
              <a:rPr lang="ru-RU" sz="2800" dirty="0" err="1"/>
              <a:t>антиутопіях</a:t>
            </a:r>
            <a:r>
              <a:rPr lang="ru-RU" sz="2800" dirty="0"/>
              <a:t>, таких </a:t>
            </a:r>
            <a:r>
              <a:rPr lang="ru-RU" sz="2800" dirty="0" smtClean="0"/>
              <a:t>як </a:t>
            </a:r>
            <a:r>
              <a:rPr lang="ru-RU" sz="2800" dirty="0" err="1" smtClean="0"/>
              <a:t>перенаселення</a:t>
            </a:r>
            <a:r>
              <a:rPr lang="ru-RU" sz="2800" dirty="0" smtClean="0"/>
              <a:t> </a:t>
            </a:r>
            <a:r>
              <a:rPr lang="ru-RU" sz="2800" dirty="0" err="1" smtClean="0"/>
              <a:t>планети</a:t>
            </a:r>
            <a:r>
              <a:rPr lang="ru-RU" sz="2800" dirty="0"/>
              <a:t>, </a:t>
            </a:r>
            <a:r>
              <a:rPr lang="ru-RU" sz="2800" dirty="0" err="1"/>
              <a:t>низький</a:t>
            </a:r>
            <a:r>
              <a:rPr lang="ru-RU" sz="2800" dirty="0"/>
              <a:t> </a:t>
            </a:r>
            <a:r>
              <a:rPr lang="ru-RU" sz="2800" dirty="0" err="1"/>
              <a:t>соціальний</a:t>
            </a:r>
            <a:r>
              <a:rPr lang="ru-RU" sz="2800" dirty="0"/>
              <a:t> </a:t>
            </a:r>
            <a:r>
              <a:rPr lang="ru-RU" sz="2800" dirty="0" err="1"/>
              <a:t>рівень</a:t>
            </a:r>
            <a:r>
              <a:rPr lang="ru-RU" sz="2800" dirty="0"/>
              <a:t>, </a:t>
            </a:r>
            <a:r>
              <a:rPr lang="ru-RU" sz="2800" dirty="0" err="1"/>
              <a:t>обмеження</a:t>
            </a:r>
            <a:r>
              <a:rPr lang="ru-RU" sz="2800" dirty="0"/>
              <a:t> </a:t>
            </a:r>
            <a:r>
              <a:rPr lang="ru-RU" sz="2800" dirty="0" smtClean="0"/>
              <a:t>свобод.</a:t>
            </a:r>
          </a:p>
          <a:p>
            <a:pPr>
              <a:buNone/>
            </a:pPr>
            <a:r>
              <a:rPr lang="uk-UA" sz="2800" dirty="0" smtClean="0"/>
              <a:t>Самі ж </a:t>
            </a:r>
            <a:r>
              <a:rPr lang="uk-UA" sz="2800" dirty="0" err="1" smtClean="0"/>
              <a:t>трансгуманісти</a:t>
            </a:r>
            <a:r>
              <a:rPr lang="uk-UA" sz="2800" dirty="0" smtClean="0"/>
              <a:t> вважають, що </a:t>
            </a:r>
            <a:r>
              <a:rPr lang="ru-RU" sz="2800" dirty="0" err="1"/>
              <a:t>всі</a:t>
            </a:r>
            <a:r>
              <a:rPr lang="ru-RU" sz="2800" dirty="0"/>
              <a:t> </a:t>
            </a:r>
            <a:r>
              <a:rPr lang="ru-RU" sz="2800" dirty="0" err="1"/>
              <a:t>ці</a:t>
            </a:r>
            <a:r>
              <a:rPr lang="ru-RU" sz="2800" dirty="0"/>
              <a:t> </a:t>
            </a:r>
            <a:r>
              <a:rPr lang="ru-RU" sz="2800" dirty="0" err="1"/>
              <a:t>проблеми</a:t>
            </a:r>
            <a:r>
              <a:rPr lang="ru-RU" sz="2800" dirty="0"/>
              <a:t> </a:t>
            </a:r>
            <a:r>
              <a:rPr lang="ru-RU" sz="2800" dirty="0" err="1"/>
              <a:t>можуть</a:t>
            </a:r>
            <a:r>
              <a:rPr lang="ru-RU" sz="2800" dirty="0"/>
              <a:t> бути </a:t>
            </a:r>
            <a:r>
              <a:rPr lang="ru-RU" sz="2800" dirty="0" err="1"/>
              <a:t>врегульовані</a:t>
            </a:r>
            <a:r>
              <a:rPr lang="ru-RU" sz="2800" dirty="0"/>
              <a:t> </a:t>
            </a:r>
            <a:r>
              <a:rPr lang="ru-RU" sz="2800" dirty="0" err="1"/>
              <a:t>адекватним</a:t>
            </a:r>
            <a:r>
              <a:rPr lang="ru-RU" sz="2800" dirty="0"/>
              <a:t> </a:t>
            </a:r>
            <a:r>
              <a:rPr lang="ru-RU" sz="2800" dirty="0" err="1"/>
              <a:t>соціальним</a:t>
            </a:r>
            <a:r>
              <a:rPr lang="ru-RU" sz="2800" dirty="0"/>
              <a:t> </a:t>
            </a:r>
            <a:r>
              <a:rPr lang="ru-RU" sz="2800" dirty="0" err="1"/>
              <a:t>управлінням</a:t>
            </a:r>
            <a:r>
              <a:rPr lang="ru-RU" sz="2800" dirty="0"/>
              <a:t>, </a:t>
            </a:r>
            <a:r>
              <a:rPr lang="ru-RU" sz="2800" dirty="0" err="1"/>
              <a:t>зокрема</a:t>
            </a:r>
            <a:r>
              <a:rPr lang="ru-RU" sz="2800" dirty="0"/>
              <a:t>, </a:t>
            </a:r>
            <a:r>
              <a:rPr lang="ru-RU" sz="2800" dirty="0" err="1"/>
              <a:t>суворим</a:t>
            </a:r>
            <a:r>
              <a:rPr lang="ru-RU" sz="2800" dirty="0"/>
              <a:t> </a:t>
            </a:r>
            <a:r>
              <a:rPr lang="ru-RU" sz="2800" dirty="0" err="1"/>
              <a:t>обмеженням</a:t>
            </a:r>
            <a:r>
              <a:rPr lang="ru-RU" sz="2800" dirty="0"/>
              <a:t> </a:t>
            </a:r>
            <a:r>
              <a:rPr lang="ru-RU" sz="2800" dirty="0" err="1"/>
              <a:t>народжуваності</a:t>
            </a:r>
            <a:r>
              <a:rPr lang="ru-RU" sz="2800" dirty="0"/>
              <a:t>, а </a:t>
            </a:r>
            <a:r>
              <a:rPr lang="ru-RU" sz="2800" dirty="0" err="1"/>
              <a:t>також</a:t>
            </a:r>
            <a:r>
              <a:rPr lang="ru-RU" sz="2800" dirty="0"/>
              <a:t> </a:t>
            </a:r>
            <a:r>
              <a:rPr lang="ru-RU" sz="2800" dirty="0" err="1"/>
              <a:t>експансією</a:t>
            </a:r>
            <a:r>
              <a:rPr lang="ru-RU" sz="2800" dirty="0"/>
              <a:t> </a:t>
            </a:r>
            <a:r>
              <a:rPr lang="ru-RU" sz="2800" dirty="0" err="1"/>
              <a:t>людства</a:t>
            </a:r>
            <a:r>
              <a:rPr lang="ru-RU" sz="2800" dirty="0"/>
              <a:t> в космос.</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135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Дякую за увагу!</a:t>
            </a:r>
            <a:endParaRPr lang="ru-RU" dirty="0"/>
          </a:p>
        </p:txBody>
      </p:sp>
      <p:sp>
        <p:nvSpPr>
          <p:cNvPr id="3" name="Содержимое 2"/>
          <p:cNvSpPr>
            <a:spLocks noGrp="1"/>
          </p:cNvSpPr>
          <p:nvPr>
            <p:ph idx="1"/>
          </p:nvPr>
        </p:nvSpPr>
        <p:spPr/>
        <p:txBody>
          <a:bodyPr/>
          <a:lstStyle/>
          <a:p>
            <a:pPr>
              <a:buNone/>
            </a:pPr>
            <a:r>
              <a:rPr lang="uk-UA" dirty="0" smtClean="0"/>
              <a:t>Презентацію підготував</a:t>
            </a:r>
          </a:p>
          <a:p>
            <a:pPr>
              <a:buNone/>
            </a:pPr>
            <a:r>
              <a:rPr lang="uk-UA" dirty="0" smtClean="0"/>
              <a:t> учень 11-А класу</a:t>
            </a:r>
          </a:p>
          <a:p>
            <a:pPr>
              <a:buNone/>
            </a:pPr>
            <a:r>
              <a:rPr lang="uk-UA" dirty="0" smtClean="0"/>
              <a:t>Українського колежу</a:t>
            </a:r>
          </a:p>
          <a:p>
            <a:pPr>
              <a:buNone/>
            </a:pPr>
            <a:r>
              <a:rPr lang="uk-UA" dirty="0"/>
              <a:t>і</a:t>
            </a:r>
            <a:r>
              <a:rPr lang="uk-UA" dirty="0" smtClean="0"/>
              <a:t>м. В.О. Сухомлинського</a:t>
            </a:r>
          </a:p>
          <a:p>
            <a:pPr>
              <a:buNone/>
            </a:pPr>
            <a:r>
              <a:rPr lang="uk-UA" dirty="0" smtClean="0"/>
              <a:t>м. Києва</a:t>
            </a:r>
          </a:p>
          <a:p>
            <a:pPr>
              <a:buNone/>
            </a:pPr>
            <a:r>
              <a:rPr lang="uk-UA" dirty="0" smtClean="0"/>
              <a:t>Клименко Євген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8229600" cy="1143000"/>
          </a:xfrm>
        </p:spPr>
        <p:txBody>
          <a:bodyPr/>
          <a:lstStyle/>
          <a:p>
            <a:r>
              <a:rPr lang="vi-VN" b="1" dirty="0" smtClean="0"/>
              <a:t>Трансгумані́зм</a:t>
            </a:r>
            <a:r>
              <a:rPr lang="uk-UA" b="1" dirty="0" smtClean="0"/>
              <a:t>-</a:t>
            </a:r>
            <a:endParaRPr lang="ru-RU" dirty="0"/>
          </a:p>
        </p:txBody>
      </p:sp>
      <p:sp>
        <p:nvSpPr>
          <p:cNvPr id="3" name="Содержимое 2"/>
          <p:cNvSpPr>
            <a:spLocks noGrp="1"/>
          </p:cNvSpPr>
          <p:nvPr>
            <p:ph idx="1"/>
          </p:nvPr>
        </p:nvSpPr>
        <p:spPr>
          <a:xfrm>
            <a:off x="0" y="1285860"/>
            <a:ext cx="9144000" cy="5572140"/>
          </a:xfrm>
        </p:spPr>
        <p:txBody>
          <a:bodyPr>
            <a:normAutofit/>
          </a:bodyPr>
          <a:lstStyle/>
          <a:p>
            <a:pPr>
              <a:buNone/>
            </a:pPr>
            <a:r>
              <a:rPr lang="ru-RU" sz="2000" dirty="0" smtClean="0"/>
              <a:t>(</a:t>
            </a:r>
            <a:r>
              <a:rPr lang="ru-RU" sz="2000" dirty="0" err="1" smtClean="0"/>
              <a:t>від</a:t>
            </a:r>
            <a:r>
              <a:rPr lang="ru-RU" sz="2000" dirty="0"/>
              <a:t> </a:t>
            </a:r>
            <a:r>
              <a:rPr lang="ru-RU" sz="2000" dirty="0" smtClean="0"/>
              <a:t>лат.</a:t>
            </a:r>
            <a:r>
              <a:rPr lang="ru-RU" sz="2000" dirty="0"/>
              <a:t> </a:t>
            </a:r>
            <a:r>
              <a:rPr lang="en-US" sz="2000" i="1" dirty="0"/>
              <a:t>trans</a:t>
            </a:r>
            <a:r>
              <a:rPr lang="en-US" sz="2000" dirty="0"/>
              <a:t> — </a:t>
            </a:r>
            <a:r>
              <a:rPr lang="ru-RU" sz="2000" dirty="0" err="1"/>
              <a:t>крізь</a:t>
            </a:r>
            <a:r>
              <a:rPr lang="ru-RU" sz="2000" dirty="0"/>
              <a:t>, </a:t>
            </a:r>
            <a:r>
              <a:rPr lang="ru-RU" sz="2000" dirty="0" smtClean="0"/>
              <a:t>через, </a:t>
            </a:r>
            <a:r>
              <a:rPr lang="ru-RU" sz="2000" dirty="0" smtClean="0"/>
              <a:t>за; лат. </a:t>
            </a:r>
            <a:r>
              <a:rPr lang="en-US" sz="2000" i="1" dirty="0" err="1" smtClean="0"/>
              <a:t>humanitas</a:t>
            </a:r>
            <a:r>
              <a:rPr lang="en-US" sz="2000" dirty="0" smtClean="0"/>
              <a:t> — </a:t>
            </a:r>
            <a:r>
              <a:rPr lang="ru-RU" sz="2000" dirty="0" err="1" smtClean="0"/>
              <a:t>людяність</a:t>
            </a:r>
            <a:r>
              <a:rPr lang="ru-RU" sz="2000" dirty="0" smtClean="0"/>
              <a:t>, лат. </a:t>
            </a:r>
            <a:r>
              <a:rPr lang="en-US" sz="2000" i="1" dirty="0" err="1" smtClean="0"/>
              <a:t>humanus</a:t>
            </a:r>
            <a:r>
              <a:rPr lang="en-US" sz="2000" dirty="0" smtClean="0"/>
              <a:t> — </a:t>
            </a:r>
            <a:r>
              <a:rPr lang="ru-RU" sz="2000" dirty="0" err="1" smtClean="0"/>
              <a:t>людяний</a:t>
            </a:r>
            <a:r>
              <a:rPr lang="ru-RU" sz="2000" dirty="0" smtClean="0"/>
              <a:t>, лат. </a:t>
            </a:r>
            <a:r>
              <a:rPr lang="en-US" sz="2000" i="1" dirty="0" smtClean="0"/>
              <a:t>homo</a:t>
            </a:r>
            <a:r>
              <a:rPr lang="en-US" sz="2000" dirty="0" smtClean="0"/>
              <a:t> — </a:t>
            </a:r>
            <a:r>
              <a:rPr lang="ru-RU" sz="2000" dirty="0" err="1" smtClean="0"/>
              <a:t>людина</a:t>
            </a:r>
            <a:r>
              <a:rPr lang="ru-RU" sz="2000" dirty="0" smtClean="0"/>
              <a:t>)</a:t>
            </a:r>
          </a:p>
          <a:p>
            <a:pPr>
              <a:buNone/>
            </a:pPr>
            <a:r>
              <a:rPr lang="ru-RU" dirty="0"/>
              <a:t> </a:t>
            </a:r>
            <a:r>
              <a:rPr lang="ru-RU" dirty="0" err="1" smtClean="0"/>
              <a:t>Раціональний</a:t>
            </a:r>
            <a:r>
              <a:rPr lang="ru-RU" dirty="0"/>
              <a:t>, </a:t>
            </a:r>
            <a:r>
              <a:rPr lang="ru-RU" dirty="0" err="1"/>
              <a:t>заснований</a:t>
            </a:r>
            <a:r>
              <a:rPr lang="ru-RU" dirty="0"/>
              <a:t> на </a:t>
            </a:r>
            <a:r>
              <a:rPr lang="ru-RU" dirty="0" err="1"/>
              <a:t>осмисленні</a:t>
            </a:r>
            <a:r>
              <a:rPr lang="ru-RU" dirty="0"/>
              <a:t> </a:t>
            </a:r>
            <a:r>
              <a:rPr lang="ru-RU" dirty="0" err="1"/>
              <a:t>досягнень</a:t>
            </a:r>
            <a:r>
              <a:rPr lang="ru-RU" dirty="0"/>
              <a:t> та перспектив науки, </a:t>
            </a:r>
            <a:r>
              <a:rPr lang="ru-RU" dirty="0" err="1" smtClean="0"/>
              <a:t>світогляд</a:t>
            </a:r>
            <a:r>
              <a:rPr lang="ru-RU" dirty="0" smtClean="0"/>
              <a:t>, </a:t>
            </a:r>
            <a:r>
              <a:rPr lang="ru-RU" dirty="0" err="1"/>
              <a:t>який</a:t>
            </a:r>
            <a:r>
              <a:rPr lang="ru-RU" dirty="0"/>
              <a:t> </a:t>
            </a:r>
            <a:r>
              <a:rPr lang="ru-RU" dirty="0" err="1"/>
              <a:t>визнає</a:t>
            </a:r>
            <a:r>
              <a:rPr lang="ru-RU" dirty="0"/>
              <a:t> </a:t>
            </a:r>
            <a:r>
              <a:rPr lang="ru-RU" dirty="0" err="1"/>
              <a:t>можливість</a:t>
            </a:r>
            <a:r>
              <a:rPr lang="ru-RU" dirty="0"/>
              <a:t> </a:t>
            </a:r>
            <a:r>
              <a:rPr lang="ru-RU" dirty="0" err="1"/>
              <a:t>і</a:t>
            </a:r>
            <a:r>
              <a:rPr lang="ru-RU" dirty="0"/>
              <a:t> </a:t>
            </a:r>
            <a:r>
              <a:rPr lang="ru-RU" dirty="0" err="1"/>
              <a:t>бажаність</a:t>
            </a:r>
            <a:r>
              <a:rPr lang="ru-RU" dirty="0"/>
              <a:t> </a:t>
            </a:r>
            <a:r>
              <a:rPr lang="ru-RU" dirty="0" err="1"/>
              <a:t>фундаментальних</a:t>
            </a:r>
            <a:r>
              <a:rPr lang="ru-RU" dirty="0"/>
              <a:t> </a:t>
            </a:r>
            <a:r>
              <a:rPr lang="ru-RU" dirty="0" err="1"/>
              <a:t>змін</a:t>
            </a:r>
            <a:r>
              <a:rPr lang="ru-RU" dirty="0"/>
              <a:t> у </a:t>
            </a:r>
            <a:r>
              <a:rPr lang="ru-RU" dirty="0" err="1"/>
              <a:t>становищі</a:t>
            </a:r>
            <a:r>
              <a:rPr lang="ru-RU" dirty="0"/>
              <a:t> </a:t>
            </a:r>
            <a:r>
              <a:rPr lang="ru-RU" dirty="0" err="1"/>
              <a:t>людини</a:t>
            </a:r>
            <a:r>
              <a:rPr lang="ru-RU" dirty="0"/>
              <a:t> за </a:t>
            </a:r>
            <a:r>
              <a:rPr lang="ru-RU" dirty="0" err="1"/>
              <a:t>допомогою</a:t>
            </a:r>
            <a:r>
              <a:rPr lang="ru-RU" dirty="0"/>
              <a:t> </a:t>
            </a:r>
            <a:r>
              <a:rPr lang="ru-RU" dirty="0" err="1"/>
              <a:t>передових</a:t>
            </a:r>
            <a:r>
              <a:rPr lang="ru-RU" dirty="0"/>
              <a:t> </a:t>
            </a:r>
            <a:r>
              <a:rPr lang="ru-RU" dirty="0" err="1"/>
              <a:t>технологій</a:t>
            </a:r>
            <a:r>
              <a:rPr lang="ru-RU" dirty="0"/>
              <a:t> </a:t>
            </a:r>
            <a:r>
              <a:rPr lang="ru-RU" dirty="0" err="1"/>
              <a:t>з</a:t>
            </a:r>
            <a:r>
              <a:rPr lang="ru-RU" dirty="0"/>
              <a:t> метою </a:t>
            </a:r>
            <a:r>
              <a:rPr lang="ru-RU" dirty="0" err="1"/>
              <a:t>ліквідувати</a:t>
            </a:r>
            <a:r>
              <a:rPr lang="ru-RU" dirty="0"/>
              <a:t> </a:t>
            </a:r>
            <a:r>
              <a:rPr lang="ru-RU" dirty="0" err="1"/>
              <a:t>страждання</a:t>
            </a:r>
            <a:r>
              <a:rPr lang="ru-RU" dirty="0"/>
              <a:t>, </a:t>
            </a:r>
            <a:r>
              <a:rPr lang="ru-RU" dirty="0" err="1"/>
              <a:t>старіння</a:t>
            </a:r>
            <a:r>
              <a:rPr lang="ru-RU" dirty="0"/>
              <a:t> </a:t>
            </a:r>
            <a:r>
              <a:rPr lang="ru-RU" dirty="0" err="1"/>
              <a:t>і</a:t>
            </a:r>
            <a:r>
              <a:rPr lang="ru-RU" dirty="0"/>
              <a:t> смерть, а </a:t>
            </a:r>
            <a:r>
              <a:rPr lang="ru-RU" dirty="0" err="1"/>
              <a:t>також</a:t>
            </a:r>
            <a:r>
              <a:rPr lang="ru-RU" dirty="0"/>
              <a:t> </a:t>
            </a:r>
            <a:r>
              <a:rPr lang="ru-RU" dirty="0" err="1"/>
              <a:t>значно</a:t>
            </a:r>
            <a:r>
              <a:rPr lang="ru-RU" dirty="0"/>
              <a:t> </a:t>
            </a:r>
            <a:r>
              <a:rPr lang="ru-RU" dirty="0" err="1"/>
              <a:t>посилити</a:t>
            </a:r>
            <a:r>
              <a:rPr lang="ru-RU" dirty="0"/>
              <a:t> </a:t>
            </a:r>
            <a:r>
              <a:rPr lang="ru-RU" dirty="0" err="1"/>
              <a:t>фізичні</a:t>
            </a:r>
            <a:r>
              <a:rPr lang="ru-RU" dirty="0"/>
              <a:t>, </a:t>
            </a:r>
            <a:r>
              <a:rPr lang="ru-RU" dirty="0" err="1"/>
              <a:t>розумові</a:t>
            </a:r>
            <a:r>
              <a:rPr lang="ru-RU" dirty="0"/>
              <a:t> </a:t>
            </a:r>
            <a:r>
              <a:rPr lang="ru-RU" dirty="0" err="1"/>
              <a:t>і</a:t>
            </a:r>
            <a:r>
              <a:rPr lang="ru-RU" dirty="0"/>
              <a:t> </a:t>
            </a:r>
            <a:r>
              <a:rPr lang="ru-RU" dirty="0" err="1"/>
              <a:t>психологічні</a:t>
            </a:r>
            <a:r>
              <a:rPr lang="ru-RU" dirty="0"/>
              <a:t> </a:t>
            </a:r>
            <a:r>
              <a:rPr lang="ru-RU" dirty="0" err="1"/>
              <a:t>можливості</a:t>
            </a:r>
            <a:r>
              <a:rPr lang="ru-RU" dirty="0"/>
              <a:t> </a:t>
            </a:r>
            <a:r>
              <a:rPr lang="ru-RU" dirty="0" err="1" smtClean="0"/>
              <a:t>людини</a:t>
            </a:r>
            <a:r>
              <a:rPr lang="ru-RU" dirty="0" smtClean="0"/>
              <a:t>.</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229600" cy="6143668"/>
          </a:xfrm>
        </p:spPr>
        <p:txBody>
          <a:bodyPr>
            <a:normAutofit/>
          </a:bodyPr>
          <a:lstStyle/>
          <a:p>
            <a:pPr>
              <a:buNone/>
            </a:pPr>
            <a:r>
              <a:rPr lang="ru-RU" dirty="0" smtClean="0"/>
              <a:t> </a:t>
            </a:r>
            <a:r>
              <a:rPr lang="ru-RU" sz="4400" dirty="0" err="1" smtClean="0"/>
              <a:t>Також</a:t>
            </a:r>
            <a:r>
              <a:rPr lang="ru-RU" sz="4400" dirty="0"/>
              <a:t> </a:t>
            </a:r>
            <a:r>
              <a:rPr lang="ru-RU" sz="4400" b="1" dirty="0" err="1"/>
              <a:t>трансгуманізм</a:t>
            </a:r>
            <a:r>
              <a:rPr lang="ru-RU" sz="4400" dirty="0"/>
              <a:t> -</a:t>
            </a:r>
            <a:r>
              <a:rPr lang="ru-RU" sz="4400" dirty="0" err="1" smtClean="0"/>
              <a:t>це</a:t>
            </a:r>
            <a:r>
              <a:rPr lang="ru-RU" sz="4400" dirty="0" smtClean="0"/>
              <a:t> </a:t>
            </a:r>
            <a:r>
              <a:rPr lang="ru-RU" sz="4400" dirty="0" err="1"/>
              <a:t>міжнародний</a:t>
            </a:r>
            <a:r>
              <a:rPr lang="ru-RU" sz="4400" dirty="0"/>
              <a:t> </a:t>
            </a:r>
            <a:r>
              <a:rPr lang="ru-RU" sz="4400" dirty="0" err="1"/>
              <a:t>інтелектуальний</a:t>
            </a:r>
            <a:r>
              <a:rPr lang="ru-RU" sz="4400" dirty="0"/>
              <a:t> </a:t>
            </a:r>
            <a:r>
              <a:rPr lang="ru-RU" sz="4400" dirty="0" smtClean="0"/>
              <a:t>та </a:t>
            </a:r>
            <a:r>
              <a:rPr lang="ru-RU" sz="4400" dirty="0" err="1" smtClean="0"/>
              <a:t>культурний</a:t>
            </a:r>
            <a:r>
              <a:rPr lang="ru-RU" sz="4400" dirty="0" smtClean="0"/>
              <a:t> </a:t>
            </a:r>
            <a:r>
              <a:rPr lang="ru-RU" sz="4400" dirty="0" err="1"/>
              <a:t>рух</a:t>
            </a:r>
            <a:r>
              <a:rPr lang="ru-RU" sz="4400" dirty="0"/>
              <a:t> в </a:t>
            </a:r>
            <a:r>
              <a:rPr lang="ru-RU" sz="4400" dirty="0" err="1"/>
              <a:t>підтримку</a:t>
            </a:r>
            <a:r>
              <a:rPr lang="ru-RU" sz="4400" dirty="0"/>
              <a:t> </a:t>
            </a:r>
            <a:r>
              <a:rPr lang="ru-RU" sz="4400" dirty="0" err="1"/>
              <a:t>використання</a:t>
            </a:r>
            <a:r>
              <a:rPr lang="ru-RU" sz="4400" dirty="0"/>
              <a:t> науки </a:t>
            </a:r>
            <a:r>
              <a:rPr lang="ru-RU" sz="4400" dirty="0" err="1"/>
              <a:t>і</a:t>
            </a:r>
            <a:r>
              <a:rPr lang="ru-RU" sz="4400" dirty="0"/>
              <a:t> </a:t>
            </a:r>
            <a:r>
              <a:rPr lang="ru-RU" sz="4400" dirty="0" err="1"/>
              <a:t>технологій</a:t>
            </a:r>
            <a:r>
              <a:rPr lang="ru-RU" sz="4400" dirty="0"/>
              <a:t> для </a:t>
            </a:r>
            <a:r>
              <a:rPr lang="ru-RU" sz="4400" dirty="0" err="1"/>
              <a:t>вдосконалення</a:t>
            </a:r>
            <a:r>
              <a:rPr lang="ru-RU" sz="4400" dirty="0"/>
              <a:t> </a:t>
            </a:r>
            <a:r>
              <a:rPr lang="ru-RU" sz="4400" dirty="0" err="1"/>
              <a:t>людських</a:t>
            </a:r>
            <a:r>
              <a:rPr lang="ru-RU" sz="4400" dirty="0"/>
              <a:t> </a:t>
            </a:r>
            <a:r>
              <a:rPr lang="ru-RU" sz="4400" dirty="0" err="1"/>
              <a:t>розумових</a:t>
            </a:r>
            <a:r>
              <a:rPr lang="ru-RU" sz="4400" dirty="0"/>
              <a:t> та </a:t>
            </a:r>
            <a:r>
              <a:rPr lang="ru-RU" sz="4400" dirty="0" err="1"/>
              <a:t>фізичних</a:t>
            </a:r>
            <a:r>
              <a:rPr lang="ru-RU" sz="4400" dirty="0"/>
              <a:t> </a:t>
            </a:r>
            <a:r>
              <a:rPr lang="ru-RU" sz="4400" dirty="0" err="1" smtClean="0"/>
              <a:t>можливостей</a:t>
            </a:r>
            <a:r>
              <a:rPr lang="ru-RU" sz="4400" dirty="0" smtClean="0"/>
              <a:t>.</a:t>
            </a:r>
            <a:endParaRPr lang="ru-RU"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60000"/>
                <a:lumOff val="40000"/>
              </a:scheme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4282" y="274638"/>
            <a:ext cx="8929718" cy="6083320"/>
          </a:xfrm>
        </p:spPr>
        <p:txBody>
          <a:bodyPr>
            <a:noAutofit/>
          </a:bodyPr>
          <a:lstStyle/>
          <a:p>
            <a:pPr algn="l"/>
            <a:r>
              <a:rPr lang="ru-RU" sz="3600" dirty="0" smtClean="0"/>
              <a:t>Цей </a:t>
            </a:r>
            <a:r>
              <a:rPr lang="ru-RU" sz="3600" dirty="0" err="1" smtClean="0"/>
              <a:t>рух</a:t>
            </a:r>
            <a:r>
              <a:rPr lang="ru-RU" sz="3600" dirty="0" smtClean="0"/>
              <a:t> </a:t>
            </a:r>
            <a:r>
              <a:rPr lang="ru-RU" sz="3600" dirty="0" err="1" smtClean="0"/>
              <a:t>розглядає</a:t>
            </a:r>
            <a:r>
              <a:rPr lang="ru-RU" sz="3600" dirty="0" smtClean="0"/>
              <a:t> </a:t>
            </a:r>
            <a:r>
              <a:rPr lang="ru-RU" sz="3600" dirty="0" err="1"/>
              <a:t>аспекти</a:t>
            </a:r>
            <a:r>
              <a:rPr lang="ru-RU" sz="3600" dirty="0"/>
              <a:t> </a:t>
            </a:r>
            <a:r>
              <a:rPr lang="ru-RU" sz="3600" dirty="0" err="1"/>
              <a:t>людського</a:t>
            </a:r>
            <a:r>
              <a:rPr lang="ru-RU" sz="3600" dirty="0"/>
              <a:t> </a:t>
            </a:r>
            <a:r>
              <a:rPr lang="ru-RU" sz="3600" dirty="0" err="1"/>
              <a:t>існування</a:t>
            </a:r>
            <a:r>
              <a:rPr lang="ru-RU" sz="3600" dirty="0"/>
              <a:t> як </a:t>
            </a:r>
            <a:r>
              <a:rPr lang="ru-RU" sz="3600" dirty="0" err="1"/>
              <a:t>інвалідність</a:t>
            </a:r>
            <a:r>
              <a:rPr lang="ru-RU" sz="3600" dirty="0"/>
              <a:t>, </a:t>
            </a:r>
            <a:r>
              <a:rPr lang="ru-RU" sz="3600" dirty="0" err="1"/>
              <a:t>страждання</a:t>
            </a:r>
            <a:r>
              <a:rPr lang="ru-RU" sz="3600" dirty="0"/>
              <a:t>, </a:t>
            </a:r>
            <a:r>
              <a:rPr lang="ru-RU" sz="3600" dirty="0" err="1"/>
              <a:t>хвороби</a:t>
            </a:r>
            <a:r>
              <a:rPr lang="ru-RU" sz="3600" dirty="0"/>
              <a:t>, </a:t>
            </a:r>
            <a:r>
              <a:rPr lang="ru-RU" sz="3600" dirty="0" err="1"/>
              <a:t>старіння</a:t>
            </a:r>
            <a:r>
              <a:rPr lang="ru-RU" sz="3600" dirty="0"/>
              <a:t> та </a:t>
            </a:r>
            <a:r>
              <a:rPr lang="ru-RU" sz="3600" dirty="0" err="1"/>
              <a:t>недобровільна</a:t>
            </a:r>
            <a:r>
              <a:rPr lang="ru-RU" sz="3600" dirty="0"/>
              <a:t> смерть </a:t>
            </a:r>
            <a:r>
              <a:rPr lang="ru-RU" sz="3600" dirty="0" err="1"/>
              <a:t>необов'язковими</a:t>
            </a:r>
            <a:r>
              <a:rPr lang="ru-RU" sz="3600" dirty="0"/>
              <a:t> та </a:t>
            </a:r>
            <a:r>
              <a:rPr lang="ru-RU" sz="3600" dirty="0" err="1"/>
              <a:t>небажаними</a:t>
            </a:r>
            <a:r>
              <a:rPr lang="ru-RU" sz="3600" dirty="0"/>
              <a:t>. </a:t>
            </a:r>
            <a:r>
              <a:rPr lang="ru-RU" sz="3600" dirty="0" err="1"/>
              <a:t>Трансгуманісти</a:t>
            </a:r>
            <a:r>
              <a:rPr lang="ru-RU" sz="3600" dirty="0"/>
              <a:t> </a:t>
            </a:r>
            <a:r>
              <a:rPr lang="ru-RU" sz="3600" dirty="0" err="1"/>
              <a:t>покладаються</a:t>
            </a:r>
            <a:r>
              <a:rPr lang="ru-RU" sz="3600" dirty="0"/>
              <a:t> на </a:t>
            </a:r>
            <a:r>
              <a:rPr lang="ru-RU" sz="3600" dirty="0" err="1"/>
              <a:t>біотехнології</a:t>
            </a:r>
            <a:r>
              <a:rPr lang="ru-RU" sz="3600" dirty="0"/>
              <a:t> та </a:t>
            </a:r>
            <a:r>
              <a:rPr lang="ru-RU" sz="3600" dirty="0" err="1"/>
              <a:t>інші</a:t>
            </a:r>
            <a:r>
              <a:rPr lang="ru-RU" sz="3600" dirty="0"/>
              <a:t> </a:t>
            </a:r>
            <a:r>
              <a:rPr lang="ru-RU" sz="3600" dirty="0" err="1"/>
              <a:t>передові</a:t>
            </a:r>
            <a:r>
              <a:rPr lang="ru-RU" sz="3600" dirty="0"/>
              <a:t> </a:t>
            </a:r>
            <a:r>
              <a:rPr lang="ru-RU" sz="3600" dirty="0" err="1"/>
              <a:t>технології</a:t>
            </a:r>
            <a:r>
              <a:rPr lang="ru-RU" sz="3600" dirty="0"/>
              <a:t> для </a:t>
            </a:r>
            <a:r>
              <a:rPr lang="ru-RU" sz="3600" dirty="0" err="1"/>
              <a:t>розв'язання</a:t>
            </a:r>
            <a:r>
              <a:rPr lang="ru-RU" sz="3600" dirty="0"/>
              <a:t> таких проблем. </a:t>
            </a:r>
            <a:r>
              <a:rPr lang="ru-RU" sz="3600" dirty="0" err="1"/>
              <a:t>Також</a:t>
            </a:r>
            <a:r>
              <a:rPr lang="ru-RU" sz="3600" dirty="0"/>
              <a:t> </a:t>
            </a:r>
            <a:r>
              <a:rPr lang="ru-RU" sz="3600" dirty="0" err="1"/>
              <a:t>трансгуманізм</a:t>
            </a:r>
            <a:r>
              <a:rPr lang="ru-RU" sz="3600" dirty="0"/>
              <a:t> на </a:t>
            </a:r>
            <a:r>
              <a:rPr lang="ru-RU" sz="3600" dirty="0" err="1"/>
              <a:t>рівні</a:t>
            </a:r>
            <a:r>
              <a:rPr lang="ru-RU" sz="3600" dirty="0"/>
              <a:t> </a:t>
            </a:r>
            <a:r>
              <a:rPr lang="ru-RU" sz="3600" dirty="0" err="1"/>
              <a:t>із</a:t>
            </a:r>
            <a:r>
              <a:rPr lang="ru-RU" sz="3600" dirty="0"/>
              <a:t> </a:t>
            </a:r>
            <a:r>
              <a:rPr lang="ru-RU" sz="3600" dirty="0" err="1"/>
              <a:t>перевагами</a:t>
            </a:r>
            <a:r>
              <a:rPr lang="ru-RU" sz="3600" dirty="0"/>
              <a:t> </a:t>
            </a:r>
            <a:r>
              <a:rPr lang="ru-RU" sz="3600" dirty="0" err="1"/>
              <a:t>пов'язаний</a:t>
            </a:r>
            <a:r>
              <a:rPr lang="ru-RU" sz="3600" dirty="0"/>
              <a:t> </a:t>
            </a:r>
            <a:r>
              <a:rPr lang="ru-RU" sz="3600" dirty="0" err="1"/>
              <a:t>із</a:t>
            </a:r>
            <a:r>
              <a:rPr lang="ru-RU" sz="3600" dirty="0"/>
              <a:t> низкою </a:t>
            </a:r>
            <a:r>
              <a:rPr lang="ru-RU" sz="3600" dirty="0" err="1"/>
              <a:t>небезпек</a:t>
            </a:r>
            <a:r>
              <a:rPr lang="ru-RU" sz="3600" dirty="0"/>
              <a:t>, </a:t>
            </a:r>
            <a:r>
              <a:rPr lang="ru-RU" sz="3600" dirty="0" err="1"/>
              <a:t>які</a:t>
            </a:r>
            <a:r>
              <a:rPr lang="ru-RU" sz="3600" dirty="0"/>
              <a:t> </a:t>
            </a:r>
            <a:r>
              <a:rPr lang="ru-RU" sz="3600" dirty="0" err="1"/>
              <a:t>можна</a:t>
            </a:r>
            <a:r>
              <a:rPr lang="ru-RU" sz="3600" dirty="0"/>
              <a:t> </a:t>
            </a:r>
            <a:r>
              <a:rPr lang="ru-RU" sz="3600" dirty="0" err="1"/>
              <a:t>очікувати</a:t>
            </a:r>
            <a:r>
              <a:rPr lang="ru-RU" sz="3600" dirty="0"/>
              <a:t> </a:t>
            </a:r>
            <a:r>
              <a:rPr lang="ru-RU" sz="3600" dirty="0" err="1"/>
              <a:t>від</a:t>
            </a:r>
            <a:r>
              <a:rPr lang="ru-RU" sz="3600" dirty="0"/>
              <a:t> </a:t>
            </a:r>
            <a:r>
              <a:rPr lang="ru-RU" sz="3600" dirty="0" err="1"/>
              <a:t>майбутнього</a:t>
            </a:r>
            <a:r>
              <a:rPr lang="ru-RU" sz="3600" dirty="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60000"/>
                <a:lumOff val="40000"/>
              </a:scheme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401080" cy="939784"/>
          </a:xfrm>
        </p:spPr>
        <p:txBody>
          <a:bodyPr>
            <a:normAutofit fontScale="90000"/>
          </a:bodyPr>
          <a:lstStyle/>
          <a:p>
            <a:r>
              <a:rPr lang="uk-UA" dirty="0" smtClean="0"/>
              <a:t>Один із варіантів </a:t>
            </a:r>
            <a:r>
              <a:rPr lang="uk-UA" dirty="0" err="1" smtClean="0"/>
              <a:t>лого</a:t>
            </a:r>
            <a:r>
              <a:rPr lang="uk-UA" dirty="0" smtClean="0"/>
              <a:t> </a:t>
            </a:r>
            <a:r>
              <a:rPr lang="uk-UA" dirty="0" err="1" smtClean="0"/>
              <a:t>трансгуманізму</a:t>
            </a:r>
            <a:endParaRPr lang="ru-RU" dirty="0"/>
          </a:p>
        </p:txBody>
      </p:sp>
      <p:pic>
        <p:nvPicPr>
          <p:cNvPr id="4" name="Рисунок 3" descr="logo.png"/>
          <p:cNvPicPr>
            <a:picLocks noChangeAspect="1"/>
          </p:cNvPicPr>
          <p:nvPr/>
        </p:nvPicPr>
        <p:blipFill>
          <a:blip r:embed="rId2"/>
          <a:stretch>
            <a:fillRect/>
          </a:stretch>
        </p:blipFill>
        <p:spPr>
          <a:xfrm>
            <a:off x="1571604" y="1143000"/>
            <a:ext cx="5715000" cy="5715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2852"/>
            <a:ext cx="9144000" cy="2286015"/>
          </a:xfrm>
        </p:spPr>
        <p:txBody>
          <a:bodyPr>
            <a:normAutofit fontScale="92500" lnSpcReduction="20000"/>
          </a:bodyPr>
          <a:lstStyle/>
          <a:p>
            <a:pPr>
              <a:buNone/>
            </a:pPr>
            <a:r>
              <a:rPr lang="uk-UA" sz="4000" dirty="0" smtClean="0"/>
              <a:t>Значення слова </a:t>
            </a:r>
            <a:r>
              <a:rPr lang="uk-UA" sz="4000" dirty="0" err="1" smtClean="0"/>
              <a:t>“трансгуманізм”</a:t>
            </a:r>
            <a:r>
              <a:rPr lang="uk-UA" sz="4000" dirty="0" smtClean="0"/>
              <a:t> змінювалося від часу до часу, починаючи з 14-го століття.</a:t>
            </a:r>
          </a:p>
          <a:p>
            <a:pPr>
              <a:buNone/>
            </a:pPr>
            <a:r>
              <a:rPr lang="ru-RU" dirty="0" smtClean="0"/>
              <a:t/>
            </a:r>
            <a:br>
              <a:rPr lang="ru-RU" dirty="0" smtClean="0"/>
            </a:br>
            <a:endParaRPr lang="ru-RU" dirty="0"/>
          </a:p>
        </p:txBody>
      </p:sp>
      <p:pic>
        <p:nvPicPr>
          <p:cNvPr id="4" name="Рисунок 3" descr="Dante-alighieri.jpg"/>
          <p:cNvPicPr>
            <a:picLocks noChangeAspect="1"/>
          </p:cNvPicPr>
          <p:nvPr/>
        </p:nvPicPr>
        <p:blipFill>
          <a:blip r:embed="rId2"/>
          <a:stretch>
            <a:fillRect/>
          </a:stretch>
        </p:blipFill>
        <p:spPr>
          <a:xfrm>
            <a:off x="6500826" y="2285992"/>
            <a:ext cx="2276475" cy="2886075"/>
          </a:xfrm>
          <a:prstGeom prst="rect">
            <a:avLst/>
          </a:prstGeom>
        </p:spPr>
      </p:pic>
      <p:sp>
        <p:nvSpPr>
          <p:cNvPr id="5" name="Прямоугольник 4"/>
          <p:cNvSpPr/>
          <p:nvPr/>
        </p:nvSpPr>
        <p:spPr>
          <a:xfrm>
            <a:off x="142844" y="2285992"/>
            <a:ext cx="5429256" cy="3416320"/>
          </a:xfrm>
          <a:prstGeom prst="rect">
            <a:avLst/>
          </a:prstGeom>
        </p:spPr>
        <p:txBody>
          <a:bodyPr wrap="square">
            <a:spAutoFit/>
          </a:bodyPr>
          <a:lstStyle/>
          <a:p>
            <a:pPr>
              <a:buNone/>
            </a:pPr>
            <a:r>
              <a:rPr lang="ru-RU" sz="3600" dirty="0" err="1" smtClean="0"/>
              <a:t>Вперше</a:t>
            </a:r>
            <a:r>
              <a:rPr lang="ru-RU" sz="3600" dirty="0" smtClean="0"/>
              <a:t> </a:t>
            </a:r>
            <a:r>
              <a:rPr lang="ru-RU" sz="3600" dirty="0" err="1" smtClean="0"/>
              <a:t>саме</a:t>
            </a:r>
            <a:r>
              <a:rPr lang="ru-RU" sz="3600" dirty="0" smtClean="0"/>
              <a:t> слово «</a:t>
            </a:r>
            <a:r>
              <a:rPr lang="ru-RU" sz="3600" dirty="0" err="1" smtClean="0"/>
              <a:t>transhumane</a:t>
            </a:r>
            <a:r>
              <a:rPr lang="ru-RU" sz="3600" dirty="0" smtClean="0"/>
              <a:t>» </a:t>
            </a:r>
            <a:r>
              <a:rPr lang="ru-RU" sz="3600" dirty="0" err="1" smtClean="0"/>
              <a:t>використовував</a:t>
            </a:r>
            <a:r>
              <a:rPr lang="ru-RU" sz="3600" dirty="0" smtClean="0"/>
              <a:t> Данте </a:t>
            </a:r>
            <a:r>
              <a:rPr lang="ru-RU" sz="3600" dirty="0" err="1" smtClean="0"/>
              <a:t>Аліг'єрі</a:t>
            </a:r>
            <a:r>
              <a:rPr lang="ru-RU" sz="3600" dirty="0" smtClean="0"/>
              <a:t> у </a:t>
            </a:r>
            <a:r>
              <a:rPr lang="ru-RU" sz="3600" dirty="0" err="1" smtClean="0"/>
              <a:t>своїй</a:t>
            </a:r>
            <a:r>
              <a:rPr lang="ru-RU" sz="3600" dirty="0" smtClean="0"/>
              <a:t> «</a:t>
            </a:r>
            <a:r>
              <a:rPr lang="ru-RU" sz="3600" dirty="0" err="1" smtClean="0"/>
              <a:t>Божественній</a:t>
            </a:r>
            <a:r>
              <a:rPr lang="ru-RU" sz="3600" dirty="0" smtClean="0"/>
              <a:t> </a:t>
            </a:r>
            <a:r>
              <a:rPr lang="ru-RU" sz="3600" dirty="0" err="1" smtClean="0"/>
              <a:t>комедії</a:t>
            </a:r>
            <a:r>
              <a:rPr lang="ru-RU" sz="3600" dirty="0" smtClean="0"/>
              <a:t>» (1312 р.).</a:t>
            </a:r>
            <a:endParaRPr lang="ru-RU" sz="3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60000"/>
                <a:lumOff val="40000"/>
              </a:schemeClr>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229600" cy="4525963"/>
          </a:xfrm>
        </p:spPr>
        <p:txBody>
          <a:bodyPr>
            <a:noAutofit/>
          </a:bodyPr>
          <a:lstStyle/>
          <a:p>
            <a:pPr>
              <a:buNone/>
            </a:pPr>
            <a:r>
              <a:rPr lang="ru-RU" sz="2800" dirty="0" err="1" smtClean="0"/>
              <a:t>Сучасне</a:t>
            </a:r>
            <a:r>
              <a:rPr lang="ru-RU" sz="2800" dirty="0" smtClean="0"/>
              <a:t> </a:t>
            </a:r>
            <a:r>
              <a:rPr lang="ru-RU" sz="2800" dirty="0" err="1" smtClean="0"/>
              <a:t>значення</a:t>
            </a:r>
            <a:r>
              <a:rPr lang="ru-RU" sz="2800" dirty="0" smtClean="0"/>
              <a:t> </a:t>
            </a:r>
            <a:r>
              <a:rPr lang="ru-RU" sz="2800" dirty="0" err="1" smtClean="0"/>
              <a:t>цього</a:t>
            </a:r>
            <a:r>
              <a:rPr lang="ru-RU" sz="2800" dirty="0" smtClean="0"/>
              <a:t> </a:t>
            </a:r>
            <a:r>
              <a:rPr lang="ru-RU" sz="2800" dirty="0" err="1" smtClean="0"/>
              <a:t>терміну</a:t>
            </a:r>
            <a:r>
              <a:rPr lang="ru-RU" sz="2800" dirty="0" smtClean="0"/>
              <a:t> </a:t>
            </a:r>
            <a:r>
              <a:rPr lang="ru-RU" sz="2800" dirty="0" err="1" smtClean="0"/>
              <a:t>сформував</a:t>
            </a:r>
            <a:r>
              <a:rPr lang="ru-RU" sz="2800" dirty="0" smtClean="0"/>
              <a:t> </a:t>
            </a:r>
            <a:r>
              <a:rPr lang="ru-RU" sz="2800" dirty="0" err="1" smtClean="0"/>
              <a:t>ірано-американський</a:t>
            </a:r>
            <a:r>
              <a:rPr lang="ru-RU" sz="2800" dirty="0" smtClean="0"/>
              <a:t> футуролог </a:t>
            </a:r>
            <a:r>
              <a:rPr lang="ru-RU" sz="2800" dirty="0" err="1" smtClean="0"/>
              <a:t>Ферейдун</a:t>
            </a:r>
            <a:r>
              <a:rPr lang="ru-RU" sz="2800" dirty="0" smtClean="0"/>
              <a:t> М. </a:t>
            </a:r>
            <a:r>
              <a:rPr lang="ru-RU" sz="2800" dirty="0" err="1" smtClean="0"/>
              <a:t>Есфендіарі</a:t>
            </a:r>
            <a:r>
              <a:rPr lang="ru-RU" sz="2800" dirty="0" smtClean="0"/>
              <a:t>.</a:t>
            </a:r>
          </a:p>
          <a:p>
            <a:pPr>
              <a:buNone/>
            </a:pPr>
            <a:r>
              <a:rPr lang="ru-RU" sz="2800" dirty="0" err="1" smtClean="0"/>
              <a:t>Він</a:t>
            </a:r>
            <a:r>
              <a:rPr lang="ru-RU" sz="2800" dirty="0" smtClean="0"/>
              <a:t> назвав </a:t>
            </a:r>
            <a:r>
              <a:rPr lang="ru-RU" sz="2800" dirty="0" err="1" smtClean="0"/>
              <a:t>трансгуманістами</a:t>
            </a:r>
            <a:r>
              <a:rPr lang="ru-RU" sz="2800" dirty="0" smtClean="0"/>
              <a:t> людей,</a:t>
            </a:r>
            <a:r>
              <a:rPr lang="ru-RU" sz="2800" dirty="0"/>
              <a:t> </a:t>
            </a:r>
            <a:r>
              <a:rPr lang="ru-RU" sz="2800" dirty="0" err="1"/>
              <a:t>що</a:t>
            </a:r>
            <a:r>
              <a:rPr lang="ru-RU" sz="2800" dirty="0"/>
              <a:t> </a:t>
            </a:r>
            <a:r>
              <a:rPr lang="ru-RU" sz="2800" dirty="0" err="1"/>
              <a:t>мали</a:t>
            </a:r>
            <a:r>
              <a:rPr lang="ru-RU" sz="2800" dirty="0"/>
              <a:t> </a:t>
            </a:r>
            <a:r>
              <a:rPr lang="ru-RU" sz="2800" dirty="0" err="1"/>
              <a:t>особливий</a:t>
            </a:r>
            <a:r>
              <a:rPr lang="ru-RU" sz="2800" dirty="0"/>
              <a:t> </a:t>
            </a:r>
            <a:r>
              <a:rPr lang="ru-RU" sz="2800" dirty="0" err="1"/>
              <a:t>світогляд</a:t>
            </a:r>
            <a:r>
              <a:rPr lang="ru-RU" sz="2800" dirty="0"/>
              <a:t> </a:t>
            </a:r>
            <a:r>
              <a:rPr lang="ru-RU" sz="2800" dirty="0" err="1"/>
              <a:t>і</a:t>
            </a:r>
            <a:r>
              <a:rPr lang="ru-RU" sz="2800" dirty="0"/>
              <a:t> стиль </a:t>
            </a:r>
            <a:r>
              <a:rPr lang="ru-RU" sz="2800" dirty="0" err="1"/>
              <a:t>життя</a:t>
            </a:r>
            <a:r>
              <a:rPr lang="ru-RU" sz="2800" dirty="0"/>
              <a:t>, </a:t>
            </a:r>
            <a:r>
              <a:rPr lang="ru-RU" sz="2800" dirty="0" err="1"/>
              <a:t>спрямований</a:t>
            </a:r>
            <a:r>
              <a:rPr lang="ru-RU" sz="2800" dirty="0"/>
              <a:t> на </a:t>
            </a:r>
            <a:r>
              <a:rPr lang="ru-RU" sz="2800" dirty="0" err="1"/>
              <a:t>самовдосконалення</a:t>
            </a:r>
            <a:r>
              <a:rPr lang="ru-RU" sz="2800" dirty="0"/>
              <a:t>. </a:t>
            </a:r>
            <a:r>
              <a:rPr lang="ru-RU" sz="2800" dirty="0" err="1"/>
              <a:t>Це</a:t>
            </a:r>
            <a:r>
              <a:rPr lang="ru-RU" sz="2800" dirty="0"/>
              <a:t> </a:t>
            </a:r>
            <a:r>
              <a:rPr lang="ru-RU" sz="2800" dirty="0" err="1"/>
              <a:t>ті</a:t>
            </a:r>
            <a:r>
              <a:rPr lang="ru-RU" sz="2800" dirty="0"/>
              <a:t> люди, </a:t>
            </a:r>
            <a:r>
              <a:rPr lang="ru-RU" sz="2800" dirty="0" err="1"/>
              <a:t>які</a:t>
            </a:r>
            <a:r>
              <a:rPr lang="ru-RU" sz="2800" dirty="0"/>
              <a:t> </a:t>
            </a:r>
            <a:r>
              <a:rPr lang="ru-RU" sz="2800" dirty="0" err="1"/>
              <a:t>використовують</a:t>
            </a:r>
            <a:r>
              <a:rPr lang="ru-RU" sz="2800" dirty="0"/>
              <a:t> </a:t>
            </a:r>
            <a:r>
              <a:rPr lang="ru-RU" sz="2800" dirty="0" err="1"/>
              <a:t>сучасні</a:t>
            </a:r>
            <a:r>
              <a:rPr lang="ru-RU" sz="2800" dirty="0"/>
              <a:t> </a:t>
            </a:r>
            <a:r>
              <a:rPr lang="ru-RU" sz="2800" dirty="0" err="1"/>
              <a:t>досягнення</a:t>
            </a:r>
            <a:r>
              <a:rPr lang="ru-RU" sz="2800" dirty="0"/>
              <a:t> науки </a:t>
            </a:r>
            <a:r>
              <a:rPr lang="ru-RU" sz="2800" dirty="0" err="1"/>
              <a:t>і</a:t>
            </a:r>
            <a:r>
              <a:rPr lang="ru-RU" sz="2800" dirty="0"/>
              <a:t> </a:t>
            </a:r>
            <a:r>
              <a:rPr lang="ru-RU" sz="2800" dirty="0" err="1"/>
              <a:t>техніки</a:t>
            </a:r>
            <a:r>
              <a:rPr lang="ru-RU" sz="2800" dirty="0"/>
              <a:t> для переходу до «</a:t>
            </a:r>
            <a:r>
              <a:rPr lang="ru-RU" sz="2800" dirty="0" err="1"/>
              <a:t>постлюдини</a:t>
            </a:r>
            <a:r>
              <a:rPr lang="ru-RU" sz="2800" dirty="0"/>
              <a:t>» — </a:t>
            </a:r>
            <a:r>
              <a:rPr lang="ru-RU" sz="2800" dirty="0" err="1"/>
              <a:t>суті</a:t>
            </a:r>
            <a:r>
              <a:rPr lang="ru-RU" sz="2800" dirty="0"/>
              <a:t>, </a:t>
            </a:r>
            <a:r>
              <a:rPr lang="ru-RU" sz="2800" dirty="0" err="1"/>
              <a:t>котрий</a:t>
            </a:r>
            <a:r>
              <a:rPr lang="ru-RU" sz="2800" dirty="0"/>
              <a:t> </a:t>
            </a:r>
            <a:r>
              <a:rPr lang="ru-RU" sz="2800" dirty="0" err="1"/>
              <a:t>володіє</a:t>
            </a:r>
            <a:r>
              <a:rPr lang="ru-RU" sz="2800" dirty="0"/>
              <a:t> </a:t>
            </a:r>
            <a:r>
              <a:rPr lang="ru-RU" sz="2800" dirty="0" err="1"/>
              <a:t>принципово</a:t>
            </a:r>
            <a:r>
              <a:rPr lang="ru-RU" sz="2800" dirty="0"/>
              <a:t> </a:t>
            </a:r>
            <a:r>
              <a:rPr lang="ru-RU" sz="2800" dirty="0" err="1"/>
              <a:t>новими</a:t>
            </a:r>
            <a:r>
              <a:rPr lang="ru-RU" sz="2800" dirty="0"/>
              <a:t> </a:t>
            </a:r>
            <a:r>
              <a:rPr lang="ru-RU" sz="2800" dirty="0" err="1"/>
              <a:t>здібностями</a:t>
            </a:r>
            <a:endParaRPr lang="ru-RU" sz="2800" dirty="0"/>
          </a:p>
        </p:txBody>
      </p:sp>
      <p:pic>
        <p:nvPicPr>
          <p:cNvPr id="4" name="Рисунок 3" descr="577b0da90104916cd5d3f5cf065e6bf5.jpg"/>
          <p:cNvPicPr>
            <a:picLocks noChangeAspect="1"/>
          </p:cNvPicPr>
          <p:nvPr/>
        </p:nvPicPr>
        <p:blipFill>
          <a:blip r:embed="rId2"/>
          <a:stretch>
            <a:fillRect/>
          </a:stretch>
        </p:blipFill>
        <p:spPr>
          <a:xfrm>
            <a:off x="6092184" y="4071942"/>
            <a:ext cx="3051816" cy="250503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39999">
              <a:srgbClr val="85C2FF"/>
            </a:gs>
            <a:gs pos="70000">
              <a:srgbClr val="C4D6EB"/>
            </a:gs>
            <a:gs pos="100000">
              <a:srgbClr val="FFEBFA"/>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290"/>
            <a:ext cx="8229600" cy="1785950"/>
          </a:xfrm>
        </p:spPr>
        <p:txBody>
          <a:bodyPr>
            <a:noAutofit/>
          </a:bodyPr>
          <a:lstStyle/>
          <a:p>
            <a:r>
              <a:rPr lang="ru-RU" sz="2400" dirty="0" smtClean="0"/>
              <a:t>Головною метою </a:t>
            </a:r>
            <a:r>
              <a:rPr lang="ru-RU" sz="2400" dirty="0" err="1" smtClean="0"/>
              <a:t>трансгуманізму</a:t>
            </a:r>
            <a:r>
              <a:rPr lang="ru-RU" sz="2400" dirty="0" smtClean="0"/>
              <a:t> </a:t>
            </a:r>
            <a:r>
              <a:rPr lang="ru-RU" sz="2400" dirty="0" err="1" smtClean="0"/>
              <a:t>є</a:t>
            </a:r>
            <a:r>
              <a:rPr lang="ru-RU" sz="2400" dirty="0" smtClean="0"/>
              <a:t> </a:t>
            </a:r>
            <a:r>
              <a:rPr lang="ru-RU" sz="2400" dirty="0" err="1" smtClean="0"/>
              <a:t>нескінченне</a:t>
            </a:r>
            <a:r>
              <a:rPr lang="ru-RU" sz="2400" dirty="0" smtClean="0"/>
              <a:t> </a:t>
            </a:r>
            <a:r>
              <a:rPr lang="ru-RU" sz="2400" dirty="0" err="1" smtClean="0"/>
              <a:t>вдосконалення</a:t>
            </a:r>
            <a:r>
              <a:rPr lang="ru-RU" sz="2400" dirty="0" smtClean="0"/>
              <a:t> </a:t>
            </a:r>
            <a:r>
              <a:rPr lang="ru-RU" sz="2400" dirty="0" err="1" smtClean="0"/>
              <a:t>людини</a:t>
            </a:r>
            <a:r>
              <a:rPr lang="ru-RU" sz="2400" dirty="0" smtClean="0"/>
              <a:t>, </a:t>
            </a:r>
            <a:r>
              <a:rPr lang="ru-RU" sz="2400" dirty="0" err="1" smtClean="0"/>
              <a:t>засноване</a:t>
            </a:r>
            <a:r>
              <a:rPr lang="ru-RU" sz="2400" dirty="0" smtClean="0"/>
              <a:t> на </a:t>
            </a:r>
            <a:r>
              <a:rPr lang="ru-RU" sz="2400" dirty="0" err="1" smtClean="0"/>
              <a:t>новітніх</a:t>
            </a:r>
            <a:r>
              <a:rPr lang="ru-RU" sz="2400" dirty="0" smtClean="0"/>
              <a:t> </a:t>
            </a:r>
            <a:r>
              <a:rPr lang="ru-RU" sz="2400" dirty="0" err="1" smtClean="0"/>
              <a:t>відкриттях</a:t>
            </a:r>
            <a:r>
              <a:rPr lang="ru-RU" sz="2400" dirty="0" smtClean="0"/>
              <a:t> </a:t>
            </a:r>
            <a:r>
              <a:rPr lang="ru-RU" sz="2400" dirty="0" err="1" smtClean="0"/>
              <a:t>науково-технічного</a:t>
            </a:r>
            <a:r>
              <a:rPr lang="ru-RU" sz="2400" dirty="0" smtClean="0"/>
              <a:t> </a:t>
            </a:r>
            <a:r>
              <a:rPr lang="ru-RU" sz="2400" dirty="0" err="1" smtClean="0"/>
              <a:t>прогресу</a:t>
            </a:r>
            <a:r>
              <a:rPr lang="ru-RU" sz="2400" dirty="0" smtClean="0"/>
              <a:t>. Для </a:t>
            </a:r>
            <a:r>
              <a:rPr lang="ru-RU" sz="2400" dirty="0" err="1" smtClean="0"/>
              <a:t>досягнення</a:t>
            </a:r>
            <a:r>
              <a:rPr lang="ru-RU" sz="2400" dirty="0" smtClean="0"/>
              <a:t> </a:t>
            </a:r>
            <a:r>
              <a:rPr lang="ru-RU" sz="2400" dirty="0" err="1" smtClean="0"/>
              <a:t>цієї</a:t>
            </a:r>
            <a:r>
              <a:rPr lang="ru-RU" sz="2400" dirty="0" smtClean="0"/>
              <a:t> мети </a:t>
            </a:r>
            <a:r>
              <a:rPr lang="ru-RU" sz="2400" dirty="0" err="1" smtClean="0"/>
              <a:t>трансгуманізм</a:t>
            </a:r>
            <a:r>
              <a:rPr lang="ru-RU" sz="2400" dirty="0" smtClean="0"/>
              <a:t> </a:t>
            </a:r>
            <a:r>
              <a:rPr lang="ru-RU" sz="2400" dirty="0" err="1" smtClean="0"/>
              <a:t>пропонує</a:t>
            </a:r>
            <a:r>
              <a:rPr lang="ru-RU" sz="2400" dirty="0" smtClean="0"/>
              <a:t/>
            </a:r>
            <a:br>
              <a:rPr lang="ru-RU" sz="2400" dirty="0" smtClean="0"/>
            </a:br>
            <a:endParaRPr lang="ru-RU" sz="2400" dirty="0"/>
          </a:p>
        </p:txBody>
      </p:sp>
      <p:sp>
        <p:nvSpPr>
          <p:cNvPr id="3" name="Содержимое 2"/>
          <p:cNvSpPr>
            <a:spLocks noGrp="1"/>
          </p:cNvSpPr>
          <p:nvPr>
            <p:ph idx="1"/>
          </p:nvPr>
        </p:nvSpPr>
        <p:spPr>
          <a:xfrm>
            <a:off x="500034" y="1785926"/>
            <a:ext cx="8229600" cy="5072074"/>
          </a:xfrm>
        </p:spPr>
        <p:txBody>
          <a:bodyPr>
            <a:noAutofit/>
          </a:bodyPr>
          <a:lstStyle/>
          <a:p>
            <a:r>
              <a:rPr lang="ru-RU" sz="2000" dirty="0" err="1"/>
              <a:t>всіляко</a:t>
            </a:r>
            <a:r>
              <a:rPr lang="ru-RU" sz="2000" dirty="0"/>
              <a:t> </a:t>
            </a:r>
            <a:r>
              <a:rPr lang="ru-RU" sz="2000" dirty="0" err="1"/>
              <a:t>підтримувати</a:t>
            </a:r>
            <a:r>
              <a:rPr lang="ru-RU" sz="2000" dirty="0"/>
              <a:t> </a:t>
            </a:r>
            <a:r>
              <a:rPr lang="ru-RU" sz="2000" dirty="0" err="1"/>
              <a:t>технічний</a:t>
            </a:r>
            <a:r>
              <a:rPr lang="ru-RU" sz="2000" dirty="0"/>
              <a:t> </a:t>
            </a:r>
            <a:r>
              <a:rPr lang="ru-RU" sz="2000" dirty="0" err="1"/>
              <a:t>прогрес</a:t>
            </a:r>
            <a:r>
              <a:rPr lang="ru-RU" sz="2000" dirty="0"/>
              <a:t>;</a:t>
            </a:r>
          </a:p>
          <a:p>
            <a:r>
              <a:rPr lang="ru-RU" sz="2000" dirty="0" err="1"/>
              <a:t>вивчати</a:t>
            </a:r>
            <a:r>
              <a:rPr lang="ru-RU" sz="2000" dirty="0"/>
              <a:t> </a:t>
            </a:r>
            <a:r>
              <a:rPr lang="ru-RU" sz="2000" dirty="0" err="1"/>
              <a:t>досягнення</a:t>
            </a:r>
            <a:r>
              <a:rPr lang="ru-RU" sz="2000" dirty="0"/>
              <a:t> науки </a:t>
            </a:r>
            <a:r>
              <a:rPr lang="ru-RU" sz="2000" dirty="0" err="1"/>
              <a:t>і</a:t>
            </a:r>
            <a:r>
              <a:rPr lang="ru-RU" sz="2000" dirty="0"/>
              <a:t> </a:t>
            </a:r>
            <a:r>
              <a:rPr lang="ru-RU" sz="2000" dirty="0" err="1"/>
              <a:t>техніки</a:t>
            </a:r>
            <a:r>
              <a:rPr lang="ru-RU" sz="2000" dirty="0"/>
              <a:t>, </a:t>
            </a:r>
            <a:r>
              <a:rPr lang="ru-RU" sz="2000" dirty="0" err="1"/>
              <a:t>вчасно</a:t>
            </a:r>
            <a:r>
              <a:rPr lang="ru-RU" sz="2000" dirty="0"/>
              <a:t> </a:t>
            </a:r>
            <a:r>
              <a:rPr lang="ru-RU" sz="2000" dirty="0" err="1"/>
              <a:t>запобігати</a:t>
            </a:r>
            <a:r>
              <a:rPr lang="ru-RU" sz="2000" dirty="0"/>
              <a:t> </a:t>
            </a:r>
            <a:r>
              <a:rPr lang="ru-RU" sz="2000" dirty="0" err="1"/>
              <a:t>небезпеки</a:t>
            </a:r>
            <a:r>
              <a:rPr lang="ru-RU" sz="2000" dirty="0"/>
              <a:t> </a:t>
            </a:r>
            <a:r>
              <a:rPr lang="ru-RU" sz="2000" dirty="0" err="1"/>
              <a:t>і</a:t>
            </a:r>
            <a:r>
              <a:rPr lang="ru-RU" sz="2000" dirty="0"/>
              <a:t> </a:t>
            </a:r>
            <a:r>
              <a:rPr lang="ru-RU" sz="2000" dirty="0" err="1"/>
              <a:t>моральні</a:t>
            </a:r>
            <a:r>
              <a:rPr lang="ru-RU" sz="2000" dirty="0"/>
              <a:t> </a:t>
            </a:r>
            <a:r>
              <a:rPr lang="ru-RU" sz="2000" dirty="0" err="1"/>
              <a:t>проблеми</a:t>
            </a:r>
            <a:r>
              <a:rPr lang="ru-RU" sz="2000" dirty="0"/>
              <a:t>, </a:t>
            </a:r>
            <a:r>
              <a:rPr lang="ru-RU" sz="2000" dirty="0" err="1"/>
              <a:t>які</a:t>
            </a:r>
            <a:r>
              <a:rPr lang="ru-RU" sz="2000" dirty="0"/>
              <a:t> </a:t>
            </a:r>
            <a:r>
              <a:rPr lang="ru-RU" sz="2000" dirty="0" err="1"/>
              <a:t>можуть</a:t>
            </a:r>
            <a:r>
              <a:rPr lang="ru-RU" sz="2000" dirty="0"/>
              <a:t> </a:t>
            </a:r>
            <a:r>
              <a:rPr lang="ru-RU" sz="2000" dirty="0" err="1"/>
              <a:t>супроводжувати</a:t>
            </a:r>
            <a:r>
              <a:rPr lang="ru-RU" sz="2000" dirty="0"/>
              <a:t> </a:t>
            </a:r>
            <a:r>
              <a:rPr lang="ru-RU" sz="2000" dirty="0" err="1"/>
              <a:t>впровадження</a:t>
            </a:r>
            <a:r>
              <a:rPr lang="ru-RU" sz="2000" dirty="0"/>
              <a:t> </a:t>
            </a:r>
            <a:r>
              <a:rPr lang="ru-RU" sz="2000" dirty="0" err="1"/>
              <a:t>цих</a:t>
            </a:r>
            <a:r>
              <a:rPr lang="ru-RU" sz="2000" dirty="0"/>
              <a:t> </a:t>
            </a:r>
            <a:r>
              <a:rPr lang="ru-RU" sz="2000" dirty="0" err="1"/>
              <a:t>досягнень</a:t>
            </a:r>
            <a:r>
              <a:rPr lang="ru-RU" sz="2000" dirty="0"/>
              <a:t>;</a:t>
            </a:r>
          </a:p>
          <a:p>
            <a:r>
              <a:rPr lang="ru-RU" sz="2000" dirty="0" err="1"/>
              <a:t>розширювати</a:t>
            </a:r>
            <a:r>
              <a:rPr lang="ru-RU" sz="2000" dirty="0"/>
              <a:t> свободу </a:t>
            </a:r>
            <a:r>
              <a:rPr lang="ru-RU" sz="2000" dirty="0" err="1"/>
              <a:t>кожної</a:t>
            </a:r>
            <a:r>
              <a:rPr lang="ru-RU" sz="2000" dirty="0"/>
              <a:t> </a:t>
            </a:r>
            <a:r>
              <a:rPr lang="ru-RU" sz="2000" dirty="0" err="1"/>
              <a:t>окремо</a:t>
            </a:r>
            <a:r>
              <a:rPr lang="ru-RU" sz="2000" dirty="0"/>
              <a:t> </a:t>
            </a:r>
            <a:r>
              <a:rPr lang="ru-RU" sz="2000" dirty="0" err="1"/>
              <a:t>взятої</a:t>
            </a:r>
            <a:r>
              <a:rPr lang="ru-RU" sz="2000" dirty="0"/>
              <a:t> </a:t>
            </a:r>
            <a:r>
              <a:rPr lang="ru-RU" sz="2000" dirty="0" err="1"/>
              <a:t>людини</a:t>
            </a:r>
            <a:r>
              <a:rPr lang="ru-RU" sz="2000" dirty="0"/>
              <a:t>, </a:t>
            </a:r>
            <a:r>
              <a:rPr lang="ru-RU" sz="2000" dirty="0" err="1"/>
              <a:t>використовуючи</a:t>
            </a:r>
            <a:r>
              <a:rPr lang="ru-RU" sz="2000" dirty="0"/>
              <a:t> </a:t>
            </a:r>
            <a:r>
              <a:rPr lang="ru-RU" sz="2000" dirty="0" err="1"/>
              <a:t>науково-технічні</a:t>
            </a:r>
            <a:r>
              <a:rPr lang="ru-RU" sz="2000" dirty="0"/>
              <a:t> </a:t>
            </a:r>
            <a:r>
              <a:rPr lang="ru-RU" sz="2000" dirty="0" err="1"/>
              <a:t>досягнення</a:t>
            </a:r>
            <a:r>
              <a:rPr lang="ru-RU" sz="2000" dirty="0"/>
              <a:t>;</a:t>
            </a:r>
          </a:p>
          <a:p>
            <a:r>
              <a:rPr lang="ru-RU" sz="2000" dirty="0"/>
              <a:t>як </a:t>
            </a:r>
            <a:r>
              <a:rPr lang="ru-RU" sz="2000" dirty="0" err="1"/>
              <a:t>можна</a:t>
            </a:r>
            <a:r>
              <a:rPr lang="ru-RU" sz="2000" dirty="0"/>
              <a:t> </a:t>
            </a:r>
            <a:r>
              <a:rPr lang="ru-RU" sz="2000" dirty="0" err="1"/>
              <a:t>більш</a:t>
            </a:r>
            <a:r>
              <a:rPr lang="ru-RU" sz="2000" dirty="0"/>
              <a:t> </a:t>
            </a:r>
            <a:r>
              <a:rPr lang="ru-RU" sz="2000" dirty="0" err="1"/>
              <a:t>віддалити</a:t>
            </a:r>
            <a:r>
              <a:rPr lang="ru-RU" sz="2000" dirty="0"/>
              <a:t>, а в </a:t>
            </a:r>
            <a:r>
              <a:rPr lang="ru-RU" sz="2000" dirty="0" err="1"/>
              <a:t>ідеалі</a:t>
            </a:r>
            <a:r>
              <a:rPr lang="ru-RU" sz="2000" dirty="0"/>
              <a:t> — </a:t>
            </a:r>
            <a:r>
              <a:rPr lang="ru-RU" sz="2000" dirty="0" err="1"/>
              <a:t>скасувати</a:t>
            </a:r>
            <a:r>
              <a:rPr lang="ru-RU" sz="2000" dirty="0"/>
              <a:t> </a:t>
            </a:r>
            <a:r>
              <a:rPr lang="ru-RU" sz="2000" dirty="0" err="1"/>
              <a:t>старіння</a:t>
            </a:r>
            <a:r>
              <a:rPr lang="ru-RU" sz="2000" dirty="0"/>
              <a:t> </a:t>
            </a:r>
            <a:r>
              <a:rPr lang="ru-RU" sz="2000" dirty="0" err="1"/>
              <a:t>і</a:t>
            </a:r>
            <a:r>
              <a:rPr lang="ru-RU" sz="2000" dirty="0"/>
              <a:t> смерть </a:t>
            </a:r>
            <a:r>
              <a:rPr lang="ru-RU" sz="2000" dirty="0" err="1"/>
              <a:t>людини</a:t>
            </a:r>
            <a:r>
              <a:rPr lang="ru-RU" sz="2000" dirty="0"/>
              <a:t>, </a:t>
            </a:r>
            <a:r>
              <a:rPr lang="ru-RU" sz="2000" dirty="0" err="1"/>
              <a:t>дати</a:t>
            </a:r>
            <a:r>
              <a:rPr lang="ru-RU" sz="2000" dirty="0"/>
              <a:t> </a:t>
            </a:r>
            <a:r>
              <a:rPr lang="ru-RU" sz="2000" dirty="0" err="1"/>
              <a:t>йому</a:t>
            </a:r>
            <a:r>
              <a:rPr lang="ru-RU" sz="2000" dirty="0"/>
              <a:t> право самому </a:t>
            </a:r>
            <a:r>
              <a:rPr lang="ru-RU" sz="2000" dirty="0" err="1"/>
              <a:t>вирішувати</a:t>
            </a:r>
            <a:r>
              <a:rPr lang="ru-RU" sz="2000" dirty="0"/>
              <a:t>, коли </a:t>
            </a:r>
            <a:r>
              <a:rPr lang="ru-RU" sz="2000" dirty="0" err="1"/>
              <a:t>вмирати</a:t>
            </a:r>
            <a:r>
              <a:rPr lang="ru-RU" sz="2000" dirty="0"/>
              <a:t> </a:t>
            </a:r>
            <a:r>
              <a:rPr lang="ru-RU" sz="2000" dirty="0" err="1"/>
              <a:t>і</a:t>
            </a:r>
            <a:r>
              <a:rPr lang="ru-RU" sz="2000" dirty="0"/>
              <a:t> </a:t>
            </a:r>
            <a:r>
              <a:rPr lang="ru-RU" sz="2000" dirty="0" err="1"/>
              <a:t>вмирати</a:t>
            </a:r>
            <a:r>
              <a:rPr lang="ru-RU" sz="2000" dirty="0"/>
              <a:t> </a:t>
            </a:r>
            <a:r>
              <a:rPr lang="ru-RU" sz="2000" dirty="0" err="1"/>
              <a:t>чи</a:t>
            </a:r>
            <a:r>
              <a:rPr lang="ru-RU" sz="2000" dirty="0"/>
              <a:t> </a:t>
            </a:r>
            <a:r>
              <a:rPr lang="ru-RU" sz="2000" dirty="0" err="1"/>
              <a:t>взагалі</a:t>
            </a:r>
            <a:r>
              <a:rPr lang="ru-RU" sz="2000" dirty="0"/>
              <a:t>;</a:t>
            </a:r>
          </a:p>
          <a:p>
            <a:r>
              <a:rPr lang="ru-RU" sz="2000" dirty="0" err="1"/>
              <a:t>протистояти</a:t>
            </a:r>
            <a:r>
              <a:rPr lang="ru-RU" sz="2000" dirty="0"/>
              <a:t> </a:t>
            </a:r>
            <a:r>
              <a:rPr lang="ru-RU" sz="2000" dirty="0" err="1"/>
              <a:t>вченням</a:t>
            </a:r>
            <a:r>
              <a:rPr lang="ru-RU" sz="2000" dirty="0"/>
              <a:t> та </a:t>
            </a:r>
            <a:r>
              <a:rPr lang="ru-RU" sz="2000" dirty="0" err="1"/>
              <a:t>організаціям</a:t>
            </a:r>
            <a:r>
              <a:rPr lang="ru-RU" sz="2000" dirty="0"/>
              <a:t>, </a:t>
            </a:r>
            <a:r>
              <a:rPr lang="ru-RU" sz="2000" dirty="0" err="1"/>
              <a:t>що</a:t>
            </a:r>
            <a:r>
              <a:rPr lang="ru-RU" sz="2000" dirty="0"/>
              <a:t> </a:t>
            </a:r>
            <a:r>
              <a:rPr lang="ru-RU" sz="2000" dirty="0" err="1"/>
              <a:t>мають</a:t>
            </a:r>
            <a:r>
              <a:rPr lang="ru-RU" sz="2000" dirty="0"/>
              <a:t> </a:t>
            </a:r>
            <a:r>
              <a:rPr lang="ru-RU" sz="2000" dirty="0" err="1"/>
              <a:t>цілі</a:t>
            </a:r>
            <a:r>
              <a:rPr lang="ru-RU" sz="2000" dirty="0"/>
              <a:t>, </a:t>
            </a:r>
            <a:r>
              <a:rPr lang="ru-RU" sz="2000" dirty="0" err="1"/>
              <a:t>протилежні</a:t>
            </a:r>
            <a:r>
              <a:rPr lang="ru-RU" sz="2000" dirty="0"/>
              <a:t> </a:t>
            </a:r>
            <a:r>
              <a:rPr lang="ru-RU" sz="2000" dirty="0" err="1"/>
              <a:t>ідеям</a:t>
            </a:r>
            <a:r>
              <a:rPr lang="ru-RU" sz="2000" dirty="0"/>
              <a:t> </a:t>
            </a:r>
            <a:r>
              <a:rPr lang="ru-RU" sz="2000" dirty="0" err="1"/>
              <a:t>трансгуманізму</a:t>
            </a:r>
            <a:r>
              <a:rPr lang="ru-RU" sz="2000" dirty="0"/>
              <a:t> — </a:t>
            </a:r>
            <a:r>
              <a:rPr lang="ru-RU" sz="2000" dirty="0" err="1"/>
              <a:t>енвайронменталізм</a:t>
            </a:r>
            <a:r>
              <a:rPr lang="ru-RU" sz="2000" dirty="0"/>
              <a:t> у </a:t>
            </a:r>
            <a:r>
              <a:rPr lang="ru-RU" sz="2000" dirty="0" err="1"/>
              <a:t>фанатичної</a:t>
            </a:r>
            <a:r>
              <a:rPr lang="ru-RU" sz="2000" dirty="0"/>
              <a:t> </a:t>
            </a:r>
            <a:r>
              <a:rPr lang="ru-RU" sz="2000" dirty="0" err="1"/>
              <a:t>формі</a:t>
            </a:r>
            <a:r>
              <a:rPr lang="ru-RU" sz="2000" dirty="0"/>
              <a:t> (</a:t>
            </a:r>
            <a:r>
              <a:rPr lang="ru-RU" sz="2000" dirty="0" err="1"/>
              <a:t>відмова</a:t>
            </a:r>
            <a:r>
              <a:rPr lang="ru-RU" sz="2000" dirty="0"/>
              <a:t> </a:t>
            </a:r>
            <a:r>
              <a:rPr lang="ru-RU" sz="2000" dirty="0" err="1"/>
              <a:t>від</a:t>
            </a:r>
            <a:r>
              <a:rPr lang="ru-RU" sz="2000" dirty="0"/>
              <a:t> </a:t>
            </a:r>
            <a:r>
              <a:rPr lang="ru-RU" sz="2000" dirty="0" err="1"/>
              <a:t>технічного</a:t>
            </a:r>
            <a:r>
              <a:rPr lang="ru-RU" sz="2000" dirty="0"/>
              <a:t> </a:t>
            </a:r>
            <a:r>
              <a:rPr lang="ru-RU" sz="2000" dirty="0" err="1"/>
              <a:t>розвитку</a:t>
            </a:r>
            <a:r>
              <a:rPr lang="ru-RU" sz="2000" dirty="0"/>
              <a:t>, «</a:t>
            </a:r>
            <a:r>
              <a:rPr lang="ru-RU" sz="2000" dirty="0" err="1"/>
              <a:t>повернення</a:t>
            </a:r>
            <a:r>
              <a:rPr lang="ru-RU" sz="2000" dirty="0"/>
              <a:t> до </a:t>
            </a:r>
            <a:r>
              <a:rPr lang="ru-RU" sz="2000" dirty="0" err="1"/>
              <a:t>природи</a:t>
            </a:r>
            <a:r>
              <a:rPr lang="ru-RU" sz="2000" dirty="0"/>
              <a:t>»), </a:t>
            </a:r>
            <a:r>
              <a:rPr lang="ru-RU" sz="2000" dirty="0" err="1"/>
              <a:t>релігійний</a:t>
            </a:r>
            <a:r>
              <a:rPr lang="ru-RU" sz="2000" dirty="0"/>
              <a:t> </a:t>
            </a:r>
            <a:r>
              <a:rPr lang="ru-RU" sz="2000" dirty="0" err="1"/>
              <a:t>фундаменталізм</a:t>
            </a:r>
            <a:r>
              <a:rPr lang="ru-RU" sz="2000" dirty="0"/>
              <a:t>, </a:t>
            </a:r>
            <a:r>
              <a:rPr lang="ru-RU" sz="2000" dirty="0" err="1"/>
              <a:t>традиціоналізм</a:t>
            </a:r>
            <a:r>
              <a:rPr lang="ru-RU" sz="2000" dirty="0"/>
              <a:t>, та </a:t>
            </a:r>
            <a:r>
              <a:rPr lang="ru-RU" sz="2000" dirty="0" err="1"/>
              <a:t>інші</a:t>
            </a:r>
            <a:r>
              <a:rPr lang="ru-RU" sz="2000" dirty="0"/>
              <a:t> </a:t>
            </a:r>
            <a:r>
              <a:rPr lang="ru-RU" sz="2000" dirty="0" err="1"/>
              <a:t>форми</a:t>
            </a:r>
            <a:r>
              <a:rPr lang="ru-RU" sz="2000" dirty="0"/>
              <a:t> </a:t>
            </a:r>
            <a:r>
              <a:rPr lang="ru-RU" sz="2000" dirty="0" err="1"/>
              <a:t>ідеологій</a:t>
            </a:r>
            <a:r>
              <a:rPr lang="ru-RU" sz="2000" dirty="0"/>
              <a:t> </a:t>
            </a:r>
            <a:r>
              <a:rPr lang="ru-RU" sz="2000" dirty="0" err="1"/>
              <a:t>антимодернізму</a:t>
            </a:r>
            <a:r>
              <a:rPr lang="ru-RU" sz="2000" dirty="0"/>
              <a:t> </a:t>
            </a:r>
            <a:r>
              <a:rPr lang="ru-RU" sz="2000" dirty="0" err="1"/>
              <a:t>і</a:t>
            </a:r>
            <a:r>
              <a:rPr lang="ru-RU" sz="2000" dirty="0"/>
              <a:t> </a:t>
            </a:r>
            <a:r>
              <a:rPr lang="ru-RU" sz="2000" dirty="0" err="1"/>
              <a:t>антипрогресивізму</a:t>
            </a:r>
            <a:r>
              <a:rPr lang="ru-RU" sz="2000" dirty="0"/>
              <a:t>.</a:t>
            </a:r>
          </a:p>
          <a:p>
            <a:endParaRPr lang="ru-RU"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75000"/>
              </a:schemeClr>
            </a:gs>
            <a:gs pos="39999">
              <a:srgbClr val="85C2FF"/>
            </a:gs>
            <a:gs pos="70000">
              <a:srgbClr val="C4D6EB"/>
            </a:gs>
            <a:gs pos="100000">
              <a:srgbClr val="FFEBFA"/>
            </a:gs>
          </a:gsLst>
          <a:lin ang="16200000" scaled="1"/>
          <a:tileRect/>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658196" cy="3929090"/>
          </a:xfrm>
        </p:spPr>
        <p:txBody>
          <a:bodyPr/>
          <a:lstStyle/>
          <a:p>
            <a:pPr>
              <a:buNone/>
            </a:pPr>
            <a:r>
              <a:rPr lang="ru-RU" dirty="0" err="1" smtClean="0"/>
              <a:t>Трансгуманісти</a:t>
            </a:r>
            <a:r>
              <a:rPr lang="ru-RU" dirty="0" smtClean="0"/>
              <a:t> </a:t>
            </a:r>
            <a:r>
              <a:rPr lang="ru-RU" dirty="0" err="1" smtClean="0"/>
              <a:t>використовують</a:t>
            </a:r>
            <a:r>
              <a:rPr lang="ru-RU" dirty="0" smtClean="0"/>
              <a:t> та </a:t>
            </a:r>
            <a:r>
              <a:rPr lang="ru-RU" dirty="0" err="1" smtClean="0"/>
              <a:t>винаходять</a:t>
            </a:r>
            <a:r>
              <a:rPr lang="ru-RU" dirty="0" smtClean="0"/>
              <a:t> </a:t>
            </a:r>
            <a:r>
              <a:rPr lang="ru-RU" dirty="0" err="1" smtClean="0"/>
              <a:t>технології</a:t>
            </a:r>
            <a:r>
              <a:rPr lang="ru-RU" dirty="0"/>
              <a:t>, </a:t>
            </a:r>
            <a:r>
              <a:rPr lang="ru-RU" dirty="0" err="1"/>
              <a:t>які</a:t>
            </a:r>
            <a:r>
              <a:rPr lang="ru-RU" dirty="0"/>
              <a:t> </a:t>
            </a:r>
            <a:r>
              <a:rPr lang="ru-RU" dirty="0" err="1"/>
              <a:t>можуть</a:t>
            </a:r>
            <a:r>
              <a:rPr lang="ru-RU" dirty="0"/>
              <a:t> бути </a:t>
            </a:r>
            <a:r>
              <a:rPr lang="ru-RU" dirty="0" err="1"/>
              <a:t>використані</a:t>
            </a:r>
            <a:r>
              <a:rPr lang="ru-RU" dirty="0"/>
              <a:t> не просто як </a:t>
            </a:r>
            <a:r>
              <a:rPr lang="ru-RU" dirty="0" err="1"/>
              <a:t>компенсуючі</a:t>
            </a:r>
            <a:r>
              <a:rPr lang="ru-RU" dirty="0"/>
              <a:t> </a:t>
            </a:r>
            <a:r>
              <a:rPr lang="ru-RU" dirty="0" err="1"/>
              <a:t>або</a:t>
            </a:r>
            <a:r>
              <a:rPr lang="ru-RU" dirty="0"/>
              <a:t> </a:t>
            </a:r>
            <a:r>
              <a:rPr lang="ru-RU" dirty="0" err="1"/>
              <a:t>заповнюють</a:t>
            </a:r>
            <a:r>
              <a:rPr lang="ru-RU" dirty="0"/>
              <a:t> </a:t>
            </a:r>
            <a:r>
              <a:rPr lang="ru-RU" dirty="0" err="1"/>
              <a:t>недоліки</a:t>
            </a:r>
            <a:r>
              <a:rPr lang="ru-RU" dirty="0"/>
              <a:t> </a:t>
            </a:r>
            <a:r>
              <a:rPr lang="ru-RU" dirty="0" err="1"/>
              <a:t>функцій</a:t>
            </a:r>
            <a:r>
              <a:rPr lang="ru-RU" dirty="0"/>
              <a:t> </a:t>
            </a:r>
            <a:r>
              <a:rPr lang="ru-RU" dirty="0" err="1"/>
              <a:t>інвалідів</a:t>
            </a:r>
            <a:r>
              <a:rPr lang="ru-RU" dirty="0"/>
              <a:t> та </a:t>
            </a:r>
            <a:r>
              <a:rPr lang="ru-RU" dirty="0" err="1"/>
              <a:t>хворих</a:t>
            </a:r>
            <a:r>
              <a:rPr lang="ru-RU" dirty="0"/>
              <a:t> людей, </a:t>
            </a:r>
            <a:r>
              <a:rPr lang="ru-RU" dirty="0" err="1"/>
              <a:t>але</a:t>
            </a:r>
            <a:r>
              <a:rPr lang="ru-RU" dirty="0"/>
              <a:t> </a:t>
            </a:r>
            <a:r>
              <a:rPr lang="ru-RU" dirty="0" err="1"/>
              <a:t>також</a:t>
            </a:r>
            <a:r>
              <a:rPr lang="ru-RU" dirty="0"/>
              <a:t> </a:t>
            </a:r>
            <a:r>
              <a:rPr lang="ru-RU" dirty="0" err="1"/>
              <a:t>можуть</a:t>
            </a:r>
            <a:r>
              <a:rPr lang="ru-RU" dirty="0"/>
              <a:t> </a:t>
            </a:r>
            <a:r>
              <a:rPr lang="ru-RU" dirty="0" err="1"/>
              <a:t>підвищити</a:t>
            </a:r>
            <a:r>
              <a:rPr lang="ru-RU" dirty="0"/>
              <a:t> </a:t>
            </a:r>
            <a:r>
              <a:rPr lang="ru-RU" dirty="0" err="1"/>
              <a:t>здібності</a:t>
            </a:r>
            <a:r>
              <a:rPr lang="ru-RU" dirty="0"/>
              <a:t> </a:t>
            </a:r>
            <a:r>
              <a:rPr lang="ru-RU" dirty="0" err="1"/>
              <a:t>і</a:t>
            </a:r>
            <a:r>
              <a:rPr lang="ru-RU" dirty="0"/>
              <a:t> </a:t>
            </a:r>
            <a:r>
              <a:rPr lang="ru-RU" dirty="0" err="1"/>
              <a:t>можливості</a:t>
            </a:r>
            <a:r>
              <a:rPr lang="ru-RU" dirty="0"/>
              <a:t> </a:t>
            </a:r>
            <a:r>
              <a:rPr lang="ru-RU" dirty="0" err="1"/>
              <a:t>людини</a:t>
            </a:r>
            <a:r>
              <a:rPr lang="ru-RU" dirty="0"/>
              <a:t> на </a:t>
            </a:r>
            <a:r>
              <a:rPr lang="ru-RU" dirty="0" err="1"/>
              <a:t>новий</a:t>
            </a:r>
            <a:r>
              <a:rPr lang="ru-RU" dirty="0"/>
              <a:t>, </a:t>
            </a:r>
            <a:r>
              <a:rPr lang="ru-RU" dirty="0" err="1"/>
              <a:t>недосяжний</a:t>
            </a:r>
            <a:r>
              <a:rPr lang="ru-RU" dirty="0"/>
              <a:t> </a:t>
            </a:r>
            <a:r>
              <a:rPr lang="ru-RU" dirty="0" err="1"/>
              <a:t>раніше</a:t>
            </a:r>
            <a:r>
              <a:rPr lang="ru-RU" dirty="0"/>
              <a:t> </a:t>
            </a:r>
            <a:r>
              <a:rPr lang="ru-RU" dirty="0" err="1" smtClean="0"/>
              <a:t>рівень</a:t>
            </a:r>
            <a:r>
              <a:rPr lang="ru-RU" dirty="0" smtClean="0"/>
              <a:t>.</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203</Words>
  <Application>Microsoft Office PowerPoint</Application>
  <PresentationFormat>Экран (4:3)</PresentationFormat>
  <Paragraphs>40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Трансгуманізм</vt:lpstr>
      <vt:lpstr>Трансгумані́зм-</vt:lpstr>
      <vt:lpstr>Слайд 3</vt:lpstr>
      <vt:lpstr>Цей рух розглядає аспекти людського існування як інвалідність, страждання, хвороби, старіння та недобровільна смерть необов'язковими та небажаними. Трансгуманісти покладаються на біотехнології та інші передові технології для розв'язання таких проблем. Також трансгуманізм на рівні із перевагами пов'язаний із низкою небезпек, які можна очікувати від майбутнього.</vt:lpstr>
      <vt:lpstr>Один із варіантів лого трансгуманізму</vt:lpstr>
      <vt:lpstr>Слайд 6</vt:lpstr>
      <vt:lpstr>Слайд 7</vt:lpstr>
      <vt:lpstr>Головною метою трансгуманізму є нескінченне вдосконалення людини, засноване на новітніх відкриттях науково-технічного прогресу. Для досягнення цієї мети трансгуманізм пропонує </vt:lpstr>
      <vt:lpstr>Слайд 9</vt:lpstr>
      <vt:lpstr>Реально існуючі технології:</vt:lpstr>
      <vt:lpstr>Очікувані технології: </vt:lpstr>
      <vt:lpstr>Критика</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Трансгуманізм</dc:title>
  <dc:creator>Zhenya</dc:creator>
  <cp:lastModifiedBy>Zhenya</cp:lastModifiedBy>
  <cp:revision>7</cp:revision>
  <dcterms:created xsi:type="dcterms:W3CDTF">2013-12-17T19:17:01Z</dcterms:created>
  <dcterms:modified xsi:type="dcterms:W3CDTF">2013-12-17T20:22:41Z</dcterms:modified>
</cp:coreProperties>
</file>