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1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5/17/2014 6:35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715436" cy="152349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spcBef>
                <a:spcPts val="0"/>
              </a:spcBef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“Я обираю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професію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. 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    </a:t>
            </a:r>
            <a:r>
              <a:rPr lang="uk-UA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Системний </a:t>
            </a:r>
            <a:br>
              <a:rPr lang="uk-UA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</a:br>
            <a:r>
              <a:rPr lang="uk-UA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               адміністратор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”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</a:br>
            <a:endParaRPr lang="ru-RU" sz="5400" b="1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92075"/>
            <a:r>
              <a:rPr lang="uk-UA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Основні обов'язки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Системний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налагоджує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роботу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Інтернету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інфраструктури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внутрішньої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мережі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у тому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числі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FTP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новини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поштові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сервери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Допомагає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конфігурацією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управлінням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розгортанням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серверів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e-business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рішень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23554" name="Picture 2" descr="http://www.klerk.ru/img/pb/thumb550x550/DSCi9534_4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4167180" cy="2773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i.sunhome.ru/contest_foto/159/den-sistemnogo-administratora-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4143404" cy="2812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b="1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Типові</a:t>
            </a:r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обов’язки</a:t>
            </a:r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системного </a:t>
            </a:r>
            <a:r>
              <a:rPr lang="ru-RU" sz="24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підготовка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збереження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резервних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копій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даних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періодична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перевірка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знищення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встановлення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конфігурування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оновлень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операційної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прикладного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програмного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забезпечення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встановлення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конфігурування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нового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апаратного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програмного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забезпечення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створення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підтримка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актуальному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стані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файлу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облікових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записів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користувачів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підтримання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інформаційної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безпеки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організації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документування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своєї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роботи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усунення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неполадок в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комп’ютерній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системі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/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92075"/>
            <a:r>
              <a:rPr lang="uk-UA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Спеціалізація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</a:t>
            </a:r>
            <a:r>
              <a:rPr lang="ru-RU" sz="24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веб-сервера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займається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встановленням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налаштуванням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обслуговуванням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програмного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забезпечення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веб-серверів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Зазвичай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працює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 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хостинговій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компанії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Необхідні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знання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Лінукс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Unix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систем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уміння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конфігурувати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веб-сервер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Apache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поштові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сервери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qmail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 </a:t>
            </a:r>
            <a:r>
              <a:rPr lang="en-US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Sendmail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 </a:t>
            </a:r>
            <a:r>
              <a:rPr lang="en-US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Exim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 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Postfix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встановлені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більшості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веб-серверів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світі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додатково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веб-сервер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ОС 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Windows Server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Необхідне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ґрунтовне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розуміння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моделі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OSI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стека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протоколів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TCP/IP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/>
            <a:endParaRPr lang="ru-RU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 descr="http://lanfix.ru/images/ill.png"/>
          <p:cNvPicPr>
            <a:picLocks noChangeAspect="1" noChangeArrowheads="1"/>
          </p:cNvPicPr>
          <p:nvPr/>
        </p:nvPicPr>
        <p:blipFill>
          <a:blip r:embed="rId2" cstate="print"/>
          <a:srcRect l="2953" t="3970" r="6987" b="8685"/>
          <a:stretch>
            <a:fillRect/>
          </a:stretch>
        </p:blipFill>
        <p:spPr bwMode="auto">
          <a:xfrm>
            <a:off x="1928794" y="4143380"/>
            <a:ext cx="4714908" cy="1700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</a:t>
            </a:r>
            <a:r>
              <a:rPr lang="ru-RU" sz="24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бази</a:t>
            </a:r>
            <a:r>
              <a:rPr lang="ru-RU" sz="24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даних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спеціалізується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обслуговуванні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проектуванні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баз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даних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Потрібні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ґрунтовні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знання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СКБД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СУБД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 (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щонайменше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однієї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MySQL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 </a:t>
            </a:r>
            <a:r>
              <a:rPr lang="en-US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PostgreSQL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 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MS SQL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 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Oracle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 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Informix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операційної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працює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база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даних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Windows Server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 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Linux/Unix 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чи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Solaris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знання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особливостей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реалізації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баз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даних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знання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мови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структурованих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запитів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декларативної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мови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 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SQL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/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http://uralcons.org/wp-content/uploads/2013/07/%D0%BF%D1%80%D0%BE%D1%84%D0%B5%D1%81%D1%81%D0%B8%D1%8F-%D1%81%D0%B8%D1%81%D1%82%D0%B5%D0%BC%D0%BD%D1%8B%D0%B9-%D0%B0%D0%B4%D0%BC%D0%B8%D0%BD%D0%B8%D1%81%D1%82%D1%80%D0%B0%D1%82%D0%BE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301679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2" name="Picture 2" descr="http://webpodarok.com/pictures/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030703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92075"/>
            <a:r>
              <a:rPr lang="uk-UA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Висновок</a:t>
            </a:r>
            <a:endParaRPr lang="ru-RU" sz="36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smtClean="0"/>
              <a:t>Одним </a:t>
            </a:r>
            <a:r>
              <a:rPr lang="ru-RU" sz="2400" dirty="0" err="1" smtClean="0"/>
              <a:t>із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найважливіших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/>
              <a:t>кроків</a:t>
            </a:r>
            <a:r>
              <a:rPr lang="ru-RU" sz="2400" i="1" dirty="0" smtClean="0"/>
              <a:t> </a:t>
            </a:r>
            <a:r>
              <a:rPr lang="ru-RU" sz="2400" dirty="0" smtClean="0"/>
              <a:t>у </a:t>
            </a:r>
            <a:r>
              <a:rPr lang="ru-RU" sz="2400" i="1" dirty="0" err="1" smtClean="0">
                <a:solidFill>
                  <a:schemeClr val="accent2"/>
                </a:solidFill>
              </a:rPr>
              <a:t>житті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вибір</a:t>
            </a:r>
            <a:r>
              <a:rPr lang="ru-RU" sz="2400" i="1" dirty="0" smtClean="0"/>
              <a:t> </a:t>
            </a:r>
            <a:r>
              <a:rPr lang="ru-RU" sz="2400" i="1" dirty="0" err="1" smtClean="0">
                <a:solidFill>
                  <a:schemeClr val="accent6"/>
                </a:solidFill>
              </a:rPr>
              <a:t>професії</a:t>
            </a:r>
            <a:r>
              <a:rPr lang="ru-RU" sz="2400" dirty="0" smtClean="0"/>
              <a:t>. </a:t>
            </a:r>
            <a:r>
              <a:rPr lang="ru-RU" sz="2400" dirty="0" err="1" smtClean="0"/>
              <a:t>Адже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займатися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тебе </a:t>
            </a:r>
            <a:r>
              <a:rPr lang="ru-RU" sz="2400" dirty="0" err="1" smtClean="0"/>
              <a:t>цікавить</a:t>
            </a:r>
            <a:r>
              <a:rPr lang="ru-RU" sz="2400" dirty="0" smtClean="0"/>
              <a:t> – 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  </a:t>
            </a:r>
            <a:r>
              <a:rPr lang="ru-RU" sz="2400" dirty="0" err="1" smtClean="0"/>
              <a:t>найважливіших</a:t>
            </a:r>
            <a:r>
              <a:rPr lang="ru-RU" sz="2400" dirty="0" smtClean="0"/>
              <a:t>  умов </a:t>
            </a:r>
            <a:r>
              <a:rPr lang="ru-RU" sz="2400" dirty="0" err="1" smtClean="0"/>
              <a:t>відчуття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життєвої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повноцінності</a:t>
            </a:r>
            <a:r>
              <a:rPr lang="ru-RU" sz="2400" dirty="0" smtClean="0"/>
              <a:t>. </a:t>
            </a:r>
          </a:p>
          <a:p>
            <a:pPr indent="92075"/>
            <a:r>
              <a:rPr lang="ru-RU" sz="2400" i="1" dirty="0" err="1" smtClean="0"/>
              <a:t>Вибір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6"/>
                </a:solidFill>
              </a:rPr>
              <a:t>навчального</a:t>
            </a:r>
            <a:r>
              <a:rPr lang="ru-RU" sz="2400" i="1" dirty="0" smtClean="0">
                <a:solidFill>
                  <a:schemeClr val="accent6"/>
                </a:solidFill>
              </a:rPr>
              <a:t> закладу</a:t>
            </a:r>
            <a:r>
              <a:rPr lang="ru-RU" sz="2400" dirty="0" smtClean="0"/>
              <a:t>, а </a:t>
            </a:r>
            <a:r>
              <a:rPr lang="ru-RU" sz="2400" dirty="0" err="1" smtClean="0"/>
              <a:t>згодом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6"/>
                </a:solidFill>
              </a:rPr>
              <a:t>професії</a:t>
            </a:r>
            <a:r>
              <a:rPr lang="ru-RU" sz="2400" dirty="0" smtClean="0"/>
              <a:t>, </a:t>
            </a:r>
            <a:r>
              <a:rPr lang="ru-RU" sz="2400" dirty="0" err="1" smtClean="0"/>
              <a:t>значною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мірою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вплива</a:t>
            </a:r>
            <a:r>
              <a:rPr lang="ru-RU" sz="2400" dirty="0" err="1" smtClean="0"/>
              <a:t>є</a:t>
            </a:r>
            <a:r>
              <a:rPr lang="ru-RU" sz="2400" dirty="0" smtClean="0"/>
              <a:t> на все </a:t>
            </a:r>
            <a:r>
              <a:rPr lang="ru-RU" sz="2400" dirty="0" err="1" smtClean="0"/>
              <a:t>наступне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життя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молодої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людини</a:t>
            </a:r>
            <a:r>
              <a:rPr lang="ru-RU" sz="2400" dirty="0" smtClean="0"/>
              <a:t>.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794" name="Picture 2" descr="http://1.bp.blogspot.com/-LfOHIzsXhrs/UWVOQsGuooI/AAAAAAAAABs/GVcJx68GnC4/s1600/samykh-populyarnykh-profess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00372"/>
            <a:ext cx="3810000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6" name="Picture 4" descr="http://www.masterskazka.ru/upload/iblock/f8d/Michal-Matrix-screen-saver_1%20-%20twn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3786214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 smtClean="0"/>
              <a:t>Зробити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правильний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вибір</a:t>
            </a:r>
            <a:r>
              <a:rPr lang="ru-RU" sz="2400" i="1" dirty="0" smtClean="0"/>
              <a:t> </a:t>
            </a:r>
            <a:r>
              <a:rPr lang="ru-RU" sz="2400" dirty="0" smtClean="0"/>
              <a:t>– значить </a:t>
            </a:r>
            <a:r>
              <a:rPr lang="ru-RU" sz="2400" i="1" dirty="0" smtClean="0"/>
              <a:t>обрати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таку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6"/>
                </a:solidFill>
              </a:rPr>
              <a:t>професію</a:t>
            </a:r>
            <a:r>
              <a:rPr lang="ru-RU" sz="2400" dirty="0" smtClean="0"/>
              <a:t>, яка </a:t>
            </a:r>
            <a:r>
              <a:rPr lang="ru-RU" sz="2400" i="1" dirty="0" err="1" smtClean="0"/>
              <a:t>потрібна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6"/>
                </a:solidFill>
              </a:rPr>
              <a:t>суспільству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затребувана</a:t>
            </a:r>
            <a:r>
              <a:rPr lang="ru-RU" sz="2400" dirty="0" smtClean="0"/>
              <a:t> на </a:t>
            </a:r>
            <a:r>
              <a:rPr lang="ru-RU" sz="2400" i="1" dirty="0" smtClean="0">
                <a:solidFill>
                  <a:schemeClr val="accent6"/>
                </a:solidFill>
              </a:rPr>
              <a:t>ринку </a:t>
            </a:r>
            <a:r>
              <a:rPr lang="ru-RU" sz="2400" i="1" dirty="0" err="1" smtClean="0">
                <a:solidFill>
                  <a:schemeClr val="accent6"/>
                </a:solidFill>
              </a:rPr>
              <a:t>праці</a:t>
            </a:r>
            <a:r>
              <a:rPr lang="ru-RU" sz="2400" dirty="0" smtClean="0"/>
              <a:t>.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того, вона повинна бути </a:t>
            </a:r>
            <a:r>
              <a:rPr lang="ru-RU" sz="2400" i="1" dirty="0" smtClean="0"/>
              <a:t>доступною</a:t>
            </a:r>
            <a:r>
              <a:rPr lang="ru-RU" sz="2400" dirty="0" smtClean="0"/>
              <a:t> для </a:t>
            </a:r>
            <a:r>
              <a:rPr lang="ru-RU" sz="2400" i="1" dirty="0" smtClean="0"/>
              <a:t>вас</a:t>
            </a:r>
            <a:r>
              <a:rPr lang="ru-RU" sz="2400" dirty="0" smtClean="0"/>
              <a:t>, </a:t>
            </a:r>
            <a:r>
              <a:rPr lang="ru-RU" sz="2400" i="1" dirty="0" err="1" smtClean="0"/>
              <a:t>відповідати</a:t>
            </a:r>
            <a:r>
              <a:rPr lang="ru-RU" sz="2400" dirty="0" smtClean="0"/>
              <a:t> </a:t>
            </a:r>
            <a:r>
              <a:rPr lang="ru-RU" sz="2400" i="1" dirty="0" smtClean="0"/>
              <a:t>вашим </a:t>
            </a:r>
            <a:r>
              <a:rPr lang="ru-RU" sz="2400" i="1" dirty="0" err="1" smtClean="0">
                <a:solidFill>
                  <a:schemeClr val="accent2"/>
                </a:solidFill>
              </a:rPr>
              <a:t>природним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здібностям</a:t>
            </a:r>
            <a:r>
              <a:rPr lang="ru-RU" sz="2400" dirty="0" smtClean="0"/>
              <a:t>, </a:t>
            </a:r>
            <a:r>
              <a:rPr lang="ru-RU" sz="2400" i="1" dirty="0" err="1" smtClean="0">
                <a:solidFill>
                  <a:schemeClr val="accent2"/>
                </a:solidFill>
              </a:rPr>
              <a:t>знанням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вмінням</a:t>
            </a:r>
            <a:r>
              <a:rPr lang="ru-RU" sz="2400" dirty="0" smtClean="0"/>
              <a:t>. І </a:t>
            </a:r>
            <a:r>
              <a:rPr lang="ru-RU" sz="2400" dirty="0" err="1" smtClean="0"/>
              <a:t>найголовніше</a:t>
            </a:r>
            <a:r>
              <a:rPr lang="ru-RU" sz="2400" dirty="0" smtClean="0"/>
              <a:t> – </a:t>
            </a:r>
            <a:r>
              <a:rPr lang="ru-RU" sz="2400" dirty="0" err="1" smtClean="0"/>
              <a:t>обрана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6"/>
                </a:solidFill>
              </a:rPr>
              <a:t>професія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приносити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радість</a:t>
            </a:r>
            <a:r>
              <a:rPr lang="ru-RU" sz="2400" dirty="0" smtClean="0"/>
              <a:t>, </a:t>
            </a:r>
            <a:r>
              <a:rPr lang="ru-RU" sz="2400" i="1" dirty="0" smtClean="0"/>
              <a:t>достаток</a:t>
            </a:r>
            <a:r>
              <a:rPr lang="ru-RU" sz="2400" dirty="0" smtClean="0"/>
              <a:t>, </a:t>
            </a:r>
            <a:r>
              <a:rPr lang="ru-RU" sz="2400" i="1" dirty="0" err="1" smtClean="0"/>
              <a:t>задоволення</a:t>
            </a:r>
            <a:r>
              <a:rPr lang="ru-RU" sz="2400" dirty="0" smtClean="0"/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0" name="Picture 2" descr="http://3.bp.blogspot.com/-Djbl94LbAfU/UTOO9O33FhI/AAAAAAAAACY/kpTp0vDHn50/s1600/1336748930_art_4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371477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http://mygazeta.com/i/2011/02/server-colocation-faci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375675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uk-UA" sz="2400" dirty="0" smtClean="0">
                <a:latin typeface="Calibri" pitchFamily="34" charset="0"/>
                <a:cs typeface="Calibri" pitchFamily="34" charset="0"/>
              </a:rPr>
              <a:t>Щодо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мене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то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пройшовш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и </a:t>
            </a:r>
            <a:r>
              <a:rPr lang="uk-UA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тест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по визначенню професійної орієнтації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я побачив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що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мені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близькі </a:t>
            </a:r>
            <a:r>
              <a:rPr lang="uk-UA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професії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пов'язані  </a:t>
            </a:r>
            <a:r>
              <a:rPr lang="uk-UA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 IT-технологією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 Це у свою чергу остаточно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переконало мене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uk-UA" sz="2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правильності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мого вибору  пов'язати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своє </a:t>
            </a:r>
            <a:r>
              <a:rPr lang="uk-UA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житт</a:t>
            </a:r>
            <a:r>
              <a:rPr lang="uk-UA" sz="24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з </a:t>
            </a:r>
            <a:r>
              <a:rPr lang="uk-UA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професією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системний адміністратор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/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6" name="Picture 2" descr="http://www.it-go.ru/userfiles/imag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3772143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http://www.isarg.org/images/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3786214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vi-VN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Систе́мний адміністра́тор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працівник, посадові обов’язки якого передбачають </a:t>
            </a:r>
            <a:r>
              <a:rPr lang="vi-VN" sz="2400" i="1" dirty="0" smtClean="0">
                <a:latin typeface="Calibri" pitchFamily="34" charset="0"/>
                <a:cs typeface="Calibri" pitchFamily="34" charset="0"/>
              </a:rPr>
              <a:t>забезпечення роботи комп’ютерної техніки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sz="2400" i="1" dirty="0" smtClean="0">
                <a:latin typeface="Calibri" pitchFamily="34" charset="0"/>
                <a:cs typeface="Calibri" pitchFamily="34" charset="0"/>
              </a:rPr>
              <a:t> комп’ютерної мережі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 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програмного забезпечення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 в організації.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Інші назви: </a:t>
            </a:r>
            <a:r>
              <a:rPr lang="uk-UA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сисадмін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sysadmin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які прийшли з</a:t>
            </a:r>
            <a:r>
              <a:rPr lang="uk-UA" sz="24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uk-UA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комп'ютерного сленгу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/>
            <a:r>
              <a:rPr lang="vi-VN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Системний адміністратор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може бути працівником підрозділу</a:t>
            </a:r>
            <a:r>
              <a:rPr lang="vi-VN" sz="24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vi-VN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інформаційних технологій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 або окремою </a:t>
            </a:r>
            <a:r>
              <a:rPr lang="vi-VN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штатною одиницею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в залежності від розміру організації.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triaservice.com.ua/images/kartinkiStat/admi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3789844" cy="246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cdn4.img22.ria.ru/images/49935/40/499354050.jpg"/>
          <p:cNvPicPr>
            <a:picLocks noChangeAspect="1" noChangeArrowheads="1"/>
          </p:cNvPicPr>
          <p:nvPr/>
        </p:nvPicPr>
        <p:blipFill>
          <a:blip r:embed="rId3" cstate="print"/>
          <a:srcRect l="20000"/>
          <a:stretch>
            <a:fillRect/>
          </a:stretch>
        </p:blipFill>
        <p:spPr bwMode="auto">
          <a:xfrm>
            <a:off x="4643438" y="3286124"/>
            <a:ext cx="3786214" cy="2450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92075"/>
            <a:r>
              <a:rPr lang="uk-UA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Вміння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smtClean="0">
                <a:latin typeface="Calibri" pitchFamily="34" charset="0"/>
                <a:cs typeface="Calibri" pitchFamily="34" charset="0"/>
              </a:rPr>
              <a:t>Суть 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системного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адміністрування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включає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знання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комп’ютерних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систем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ефективні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способи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використання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працівниками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організації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потребує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знань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операційних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систем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застосунків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вирішення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проблем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апаратним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програмним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забезпеченням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але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мети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якою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співробітники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організації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застосовують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комп’ютери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30722" name="Picture 2" descr="http://www.calend.ru/img/content/i0/13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3536179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http://www.synux.com/images/system-ad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86124"/>
            <a:ext cx="3509095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Чи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найважливішим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вмінням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системного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адміністратора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здатність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до 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вирішення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проблем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часто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тиском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ряду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обмежень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Сисадмін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необхідний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незамінний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випадку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неполадок в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комп’ютерній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системі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мусить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швидко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правильно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діагностувати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найкращим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чином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усувати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/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698" name="Picture 2" descr="http://img12.nnm.me/d/4/1/2/e/369645df33489c6749e27c42d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3857652" cy="2726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kop.ru/files/prezintacya/el_book/pro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385765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Системний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 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розробник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програмного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забезпечення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Зазвичай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зобов’язаний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писати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прикладні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чи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системні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Однак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сисадмін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повинен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розуміти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призначення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поведінку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програмного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забезпечення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випадку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розгортання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чи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застосування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пошуку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помилок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програмах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отже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знати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декілька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мов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щоб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використовувати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для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написання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скриптів</a:t>
            </a:r>
            <a:r>
              <a:rPr lang="en-US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сценаріїв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дозволяють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автоматизувати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рутинні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завдання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674" name="Picture 2" descr="http://file.liga.net/upload/iblock/17f/17f5ae657e518fa16cfd50372f39ae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571900" cy="2321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ttp://ubuntovod.ru/wp-content/uploads/2013/12/ubuntovod.ru-%D0%9A%D0%B0%D0%BA%D1%83%D1%8E-%D0%BF%D0%BE%D0%BC%D0%BE%D1%89%D1%8C-%D0%BA%D0%BE%D0%BC%D0%BF%D0%B0%D0%BD%D0%B8%D0%B8-%D0%BC%D0%BE%D0%B6%D0%B5%D1%82-%D0%BE%D0%BA%D0%B0%D0%B7%D0%B0%D1%82%D1%8C-%D1%83%D0%B4%D0%B0%D0%BB%D0%B5%D0%BD%D0%BD%D1%8B%D0%B9-%D1%81%D0%B8%D1%81%D1%82%D0%B5%D0%BC%D0%BD%D1%8B%D0%B9-%D0%B0%D0%B4%D0%BC%D0%B8%D0%BD%D0%B8%D1%81%D1%82%D1%80%D0%B0%D1%82%D0%BE%D1%80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7"/>
            <a:ext cx="3571900" cy="2286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929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При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роботі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Інтернет-орієнтованих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або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бізнес-критичних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систем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системний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повинен особливо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надійно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контролювати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безпеку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мережі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включає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тільки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своєчасне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оновлення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програмного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забезпечення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але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попереджувальні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заходи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зламу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захисту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вторгнення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комп’ютерну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систему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деяких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організаціях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безпеку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комп’ютерної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мережі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підтримку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брандмауера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 (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фаєрвола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відповідає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захисту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мережі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але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кожен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сисадмін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значній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мірі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здатен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підтримувати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безпеку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52" name="Picture 4" descr="http://m-vremya.ru/wp-content/uploads/2012/01/42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786190"/>
            <a:ext cx="4838700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Системні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адміністратори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працівники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протистоять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атакам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зломщиків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сприяють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безпечному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спілкуванню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всередині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інфраструктури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організації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межами.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indent="92075"/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Системний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певному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сенсі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комп’ютерний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зломщик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так як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повинен знати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всі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способи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зламу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обходу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захисту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наприклад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брандмауера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застосовують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зломщики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 descr="http://bm.img.com.ua/berlin/storage/orig/d/cc/10e14619e4a289b6a7bcc8d77634a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3997425" cy="2666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ilearned.ru/sites/default/files/styles/480x320/public/toro_rosso_tech_man_peace_kor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4000528" cy="2667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Однак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більшості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організацій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обов’язками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системного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тільки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спостереження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безпекою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мережі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організації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інші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супутні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проблеми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боротьба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комп'ютерними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вірусами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налаштування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програмного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забезпечення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користувачів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2" name="Picture 2" descr="http://www.bigoutlook.ru/wp-content/uploads/2014/02/%D1%81%D0%B8%D1%81%D1%82%D0%B5%D0%BC%D0%BD%D1%8B%D0%B9-%D0%B0%D0%B4%D0%BC%D0%B8%D0%BD%D0%B8%D1%81%D1%82%D1%80%D0%B0%D1%82%D0%BE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3964808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 descr="http://www.itcon-s.com/assets/images/sys_ad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4000528" cy="262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smtClean="0">
                <a:latin typeface="Calibri" pitchFamily="34" charset="0"/>
                <a:cs typeface="Calibri" pitchFamily="34" charset="0"/>
              </a:rPr>
              <a:t>Через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швидкий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розвиток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Інтернет</a:t>
            </a:r>
            <a:r>
              <a:rPr lang="uk-UA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мережевих</a:t>
            </a:r>
            <a:r>
              <a:rPr lang="ru-RU" sz="2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технологій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системному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адміністратору-одинаку</a:t>
            </a:r>
            <a:r>
              <a:rPr lang="ru-RU" sz="24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щоразу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складніше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протистояти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всім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проблемам, тому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з’являються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нові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спеціалізовані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інтернет-форуми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друковані</a:t>
            </a:r>
            <a:r>
              <a:rPr lang="ru-RU" sz="240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видання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спрямовані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поглиблення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знань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сисадмінів-початківців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надання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допомоги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вирішенні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різноманітних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проблем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78" name="Picture 2" descr="http://digit.ru/images/40218/22/402182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4162423" cy="2834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http://itstep.dn.ua/ext/images/net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218925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1_White with Blue Bar Segoe Template</Template>
  <TotalTime>381</TotalTime>
  <Words>423</Words>
  <Application>Microsoft Office PowerPoint</Application>
  <PresentationFormat>Экран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1_White with Blue Bar Segoe Template</vt:lpstr>
      <vt:lpstr>Белый текст и шрифт Courier для слайдов с кодом</vt:lpstr>
      <vt:lpstr>“Я обираю професію.        Системний                 адміністратор”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Папиш</dc:creator>
  <cp:lastModifiedBy>Папиш</cp:lastModifiedBy>
  <cp:revision>40</cp:revision>
  <dcterms:created xsi:type="dcterms:W3CDTF">2014-05-17T09:11:17Z</dcterms:created>
  <dcterms:modified xsi:type="dcterms:W3CDTF">2014-05-17T15:37:14Z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