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65626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318191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026BBC-EC90-4AAA-BD52-30671683A42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3735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443558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026BBC-EC90-4AAA-BD52-30671683A42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7959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1072483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85783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29423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87491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62C0A95-412D-488C-80AD-BAFB9977ECF4}" type="datetimeFigureOut">
              <a:rPr lang="ru-RU" smtClean="0"/>
              <a:t>06.02.2015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204534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416716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62C0A95-412D-488C-80AD-BAFB9977ECF4}" type="datetimeFigureOut">
              <a:rPr lang="ru-RU" smtClean="0"/>
              <a:t>06.02.2015</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407023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62C0A95-412D-488C-80AD-BAFB9977ECF4}" type="datetimeFigureOut">
              <a:rPr lang="ru-RU" smtClean="0"/>
              <a:t>06.02.2015</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38140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C0A95-412D-488C-80AD-BAFB9977ECF4}" type="datetimeFigureOut">
              <a:rPr lang="ru-RU" smtClean="0"/>
              <a:t>06.02.2015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213386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321372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62C0A95-412D-488C-80AD-BAFB9977ECF4}" type="datetimeFigureOut">
              <a:rPr lang="ru-RU" smtClean="0"/>
              <a:t>06.02.2015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026BBC-EC90-4AAA-BD52-30671683A42F}" type="slidenum">
              <a:rPr lang="ru-RU" smtClean="0"/>
              <a:t>‹#›</a:t>
            </a:fld>
            <a:endParaRPr lang="ru-RU"/>
          </a:p>
        </p:txBody>
      </p:sp>
    </p:spTree>
    <p:extLst>
      <p:ext uri="{BB962C8B-B14F-4D97-AF65-F5344CB8AC3E}">
        <p14:creationId xmlns:p14="http://schemas.microsoft.com/office/powerpoint/2010/main" val="414785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62C0A95-412D-488C-80AD-BAFB9977ECF4}" type="datetimeFigureOut">
              <a:rPr lang="ru-RU" smtClean="0"/>
              <a:t>06.02.2015</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8026BBC-EC90-4AAA-BD52-30671683A42F}" type="slidenum">
              <a:rPr lang="ru-RU" smtClean="0"/>
              <a:t>‹#›</a:t>
            </a:fld>
            <a:endParaRPr lang="ru-RU"/>
          </a:p>
        </p:txBody>
      </p:sp>
    </p:spTree>
    <p:extLst>
      <p:ext uri="{BB962C8B-B14F-4D97-AF65-F5344CB8AC3E}">
        <p14:creationId xmlns:p14="http://schemas.microsoft.com/office/powerpoint/2010/main" val="3314691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Vincent van Gogh</a:t>
            </a:r>
            <a:br>
              <a:rPr lang="en-US" dirty="0"/>
            </a:br>
            <a:endParaRPr lang="ru-RU" dirty="0"/>
          </a:p>
        </p:txBody>
      </p:sp>
      <p:sp>
        <p:nvSpPr>
          <p:cNvPr id="3" name="Подзаголовок 2"/>
          <p:cNvSpPr>
            <a:spLocks noGrp="1"/>
          </p:cNvSpPr>
          <p:nvPr>
            <p:ph type="subTitle" idx="1"/>
          </p:nvPr>
        </p:nvSpPr>
        <p:spPr/>
        <p:txBody>
          <a:bodyPr/>
          <a:lstStyle/>
          <a:p>
            <a:r>
              <a:rPr lang="en-US" dirty="0">
                <a:solidFill>
                  <a:srgbClr val="252525"/>
                </a:solidFill>
                <a:latin typeface="Arial" panose="020B0604020202020204" pitchFamily="34" charset="0"/>
              </a:rPr>
              <a:t> 30 March 1853 – 29 July 1890</a:t>
            </a:r>
            <a:endParaRPr lang="ru-RU" dirty="0"/>
          </a:p>
        </p:txBody>
      </p:sp>
    </p:spTree>
    <p:extLst>
      <p:ext uri="{BB962C8B-B14F-4D97-AF65-F5344CB8AC3E}">
        <p14:creationId xmlns:p14="http://schemas.microsoft.com/office/powerpoint/2010/main" val="2775566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34790"/>
          </a:xfrm>
        </p:spPr>
        <p:txBody>
          <a:bodyPr>
            <a:normAutofit fontScale="90000"/>
          </a:bodyPr>
          <a:lstStyle/>
          <a:p>
            <a:r>
              <a:rPr lang="en-US" b="1" dirty="0"/>
              <a:t>Portraits</a:t>
            </a:r>
            <a:br>
              <a:rPr lang="en-US" b="1" dirty="0"/>
            </a:br>
            <a:endParaRPr lang="ru-RU" dirty="0"/>
          </a:p>
        </p:txBody>
      </p:sp>
      <p:sp>
        <p:nvSpPr>
          <p:cNvPr id="3" name="Объект 2"/>
          <p:cNvSpPr>
            <a:spLocks noGrp="1"/>
          </p:cNvSpPr>
          <p:nvPr>
            <p:ph idx="1"/>
          </p:nvPr>
        </p:nvSpPr>
        <p:spPr>
          <a:xfrm>
            <a:off x="2401631" y="1358900"/>
            <a:ext cx="8456870" cy="5410200"/>
          </a:xfrm>
        </p:spPr>
        <p:txBody>
          <a:bodyPr/>
          <a:lstStyle/>
          <a:p>
            <a:r>
              <a:rPr lang="en-US" dirty="0"/>
              <a:t>Although Van Gogh is best known for his landscapes, he seemed to find painting portraits his greatest ambition</a:t>
            </a:r>
            <a:r>
              <a:rPr lang="en-US" dirty="0" smtClean="0"/>
              <a:t>.</a:t>
            </a:r>
            <a:r>
              <a:rPr lang="en-US" dirty="0"/>
              <a:t> He said of portrait studies, "The only thing in painting that excites me to the depths of my soul, and which makes me feel the infinite more than anything else</a:t>
            </a:r>
            <a:r>
              <a:rPr lang="en-US" dirty="0" smtClean="0"/>
              <a:t>."</a:t>
            </a:r>
            <a:endParaRPr lang="en-US" dirty="0"/>
          </a:p>
          <a:p>
            <a:r>
              <a:rPr lang="en-US" dirty="0"/>
              <a:t>To his sister he wrote, "I should like to paint portraits which appear after a century to people living then as apparitions. By which I mean that I do not endeavor to achieve this through photographic resemblance, but my means of our impassioned emotions – that is to say using our knowledge and our modern taste for color as a means of arriving at the expression and the intensification of the character</a:t>
            </a:r>
            <a:r>
              <a:rPr lang="en-US" dirty="0" smtClean="0"/>
              <a:t>."</a:t>
            </a:r>
            <a:endParaRPr lang="en-US" dirty="0"/>
          </a:p>
          <a:p>
            <a:endParaRPr lang="ru-RU" dirty="0"/>
          </a:p>
        </p:txBody>
      </p:sp>
      <p:pic>
        <p:nvPicPr>
          <p:cNvPr id="4" name="Рисунок 3"/>
          <p:cNvPicPr>
            <a:picLocks noChangeAspect="1"/>
          </p:cNvPicPr>
          <p:nvPr/>
        </p:nvPicPr>
        <p:blipFill>
          <a:blip r:embed="rId2"/>
          <a:stretch>
            <a:fillRect/>
          </a:stretch>
        </p:blipFill>
        <p:spPr>
          <a:xfrm>
            <a:off x="2592924" y="4470400"/>
            <a:ext cx="1725075" cy="2209800"/>
          </a:xfrm>
          <a:prstGeom prst="rect">
            <a:avLst/>
          </a:prstGeom>
        </p:spPr>
      </p:pic>
      <p:pic>
        <p:nvPicPr>
          <p:cNvPr id="5" name="Рисунок 4"/>
          <p:cNvPicPr>
            <a:picLocks noChangeAspect="1"/>
          </p:cNvPicPr>
          <p:nvPr/>
        </p:nvPicPr>
        <p:blipFill>
          <a:blip r:embed="rId3"/>
          <a:stretch>
            <a:fillRect/>
          </a:stretch>
        </p:blipFill>
        <p:spPr>
          <a:xfrm>
            <a:off x="5295900" y="4470400"/>
            <a:ext cx="1587500" cy="2209800"/>
          </a:xfrm>
          <a:prstGeom prst="rect">
            <a:avLst/>
          </a:prstGeom>
        </p:spPr>
      </p:pic>
      <p:pic>
        <p:nvPicPr>
          <p:cNvPr id="6" name="Рисунок 5"/>
          <p:cNvPicPr>
            <a:picLocks noChangeAspect="1"/>
          </p:cNvPicPr>
          <p:nvPr/>
        </p:nvPicPr>
        <p:blipFill>
          <a:blip r:embed="rId4"/>
          <a:stretch>
            <a:fillRect/>
          </a:stretch>
        </p:blipFill>
        <p:spPr>
          <a:xfrm>
            <a:off x="8051800" y="4470400"/>
            <a:ext cx="1638300" cy="2209800"/>
          </a:xfrm>
          <a:prstGeom prst="rect">
            <a:avLst/>
          </a:prstGeom>
        </p:spPr>
      </p:pic>
    </p:spTree>
    <p:extLst>
      <p:ext uri="{BB962C8B-B14F-4D97-AF65-F5344CB8AC3E}">
        <p14:creationId xmlns:p14="http://schemas.microsoft.com/office/powerpoint/2010/main" val="72221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6412" y="1333500"/>
            <a:ext cx="8915400" cy="5257800"/>
          </a:xfrm>
        </p:spPr>
        <p:txBody>
          <a:bodyPr/>
          <a:lstStyle/>
          <a:p>
            <a:r>
              <a:rPr lang="en-US" dirty="0"/>
              <a:t>Vincent Willem van </a:t>
            </a:r>
            <a:r>
              <a:rPr lang="en-US" dirty="0" smtClean="0"/>
              <a:t>Gogh </a:t>
            </a:r>
            <a:r>
              <a:rPr lang="ru-RU" dirty="0" smtClean="0"/>
              <a:t>(</a:t>
            </a:r>
            <a:r>
              <a:rPr lang="en-US" dirty="0" smtClean="0"/>
              <a:t> </a:t>
            </a:r>
            <a:r>
              <a:rPr lang="en-US" dirty="0"/>
              <a:t>30 March 1853 – 29 July 1890) was a major Post-Impressionist. A Dutch painter whose work—notable for its rough beauty, emotional honesty, and bold color—had a far-reaching influence on 20th-century art. After years of painful anxiety and frequent bouts of mental illness</a:t>
            </a:r>
            <a:r>
              <a:rPr lang="en-US" dirty="0" smtClean="0"/>
              <a:t>, </a:t>
            </a:r>
            <a:r>
              <a:rPr lang="en-US" dirty="0"/>
              <a:t>he died aged 37 from a gunshot wound, generally accepted to be self-inflicted (although no gun was ever found</a:t>
            </a:r>
            <a:r>
              <a:rPr lang="en-US" dirty="0" smtClean="0"/>
              <a:t>)</a:t>
            </a:r>
            <a:endParaRPr lang="ru-RU" dirty="0" smtClean="0"/>
          </a:p>
          <a:p>
            <a:endParaRPr lang="ru-RU" dirty="0"/>
          </a:p>
        </p:txBody>
      </p:sp>
      <p:pic>
        <p:nvPicPr>
          <p:cNvPr id="4" name="Рисунок 3"/>
          <p:cNvPicPr>
            <a:picLocks noChangeAspect="1"/>
          </p:cNvPicPr>
          <p:nvPr/>
        </p:nvPicPr>
        <p:blipFill>
          <a:blip r:embed="rId2"/>
          <a:stretch>
            <a:fillRect/>
          </a:stretch>
        </p:blipFill>
        <p:spPr>
          <a:xfrm>
            <a:off x="8756650" y="2994025"/>
            <a:ext cx="2914650" cy="3597275"/>
          </a:xfrm>
          <a:prstGeom prst="rect">
            <a:avLst/>
          </a:prstGeom>
        </p:spPr>
      </p:pic>
    </p:spTree>
    <p:extLst>
      <p:ext uri="{BB962C8B-B14F-4D97-AF65-F5344CB8AC3E}">
        <p14:creationId xmlns:p14="http://schemas.microsoft.com/office/powerpoint/2010/main" val="264699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33612" y="800100"/>
            <a:ext cx="8915400" cy="5854700"/>
          </a:xfrm>
        </p:spPr>
        <p:txBody>
          <a:bodyPr/>
          <a:lstStyle/>
          <a:p>
            <a:r>
              <a:rPr lang="en-US" dirty="0"/>
              <a:t>He spent his early adulthood working for a firm of art dealers, traveling between The Hague, London, and Paris, after which he taught for a time in England at </a:t>
            </a:r>
            <a:r>
              <a:rPr lang="en-US" dirty="0" err="1"/>
              <a:t>Isleworth</a:t>
            </a:r>
            <a:r>
              <a:rPr lang="en-US" dirty="0"/>
              <a:t> and </a:t>
            </a:r>
            <a:r>
              <a:rPr lang="en-US" dirty="0" err="1"/>
              <a:t>Ramsgate</a:t>
            </a:r>
            <a:r>
              <a:rPr lang="en-US" dirty="0"/>
              <a:t>. One of his early aspirations was to become a pastor, and from 1879 he worked as a missionary in a mining region in Belgium, where he began to sketch people from the local community. In 1885, he painted his first major work, entitled </a:t>
            </a:r>
            <a:r>
              <a:rPr lang="en-US" i="1" dirty="0"/>
              <a:t>The Potato Eaters</a:t>
            </a:r>
            <a:r>
              <a:rPr lang="en-US" dirty="0"/>
              <a:t>. His palette at the time consisted mainly of somber earth tones and showed no sign of the vivid coloration that distinguished his later work. In March 1886, he moved to Paris and discovered the French Impressionists. Later, he moved to the south of France and was influenced by the strong sunlight he found there. His work grew brighter in color, and he developed the unique and highly recognizable style that became fully realized during his stay in Arles in 1888. The extent to which his mental health affected his painting has been a subject of speculation since his death. Despite a widespread tendency to romanticize his ill health, modern critics see an artist deeply frustrated by the inactivity and incoherence brought about by his bouts of illness. According to art critic Robert Hughes, Van Gogh's late works show an artist at the height of his ability, completely in control and "longing for concision and grace</a:t>
            </a:r>
            <a:r>
              <a:rPr lang="en-US" dirty="0" smtClean="0"/>
              <a:t>".</a:t>
            </a:r>
            <a:endParaRPr lang="ru-RU" dirty="0"/>
          </a:p>
        </p:txBody>
      </p:sp>
    </p:spTree>
    <p:extLst>
      <p:ext uri="{BB962C8B-B14F-4D97-AF65-F5344CB8AC3E}">
        <p14:creationId xmlns:p14="http://schemas.microsoft.com/office/powerpoint/2010/main" val="92318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72890"/>
          </a:xfrm>
        </p:spPr>
        <p:txBody>
          <a:bodyPr>
            <a:normAutofit fontScale="90000"/>
          </a:bodyPr>
          <a:lstStyle/>
          <a:p>
            <a:r>
              <a:rPr lang="en-US" b="1" dirty="0">
                <a:solidFill>
                  <a:srgbClr val="000000"/>
                </a:solidFill>
                <a:latin typeface="Arial" panose="020B0604020202020204" pitchFamily="34" charset="0"/>
              </a:rPr>
              <a:t>Paris (1886–1888)</a:t>
            </a:r>
            <a:br>
              <a:rPr lang="en-US" b="1" dirty="0">
                <a:solidFill>
                  <a:srgbClr val="000000"/>
                </a:solidFill>
                <a:latin typeface="Arial" panose="020B0604020202020204" pitchFamily="34" charset="0"/>
              </a:rPr>
            </a:br>
            <a:endParaRPr lang="ru-RU" dirty="0"/>
          </a:p>
        </p:txBody>
      </p:sp>
      <p:sp>
        <p:nvSpPr>
          <p:cNvPr id="3" name="Объект 2"/>
          <p:cNvSpPr>
            <a:spLocks noGrp="1"/>
          </p:cNvSpPr>
          <p:nvPr>
            <p:ph idx="1"/>
          </p:nvPr>
        </p:nvSpPr>
        <p:spPr>
          <a:xfrm>
            <a:off x="1511300" y="1397000"/>
            <a:ext cx="10426700" cy="5156200"/>
          </a:xfrm>
        </p:spPr>
        <p:txBody>
          <a:bodyPr/>
          <a:lstStyle/>
          <a:p>
            <a:r>
              <a:rPr lang="en-US" dirty="0"/>
              <a:t>Van Gogh traveled to Paris in March 1886, where he shared Theo's Rue Laval apartment </a:t>
            </a:r>
            <a:r>
              <a:rPr lang="en-US" dirty="0" err="1"/>
              <a:t>onMontmartre</a:t>
            </a:r>
            <a:r>
              <a:rPr lang="en-US" dirty="0"/>
              <a:t>, to study at Fernand </a:t>
            </a:r>
            <a:r>
              <a:rPr lang="en-US" dirty="0" err="1"/>
              <a:t>Cormon's</a:t>
            </a:r>
            <a:r>
              <a:rPr lang="en-US" dirty="0"/>
              <a:t> studio. In June, they took a larger apartment further uphill, at 54 Rue </a:t>
            </a:r>
            <a:r>
              <a:rPr lang="en-US" dirty="0" err="1"/>
              <a:t>Lepic</a:t>
            </a:r>
            <a:r>
              <a:rPr lang="en-US" dirty="0"/>
              <a:t>. Because they had no need to write letters to communicate, little is known about this stay in </a:t>
            </a:r>
            <a:r>
              <a:rPr lang="en-US" dirty="0" smtClean="0"/>
              <a:t>Paris.</a:t>
            </a:r>
            <a:r>
              <a:rPr lang="en-US" dirty="0"/>
              <a:t> In Paris, he painted </a:t>
            </a:r>
            <a:r>
              <a:rPr lang="en-US" dirty="0" smtClean="0"/>
              <a:t>portrait  </a:t>
            </a:r>
            <a:r>
              <a:rPr lang="en-US" dirty="0"/>
              <a:t>friends and acquaintances, still-life paintings, views </a:t>
            </a:r>
            <a:r>
              <a:rPr lang="en-US" dirty="0" err="1"/>
              <a:t>ofLe</a:t>
            </a:r>
            <a:r>
              <a:rPr lang="en-US" dirty="0"/>
              <a:t> Moulin de la </a:t>
            </a:r>
            <a:r>
              <a:rPr lang="en-US" dirty="0" err="1"/>
              <a:t>Galette</a:t>
            </a:r>
            <a:r>
              <a:rPr lang="en-US" dirty="0"/>
              <a:t>, scenes in Montmartre, </a:t>
            </a:r>
            <a:r>
              <a:rPr lang="en-US" dirty="0" err="1"/>
              <a:t>Asnières</a:t>
            </a:r>
            <a:r>
              <a:rPr lang="en-US" dirty="0"/>
              <a:t>, and along the Seine. During his stay in Paris, he collected more Japanese ukiyo-e woodblock prints; he became interested in such </a:t>
            </a:r>
            <a:r>
              <a:rPr lang="en-US" dirty="0" err="1"/>
              <a:t>workswhen</a:t>
            </a:r>
            <a:r>
              <a:rPr lang="en-US" dirty="0"/>
              <a:t>, in 1885, in Antwerp he used them to decorate the walls of his studio. He collected hundreds of prints, which are visible in the backgrounds of several of his paintings. In his 1887 </a:t>
            </a:r>
            <a:r>
              <a:rPr lang="en-US" i="1" dirty="0"/>
              <a:t>Portrait of </a:t>
            </a:r>
            <a:r>
              <a:rPr lang="en-US" i="1" dirty="0" err="1"/>
              <a:t>Père</a:t>
            </a:r>
            <a:r>
              <a:rPr lang="en-US" i="1" dirty="0"/>
              <a:t> Tanguy</a:t>
            </a:r>
            <a:r>
              <a:rPr lang="en-US" dirty="0"/>
              <a:t>, several can be seen hanging on the wall behind the main figure. In </a:t>
            </a:r>
            <a:r>
              <a:rPr lang="en-US" i="1" dirty="0" smtClean="0"/>
              <a:t>the </a:t>
            </a:r>
            <a:r>
              <a:rPr lang="en-US" i="1" dirty="0"/>
              <a:t>Courtesan or </a:t>
            </a:r>
            <a:r>
              <a:rPr lang="en-US" i="1" dirty="0" err="1"/>
              <a:t>Oiran</a:t>
            </a:r>
            <a:r>
              <a:rPr lang="en-US" i="1" dirty="0"/>
              <a:t> (after </a:t>
            </a:r>
            <a:r>
              <a:rPr lang="en-US" i="1" dirty="0" err="1"/>
              <a:t>Kesai</a:t>
            </a:r>
            <a:r>
              <a:rPr lang="en-US" i="1" dirty="0"/>
              <a:t> </a:t>
            </a:r>
            <a:r>
              <a:rPr lang="en-US" i="1" dirty="0" err="1"/>
              <a:t>Eisen</a:t>
            </a:r>
            <a:r>
              <a:rPr lang="en-US" i="1" dirty="0"/>
              <a:t>)</a:t>
            </a:r>
            <a:r>
              <a:rPr lang="en-US" dirty="0"/>
              <a:t> (1887), Van Gogh traced the figure from a reproduction on the cover of the magazine </a:t>
            </a:r>
            <a:r>
              <a:rPr lang="en-US" i="1" dirty="0"/>
              <a:t>Paris </a:t>
            </a:r>
            <a:r>
              <a:rPr lang="en-US" i="1" dirty="0" err="1"/>
              <a:t>Illustre</a:t>
            </a:r>
            <a:r>
              <a:rPr lang="en-US" dirty="0"/>
              <a:t>, which he then graphically enlarged in the painting</a:t>
            </a:r>
            <a:r>
              <a:rPr lang="en-US" dirty="0" smtClean="0"/>
              <a:t>.</a:t>
            </a:r>
            <a:r>
              <a:rPr lang="en-US" dirty="0"/>
              <a:t> His 1888 </a:t>
            </a:r>
            <a:r>
              <a:rPr lang="en-US" i="1" dirty="0"/>
              <a:t>Plum Tree in Blossom (After Hiroshige)</a:t>
            </a:r>
            <a:r>
              <a:rPr lang="en-US" dirty="0"/>
              <a:t> is a vivid example of the admiration he had for the prints he collected. His version is slightly bolder than Hiroshige's original</a:t>
            </a:r>
            <a:r>
              <a:rPr lang="en-US" dirty="0" smtClean="0"/>
              <a:t>.</a:t>
            </a:r>
            <a:endParaRPr lang="ru-RU" dirty="0"/>
          </a:p>
        </p:txBody>
      </p:sp>
    </p:spTree>
    <p:extLst>
      <p:ext uri="{BB962C8B-B14F-4D97-AF65-F5344CB8AC3E}">
        <p14:creationId xmlns:p14="http://schemas.microsoft.com/office/powerpoint/2010/main" val="4213142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ue-hued pastel drawing of a man facing right, seated at a table with his hands and a glass on it while wearing a coat and with windows in the backgroun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73775" y="41333"/>
            <a:ext cx="2283354" cy="27400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ulti-colored portrait of a far eastern cortesan with elaborate hair ornamentation, colorful robelike garment, and a border depicting marshland waters and ree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2462" y="3364135"/>
            <a:ext cx="2320926" cy="29851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ortrait of a tree with blossoms and with far eastern alphabet letters both in the portrait and along the left and right bord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1613" y="3307098"/>
            <a:ext cx="2409557" cy="298517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ortrait of a man of a bearded man facing forward, holding his own hands in his lap; wearing a hat, blue coat, beige collared shirt and brown pants; sitting in front of a background with various tiles of far eastern and nature themed a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39174" y="3215024"/>
            <a:ext cx="3019426" cy="3169326"/>
          </a:xfrm>
          <a:prstGeom prst="rect">
            <a:avLst/>
          </a:prstGeom>
          <a:noFill/>
          <a:extLst>
            <a:ext uri="{909E8E84-426E-40DD-AFC4-6F175D3DCCD1}">
              <a14:hiddenFill xmlns:a14="http://schemas.microsoft.com/office/drawing/2010/main">
                <a:solidFill>
                  <a:srgbClr val="FFFFFF"/>
                </a:solidFill>
              </a14:hiddenFill>
            </a:ext>
          </a:extLst>
        </p:spPr>
      </p:pic>
      <p:sp>
        <p:nvSpPr>
          <p:cNvPr id="9" name="Заголовок 1"/>
          <p:cNvSpPr>
            <a:spLocks noGrp="1"/>
          </p:cNvSpPr>
          <p:nvPr>
            <p:ph type="title"/>
          </p:nvPr>
        </p:nvSpPr>
        <p:spPr>
          <a:xfrm>
            <a:off x="7668963" y="1516401"/>
            <a:ext cx="19381236" cy="1898460"/>
          </a:xfrm>
        </p:spPr>
        <p:txBody>
          <a:bodyPr/>
          <a:lstStyle/>
          <a:p>
            <a:endParaRPr lang="ru-RU" dirty="0"/>
          </a:p>
        </p:txBody>
      </p:sp>
      <p:pic>
        <p:nvPicPr>
          <p:cNvPr id="10" name="Picture 10" descr="http://im2-tub-ua.yandex.net/i?id=bfd0ae8fbcf07ff57a3432f9f934669c-124-144&amp;n=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1612" y="206490"/>
            <a:ext cx="1905787" cy="211760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im3-tub-ua.yandex.net/i?id=e8a8699456c526e822bd234bc2f2343a-40-144&amp;n=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88400" y="245536"/>
            <a:ext cx="2870200" cy="2408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282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12900" y="0"/>
            <a:ext cx="10579100" cy="6858000"/>
          </a:xfrm>
        </p:spPr>
        <p:txBody>
          <a:bodyPr>
            <a:normAutofit fontScale="70000" lnSpcReduction="20000"/>
          </a:bodyPr>
          <a:lstStyle/>
          <a:p>
            <a:r>
              <a:rPr lang="en-US" dirty="0"/>
              <a:t>In May 1890, Van Gogh left the clinic in Saint-</a:t>
            </a:r>
            <a:r>
              <a:rPr lang="en-US" dirty="0" err="1"/>
              <a:t>Rémy</a:t>
            </a:r>
            <a:r>
              <a:rPr lang="en-US" dirty="0"/>
              <a:t> to move nearer the physician Dr. Paul </a:t>
            </a:r>
            <a:r>
              <a:rPr lang="en-US" dirty="0" err="1"/>
              <a:t>Gachet</a:t>
            </a:r>
            <a:r>
              <a:rPr lang="en-US" dirty="0"/>
              <a:t> in </a:t>
            </a:r>
            <a:r>
              <a:rPr lang="en-US" dirty="0" err="1"/>
              <a:t>Auvers</a:t>
            </a:r>
            <a:r>
              <a:rPr lang="en-US" dirty="0"/>
              <a:t>-</a:t>
            </a:r>
            <a:r>
              <a:rPr lang="en-US" dirty="0" err="1"/>
              <a:t>sur</a:t>
            </a:r>
            <a:r>
              <a:rPr lang="en-US" dirty="0"/>
              <a:t>-Oise, and also to Theo. </a:t>
            </a:r>
            <a:r>
              <a:rPr lang="en-US" dirty="0" err="1"/>
              <a:t>Gachet</a:t>
            </a:r>
            <a:r>
              <a:rPr lang="en-US" dirty="0"/>
              <a:t> was recommended by Camille Pissarro, had treated several other artists, and was himself an amateur artist. Van Gogh's first impression was that </a:t>
            </a:r>
            <a:r>
              <a:rPr lang="en-US" dirty="0" err="1"/>
              <a:t>Gachet</a:t>
            </a:r>
            <a:r>
              <a:rPr lang="en-US" dirty="0"/>
              <a:t> was "...sicker than I am, I think, or shall we say just as much</a:t>
            </a:r>
            <a:r>
              <a:rPr lang="en-US" dirty="0" smtClean="0"/>
              <a:t>." </a:t>
            </a:r>
            <a:r>
              <a:rPr lang="en-US" dirty="0"/>
              <a:t>In June 1890, he painted several portraits of the physician, including Portrait of Dr. </a:t>
            </a:r>
            <a:r>
              <a:rPr lang="en-US" dirty="0" err="1"/>
              <a:t>Gachet</a:t>
            </a:r>
            <a:r>
              <a:rPr lang="en-US" dirty="0"/>
              <a:t>, and his only etching; in each, the emphasis is on </a:t>
            </a:r>
            <a:r>
              <a:rPr lang="en-US" dirty="0" err="1"/>
              <a:t>Gachet's</a:t>
            </a:r>
            <a:r>
              <a:rPr lang="en-US" dirty="0"/>
              <a:t> melancholic disposition. Van Gogh stayed at the </a:t>
            </a:r>
            <a:r>
              <a:rPr lang="en-US" dirty="0" err="1"/>
              <a:t>Auberge</a:t>
            </a:r>
            <a:r>
              <a:rPr lang="en-US" dirty="0"/>
              <a:t> </a:t>
            </a:r>
            <a:r>
              <a:rPr lang="en-US" dirty="0" err="1"/>
              <a:t>Ravoux</a:t>
            </a:r>
            <a:r>
              <a:rPr lang="en-US" dirty="0"/>
              <a:t>, where he paid 3 francs and 50 centimes to rent an attic room measuring 75 square feet </a:t>
            </a:r>
          </a:p>
          <a:p>
            <a:endParaRPr lang="en-US" dirty="0"/>
          </a:p>
          <a:p>
            <a:r>
              <a:rPr lang="en-US" dirty="0"/>
              <a:t>A picture of a vast open landscape field, dark blue sky over yellowish and green land.</a:t>
            </a:r>
          </a:p>
          <a:p>
            <a:r>
              <a:rPr lang="en-US" dirty="0"/>
              <a:t>Wheatfield Under Thunderclouds, July 1890, Van Gogh Museum, Amsterdam, </a:t>
            </a:r>
            <a:r>
              <a:rPr lang="en-US" dirty="0" smtClean="0"/>
              <a:t>, </a:t>
            </a:r>
            <a:r>
              <a:rPr lang="en-US" dirty="0"/>
              <a:t>painted in July 1890 during his last weeks.[146]</a:t>
            </a:r>
          </a:p>
          <a:p>
            <a:r>
              <a:rPr lang="en-US" dirty="0"/>
              <a:t>A frontal view of a church, with darkened blue sky overhead, we see the back of a small single figure of a woman walking away from us on the road in front of the building to the left into the distance.</a:t>
            </a:r>
          </a:p>
          <a:p>
            <a:r>
              <a:rPr lang="en-US" dirty="0"/>
              <a:t>The Church at </a:t>
            </a:r>
            <a:r>
              <a:rPr lang="en-US" dirty="0" err="1"/>
              <a:t>Auvers</a:t>
            </a:r>
            <a:r>
              <a:rPr lang="en-US" dirty="0"/>
              <a:t>, 1890, </a:t>
            </a:r>
            <a:r>
              <a:rPr lang="en-US" dirty="0" err="1"/>
              <a:t>Musée</a:t>
            </a:r>
            <a:r>
              <a:rPr lang="en-US" dirty="0"/>
              <a:t> d'Orsay, Paris</a:t>
            </a:r>
          </a:p>
          <a:p>
            <a:r>
              <a:rPr lang="en-US" dirty="0"/>
              <a:t>A redheaded man wearing a cap, a black jacket with green buttons; with a red mustache and scraggly Van Dyke beard is leaning on his arm to the left looking slightly to the right. He is seated at a table with two yellow books and a red tablecloth. In the foreground on the table is a clear glass vase with flowers. In the background are hills and a dark blue starless night sky.</a:t>
            </a:r>
          </a:p>
          <a:p>
            <a:r>
              <a:rPr lang="en-US" dirty="0"/>
              <a:t>Portrait of Dr. </a:t>
            </a:r>
            <a:r>
              <a:rPr lang="en-US" dirty="0" err="1"/>
              <a:t>Gachet</a:t>
            </a:r>
            <a:r>
              <a:rPr lang="en-US" dirty="0"/>
              <a:t>, 1890, was sold for US$ 82.5 million in 1990</a:t>
            </a:r>
            <a:r>
              <a:rPr lang="en-US" dirty="0" smtClean="0"/>
              <a:t>. </a:t>
            </a:r>
            <a:r>
              <a:rPr lang="en-US" dirty="0"/>
              <a:t>Private collection</a:t>
            </a:r>
          </a:p>
          <a:p>
            <a:r>
              <a:rPr lang="en-US" dirty="0"/>
              <a:t>Before he left, in his last weeks at Saint-</a:t>
            </a:r>
            <a:r>
              <a:rPr lang="en-US" dirty="0" err="1"/>
              <a:t>Rémy</a:t>
            </a:r>
            <a:r>
              <a:rPr lang="en-US" dirty="0"/>
              <a:t>, Van Gogh's thoughts returned to his "memories of the North</a:t>
            </a:r>
            <a:r>
              <a:rPr lang="en-US" dirty="0" smtClean="0"/>
              <a:t>", </a:t>
            </a:r>
            <a:r>
              <a:rPr lang="en-US" dirty="0"/>
              <a:t>and several of the approximately 70 oils he painted during his 70 days in </a:t>
            </a:r>
            <a:r>
              <a:rPr lang="en-US" dirty="0" err="1"/>
              <a:t>Auvers</a:t>
            </a:r>
            <a:r>
              <a:rPr lang="en-US" dirty="0"/>
              <a:t>-</a:t>
            </a:r>
            <a:r>
              <a:rPr lang="en-US" dirty="0" err="1"/>
              <a:t>sur</a:t>
            </a:r>
            <a:r>
              <a:rPr lang="en-US" dirty="0"/>
              <a:t>-Oise, such as The Church at </a:t>
            </a:r>
            <a:r>
              <a:rPr lang="en-US" dirty="0" err="1"/>
              <a:t>Auvers</a:t>
            </a:r>
            <a:r>
              <a:rPr lang="en-US" dirty="0"/>
              <a:t>, are reminiscent of northern scenes</a:t>
            </a:r>
            <a:r>
              <a:rPr lang="en-US" dirty="0" smtClean="0"/>
              <a:t>.</a:t>
            </a:r>
            <a:endParaRPr lang="en-US" dirty="0"/>
          </a:p>
          <a:p>
            <a:endParaRPr lang="en-US" dirty="0"/>
          </a:p>
          <a:p>
            <a:r>
              <a:rPr lang="en-US" dirty="0"/>
              <a:t>Wheat Field with Crows (July 1890) is an example of the use of double square canvases he developed in the last weeks of his life in which he paired two square blank canvases to form a single, larger canvas. In its turbulent intensity, it is among his most haunting and elemental works</a:t>
            </a:r>
            <a:r>
              <a:rPr lang="en-US" dirty="0" smtClean="0"/>
              <a:t>. </a:t>
            </a:r>
            <a:r>
              <a:rPr lang="en-US" dirty="0"/>
              <a:t>It is often mistakenly believed to be his last work, but </a:t>
            </a:r>
            <a:r>
              <a:rPr lang="en-US" dirty="0" err="1"/>
              <a:t>Hulsker</a:t>
            </a:r>
            <a:r>
              <a:rPr lang="en-US" dirty="0"/>
              <a:t> lists seven paintings that postdate </a:t>
            </a:r>
            <a:r>
              <a:rPr lang="en-US" dirty="0" smtClean="0"/>
              <a:t>it</a:t>
            </a:r>
            <a:endParaRPr lang="en-US" dirty="0"/>
          </a:p>
          <a:p>
            <a:endParaRPr lang="en-US" dirty="0"/>
          </a:p>
          <a:p>
            <a:r>
              <a:rPr lang="en-US" dirty="0"/>
              <a:t>Barbizon painter Charles Daubigny had moved to </a:t>
            </a:r>
            <a:r>
              <a:rPr lang="en-US" dirty="0" err="1"/>
              <a:t>Auvers</a:t>
            </a:r>
            <a:r>
              <a:rPr lang="en-US" dirty="0"/>
              <a:t> in 1861, and this in turn drew other artists there, including Camille Corot and </a:t>
            </a:r>
            <a:r>
              <a:rPr lang="en-US" dirty="0" err="1"/>
              <a:t>Honoré</a:t>
            </a:r>
            <a:r>
              <a:rPr lang="en-US" dirty="0"/>
              <a:t> Daumier. In July 1890, Van Gogh completed two paintings of Daubigny's Garden; one of these is likely to be his final work</a:t>
            </a:r>
            <a:r>
              <a:rPr lang="en-US" dirty="0" smtClean="0"/>
              <a:t>. </a:t>
            </a:r>
            <a:r>
              <a:rPr lang="en-US" dirty="0"/>
              <a:t>There are also paintings that show evidence of being unfinished, including Thatched Cottages by a Hill</a:t>
            </a:r>
            <a:r>
              <a:rPr lang="en-US" dirty="0" smtClean="0"/>
              <a:t>.</a:t>
            </a:r>
            <a:endParaRPr lang="ru-RU" dirty="0"/>
          </a:p>
        </p:txBody>
      </p:sp>
    </p:spTree>
    <p:extLst>
      <p:ext uri="{BB962C8B-B14F-4D97-AF65-F5344CB8AC3E}">
        <p14:creationId xmlns:p14="http://schemas.microsoft.com/office/powerpoint/2010/main" val="2027187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n enclosed garden surrounded by trees, with a large house in the background, and another house off to the right. On the green lawn foreground is a cat, in the center of the lawn is a bed of flowers and at the rear of the lawn is a bench, a table and a few chairs. Nearby is a lone figu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35419" y="381000"/>
            <a:ext cx="3827780" cy="2214880"/>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stretch>
            <a:fillRect/>
          </a:stretch>
        </p:blipFill>
        <p:spPr>
          <a:xfrm>
            <a:off x="1908016" y="3589020"/>
            <a:ext cx="2228850" cy="2306638"/>
          </a:xfrm>
          <a:prstGeom prst="rect">
            <a:avLst/>
          </a:prstGeom>
        </p:spPr>
      </p:pic>
      <p:pic>
        <p:nvPicPr>
          <p:cNvPr id="5" name="Рисунок 4"/>
          <p:cNvPicPr>
            <a:picLocks noChangeAspect="1"/>
          </p:cNvPicPr>
          <p:nvPr/>
        </p:nvPicPr>
        <p:blipFill>
          <a:blip r:embed="rId4"/>
          <a:stretch>
            <a:fillRect/>
          </a:stretch>
        </p:blipFill>
        <p:spPr>
          <a:xfrm>
            <a:off x="1908016" y="381000"/>
            <a:ext cx="2285999" cy="2791171"/>
          </a:xfrm>
          <a:prstGeom prst="rect">
            <a:avLst/>
          </a:prstGeom>
        </p:spPr>
      </p:pic>
      <p:pic>
        <p:nvPicPr>
          <p:cNvPr id="6" name="Рисунок 5"/>
          <p:cNvPicPr>
            <a:picLocks noChangeAspect="1"/>
          </p:cNvPicPr>
          <p:nvPr/>
        </p:nvPicPr>
        <p:blipFill>
          <a:blip r:embed="rId5"/>
          <a:stretch>
            <a:fillRect/>
          </a:stretch>
        </p:blipFill>
        <p:spPr>
          <a:xfrm>
            <a:off x="5776912" y="3589020"/>
            <a:ext cx="4586287" cy="2306638"/>
          </a:xfrm>
          <a:prstGeom prst="rect">
            <a:avLst/>
          </a:prstGeom>
        </p:spPr>
      </p:pic>
    </p:spTree>
    <p:extLst>
      <p:ext uri="{BB962C8B-B14F-4D97-AF65-F5344CB8AC3E}">
        <p14:creationId xmlns:p14="http://schemas.microsoft.com/office/powerpoint/2010/main" val="165264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50025" y="279400"/>
            <a:ext cx="8911687" cy="683990"/>
          </a:xfrm>
        </p:spPr>
        <p:txBody>
          <a:bodyPr>
            <a:normAutofit fontScale="90000"/>
          </a:bodyPr>
          <a:lstStyle/>
          <a:p>
            <a:r>
              <a:rPr lang="en-US" b="1" dirty="0">
                <a:solidFill>
                  <a:srgbClr val="000000"/>
                </a:solidFill>
                <a:latin typeface="Arial" panose="020B0604020202020204" pitchFamily="34" charset="0"/>
              </a:rPr>
              <a:t>Flowers</a:t>
            </a:r>
            <a:br>
              <a:rPr lang="en-US" b="1" dirty="0">
                <a:solidFill>
                  <a:srgbClr val="000000"/>
                </a:solidFill>
                <a:latin typeface="Arial" panose="020B0604020202020204" pitchFamily="34" charset="0"/>
              </a:rPr>
            </a:br>
            <a:endParaRPr lang="ru-RU" dirty="0"/>
          </a:p>
        </p:txBody>
      </p:sp>
      <p:sp>
        <p:nvSpPr>
          <p:cNvPr id="3" name="Объект 2"/>
          <p:cNvSpPr>
            <a:spLocks noGrp="1"/>
          </p:cNvSpPr>
          <p:nvPr>
            <p:ph idx="1"/>
          </p:nvPr>
        </p:nvSpPr>
        <p:spPr>
          <a:xfrm>
            <a:off x="304800" y="963390"/>
            <a:ext cx="11658600" cy="5704110"/>
          </a:xfrm>
        </p:spPr>
        <p:txBody>
          <a:bodyPr>
            <a:normAutofit fontScale="85000" lnSpcReduction="10000"/>
          </a:bodyPr>
          <a:lstStyle/>
          <a:p>
            <a:r>
              <a:rPr lang="en-US" dirty="0"/>
              <a:t>Van Gogh painted several versions of landscapes with flowers, including </a:t>
            </a:r>
            <a:r>
              <a:rPr lang="en-US" dirty="0" err="1"/>
              <a:t>hisView</a:t>
            </a:r>
            <a:r>
              <a:rPr lang="en-US" dirty="0"/>
              <a:t> of Arles with Irises, and paintings of flowers, including Irises, Sunflowers</a:t>
            </a:r>
            <a:r>
              <a:rPr lang="en-US" dirty="0" smtClean="0"/>
              <a:t>, </a:t>
            </a:r>
            <a:r>
              <a:rPr lang="en-US" dirty="0"/>
              <a:t>lilacs and roses. Some reflect his interests in the language of color, and also in Japanese ukiyo-e woodblock </a:t>
            </a:r>
            <a:r>
              <a:rPr lang="en-US" dirty="0" smtClean="0"/>
              <a:t>prints</a:t>
            </a:r>
            <a:endParaRPr lang="en-US" dirty="0"/>
          </a:p>
          <a:p>
            <a:endParaRPr lang="en-US" dirty="0"/>
          </a:p>
          <a:p>
            <a:r>
              <a:rPr lang="en-US" dirty="0"/>
              <a:t>A field with flowers, various plants and trees in front of a several buildings (some of which are either tall or on a hill).</a:t>
            </a:r>
          </a:p>
          <a:p>
            <a:r>
              <a:rPr lang="en-US" dirty="0"/>
              <a:t>View of Arles with Irises, 1888, Van Gogh Museum, Amsterdam.</a:t>
            </a:r>
          </a:p>
          <a:p>
            <a:r>
              <a:rPr lang="en-US" dirty="0"/>
              <a:t>A field of flowers. The foreground includes long green stems with blue flowers, while the background includes prominent gold flowers on the left; white flowers in the center and a field to the right.</a:t>
            </a:r>
          </a:p>
          <a:p>
            <a:r>
              <a:rPr lang="en-US" dirty="0"/>
              <a:t>Irises, 1889, Getty Center, Los Angeles</a:t>
            </a:r>
          </a:p>
          <a:p>
            <a:r>
              <a:rPr lang="en-US" dirty="0"/>
              <a:t>He completed two series of sunflowers. The first dated from his 1887 stay in Paris, the second during his visit to Arles the following year. The Paris series shows living flowers in the ground, in the second, they are dying in vases. The 1888 paintings were created during a rare period of optimism for the artist. He intended them to decorate a bedroom where Gauguin was supposed to stay in Arles that August, when the two would create the community of artists Van Gogh had long hoped for. The flowers are rendered with thick brushstrokes (impasto) and heavy layers of paint</a:t>
            </a:r>
            <a:r>
              <a:rPr lang="en-US" dirty="0" smtClean="0"/>
              <a:t>.</a:t>
            </a:r>
            <a:endParaRPr lang="en-US" dirty="0"/>
          </a:p>
          <a:p>
            <a:endParaRPr lang="en-US" dirty="0"/>
          </a:p>
          <a:p>
            <a:r>
              <a:rPr lang="en-US" dirty="0"/>
              <a:t>In an August 1888 letter to Theo, he wrote,</a:t>
            </a:r>
          </a:p>
          <a:p>
            <a:endParaRPr lang="en-US" dirty="0"/>
          </a:p>
          <a:p>
            <a:r>
              <a:rPr lang="en-US" dirty="0"/>
              <a:t>"I am hard at it, painting with the enthusiasm of a </a:t>
            </a:r>
            <a:r>
              <a:rPr lang="en-US" dirty="0" err="1"/>
              <a:t>Marseillais</a:t>
            </a:r>
            <a:r>
              <a:rPr lang="en-US" dirty="0"/>
              <a:t> eating bouillabaisse, which won't surprise you when you know that what I'm at is the painting of some sunflowers. If I carry out this idea there will be a dozen panels. So the whole thing will be a symphony in blue and yellow. I am working at it every morning from sunrise on, for the flowers fade so quickly. I am now on the fourth picture of sunflowers. This fourth one is a bunch of 14 flowers ... it gives a singular effect</a:t>
            </a:r>
            <a:r>
              <a:rPr lang="en-US" dirty="0" smtClean="0"/>
              <a:t>."</a:t>
            </a:r>
            <a:endParaRPr lang="ru-RU" dirty="0"/>
          </a:p>
        </p:txBody>
      </p:sp>
    </p:spTree>
    <p:extLst>
      <p:ext uri="{BB962C8B-B14F-4D97-AF65-F5344CB8AC3E}">
        <p14:creationId xmlns:p14="http://schemas.microsoft.com/office/powerpoint/2010/main" val="1821464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965325" y="297078"/>
            <a:ext cx="2938462" cy="2315152"/>
          </a:xfrm>
          <a:prstGeom prst="rect">
            <a:avLst/>
          </a:prstGeom>
        </p:spPr>
      </p:pic>
      <p:pic>
        <p:nvPicPr>
          <p:cNvPr id="5" name="Рисунок 4"/>
          <p:cNvPicPr>
            <a:picLocks noChangeAspect="1"/>
          </p:cNvPicPr>
          <p:nvPr/>
        </p:nvPicPr>
        <p:blipFill>
          <a:blip r:embed="rId3"/>
          <a:stretch>
            <a:fillRect/>
          </a:stretch>
        </p:blipFill>
        <p:spPr>
          <a:xfrm>
            <a:off x="8836025" y="235742"/>
            <a:ext cx="3035772" cy="2376488"/>
          </a:xfrm>
          <a:prstGeom prst="rect">
            <a:avLst/>
          </a:prstGeom>
        </p:spPr>
      </p:pic>
      <p:pic>
        <p:nvPicPr>
          <p:cNvPr id="6" name="Рисунок 5"/>
          <p:cNvPicPr>
            <a:picLocks noChangeAspect="1"/>
          </p:cNvPicPr>
          <p:nvPr/>
        </p:nvPicPr>
        <p:blipFill>
          <a:blip r:embed="rId4"/>
          <a:stretch>
            <a:fillRect/>
          </a:stretch>
        </p:blipFill>
        <p:spPr>
          <a:xfrm>
            <a:off x="5891212" y="143978"/>
            <a:ext cx="1957388" cy="2638219"/>
          </a:xfrm>
          <a:prstGeom prst="rect">
            <a:avLst/>
          </a:prstGeom>
        </p:spPr>
      </p:pic>
      <p:pic>
        <p:nvPicPr>
          <p:cNvPr id="7" name="Рисунок 6"/>
          <p:cNvPicPr>
            <a:picLocks noChangeAspect="1"/>
          </p:cNvPicPr>
          <p:nvPr/>
        </p:nvPicPr>
        <p:blipFill>
          <a:blip r:embed="rId5"/>
          <a:stretch>
            <a:fillRect/>
          </a:stretch>
        </p:blipFill>
        <p:spPr>
          <a:xfrm>
            <a:off x="1965325" y="3903662"/>
            <a:ext cx="2733675" cy="2314512"/>
          </a:xfrm>
          <a:prstGeom prst="rect">
            <a:avLst/>
          </a:prstGeom>
        </p:spPr>
      </p:pic>
      <p:pic>
        <p:nvPicPr>
          <p:cNvPr id="8" name="Рисунок 7"/>
          <p:cNvPicPr>
            <a:picLocks noChangeAspect="1"/>
          </p:cNvPicPr>
          <p:nvPr/>
        </p:nvPicPr>
        <p:blipFill>
          <a:blip r:embed="rId6"/>
          <a:stretch>
            <a:fillRect/>
          </a:stretch>
        </p:blipFill>
        <p:spPr>
          <a:xfrm>
            <a:off x="5663405" y="3903662"/>
            <a:ext cx="2728119" cy="2314511"/>
          </a:xfrm>
          <a:prstGeom prst="rect">
            <a:avLst/>
          </a:prstGeom>
        </p:spPr>
      </p:pic>
      <p:pic>
        <p:nvPicPr>
          <p:cNvPr id="9" name="Рисунок 8"/>
          <p:cNvPicPr>
            <a:picLocks noChangeAspect="1"/>
          </p:cNvPicPr>
          <p:nvPr/>
        </p:nvPicPr>
        <p:blipFill>
          <a:blip r:embed="rId7"/>
          <a:stretch>
            <a:fillRect/>
          </a:stretch>
        </p:blipFill>
        <p:spPr>
          <a:xfrm>
            <a:off x="9355929" y="3614943"/>
            <a:ext cx="2047875" cy="2603230"/>
          </a:xfrm>
          <a:prstGeom prst="rect">
            <a:avLst/>
          </a:prstGeom>
        </p:spPr>
      </p:pic>
    </p:spTree>
    <p:extLst>
      <p:ext uri="{BB962C8B-B14F-4D97-AF65-F5344CB8AC3E}">
        <p14:creationId xmlns:p14="http://schemas.microsoft.com/office/powerpoint/2010/main" val="321182261"/>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1051</Words>
  <Application>Microsoft Office PowerPoint</Application>
  <PresentationFormat>Широкоэкранный</PresentationFormat>
  <Paragraphs>34</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Century Gothic</vt:lpstr>
      <vt:lpstr>Wingdings 3</vt:lpstr>
      <vt:lpstr>Легкий дым</vt:lpstr>
      <vt:lpstr>Vincent van Gogh </vt:lpstr>
      <vt:lpstr>Презентация PowerPoint</vt:lpstr>
      <vt:lpstr>Презентация PowerPoint</vt:lpstr>
      <vt:lpstr>Paris (1886–1888) </vt:lpstr>
      <vt:lpstr>Презентация PowerPoint</vt:lpstr>
      <vt:lpstr>Презентация PowerPoint</vt:lpstr>
      <vt:lpstr>Презентация PowerPoint</vt:lpstr>
      <vt:lpstr>Flowers </vt:lpstr>
      <vt:lpstr>Презентация PowerPoint</vt:lpstr>
      <vt:lpstr>Portraits </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Vincent van Gogh</dc:title>
  <dc:creator>Юлия Наконечная</dc:creator>
  <cp:lastModifiedBy>Юлия Наконечная</cp:lastModifiedBy>
  <cp:revision>4</cp:revision>
  <dcterms:created xsi:type="dcterms:W3CDTF">2015-02-06T10:47:01Z</dcterms:created>
  <dcterms:modified xsi:type="dcterms:W3CDTF">2015-02-06T11:17:50Z</dcterms:modified>
</cp:coreProperties>
</file>