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A67A3E5-00CF-4C25-A9E4-676E8479C2B6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8B1844-215B-45C4-A2D9-DC8871618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E%D1%80%D0%B3%D0%B0%D0%BD%D0%B8_%D0%BC%D1%96%D1%81%D1%86%D0%B5%D0%B2%D0%BE%D0%B3%D0%BE_%D1%81%D0%B0%D0%BC%D0%BE%D0%B2%D1%80%D1%8F%D0%B4%D1%83%D0%B2%D0%B0%D0%BD%D0%BD%D1%8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Податки і розвиток приватного бізнесу</a:t>
            </a:r>
            <a:endParaRPr lang="ru-RU" dirty="0"/>
          </a:p>
        </p:txBody>
      </p:sp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586037"/>
            <a:ext cx="6000792" cy="29861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smtClean="0"/>
              <a:t>Податки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 err="1" smtClean="0"/>
              <a:t>Податки</a:t>
            </a:r>
            <a:r>
              <a:rPr lang="ru-RU" sz="2000" dirty="0" smtClean="0"/>
              <a:t>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вищим</a:t>
            </a:r>
            <a:r>
              <a:rPr lang="ru-RU" sz="2000" dirty="0" smtClean="0"/>
              <a:t> органом </a:t>
            </a:r>
            <a:r>
              <a:rPr lang="ru-RU" sz="2000" dirty="0" err="1" smtClean="0"/>
              <a:t>законодавчої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обов'язкові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платежі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сплачують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юридичні</a:t>
            </a:r>
            <a:r>
              <a:rPr lang="ru-RU" sz="2000" dirty="0" smtClean="0"/>
              <a:t> особи до </a:t>
            </a:r>
            <a:r>
              <a:rPr lang="ru-RU" sz="2000" dirty="0" err="1" smtClean="0"/>
              <a:t>буджету</a:t>
            </a:r>
            <a:r>
              <a:rPr lang="ru-RU" sz="2000" dirty="0" smtClean="0"/>
              <a:t> у </a:t>
            </a:r>
            <a:r>
              <a:rPr lang="ru-RU" sz="2000" dirty="0" err="1" smtClean="0"/>
              <a:t>розмірах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у </a:t>
            </a:r>
            <a:r>
              <a:rPr lang="ru-RU" sz="2000" dirty="0" err="1" smtClean="0"/>
              <a:t>терміни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передбачен</a:t>
            </a:r>
            <a:r>
              <a:rPr lang="ru-RU" sz="2000" dirty="0" smtClean="0"/>
              <a:t> их </a:t>
            </a:r>
            <a:r>
              <a:rPr lang="ru-RU" sz="2000" dirty="0" err="1" smtClean="0"/>
              <a:t>законодавством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Податки</a:t>
            </a:r>
            <a:r>
              <a:rPr lang="ru-RU" sz="2000" dirty="0" smtClean="0"/>
              <a:t> – </a:t>
            </a:r>
            <a:r>
              <a:rPr lang="ru-RU" sz="2000" dirty="0" err="1" smtClean="0"/>
              <a:t>обов`язкові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нормативні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платежі</a:t>
            </a:r>
            <a:r>
              <a:rPr lang="ru-RU" sz="2000" dirty="0" smtClean="0"/>
              <a:t> в </a:t>
            </a:r>
            <a:r>
              <a:rPr lang="ru-RU" sz="2000" dirty="0" err="1" smtClean="0"/>
              <a:t>державний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місцевий</a:t>
            </a:r>
            <a:r>
              <a:rPr lang="ru-RU" sz="2000" dirty="0" smtClean="0"/>
              <a:t> бюджет,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вносять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окремі</a:t>
            </a:r>
            <a:r>
              <a:rPr lang="ru-RU" sz="2000" dirty="0" smtClean="0"/>
              <a:t> особи,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форм </a:t>
            </a:r>
            <a:r>
              <a:rPr lang="ru-RU" sz="2000" dirty="0" err="1" smtClean="0"/>
              <a:t>власності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err="1" smtClean="0"/>
              <a:t>Історично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найдавніша</a:t>
            </a:r>
            <a:r>
              <a:rPr lang="ru-RU" sz="2000" dirty="0" smtClean="0"/>
              <a:t> форма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державою </a:t>
            </a:r>
            <a:r>
              <a:rPr lang="ru-RU" sz="2000" dirty="0" err="1" smtClean="0"/>
              <a:t>і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. За </a:t>
            </a:r>
            <a:r>
              <a:rPr lang="ru-RU" sz="2000" dirty="0" err="1" smtClean="0"/>
              <a:t>економічним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змістом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державою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платниками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метою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загальнодержавного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централізованого</a:t>
            </a:r>
            <a:r>
              <a:rPr lang="ru-RU" sz="2000" dirty="0" smtClean="0"/>
              <a:t> фонду </a:t>
            </a:r>
            <a:r>
              <a:rPr lang="ru-RU" sz="2000" dirty="0" err="1" smtClean="0"/>
              <a:t>грошових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необхідних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виконання</a:t>
            </a:r>
            <a:r>
              <a:rPr lang="ru-RU" sz="2000" dirty="0" smtClean="0"/>
              <a:t> державою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функцій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відміну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цілому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взаємовідносини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односторонній</a:t>
            </a:r>
            <a:r>
              <a:rPr lang="ru-RU" sz="2000" dirty="0" smtClean="0"/>
              <a:t> характер –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платників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Податкове</a:t>
            </a:r>
            <a:r>
              <a:rPr lang="ru-RU" dirty="0" smtClean="0"/>
              <a:t> </a:t>
            </a:r>
            <a:r>
              <a:rPr lang="ru-RU" dirty="0" err="1" smtClean="0"/>
              <a:t>правопорушення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правопорушення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посягають</a:t>
            </a:r>
            <a:r>
              <a:rPr lang="ru-RU" dirty="0" smtClean="0"/>
              <a:t> на </a:t>
            </a:r>
            <a:r>
              <a:rPr lang="ru-RU" dirty="0" err="1" smtClean="0"/>
              <a:t>податкові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безпосереднім</a:t>
            </a:r>
            <a:r>
              <a:rPr lang="ru-RU" dirty="0" smtClean="0"/>
              <a:t> </a:t>
            </a:r>
            <a:r>
              <a:rPr lang="ru-RU" dirty="0" err="1" smtClean="0"/>
              <a:t>здійсненням</a:t>
            </a:r>
            <a:r>
              <a:rPr lang="ru-RU" dirty="0" smtClean="0"/>
              <a:t> </a:t>
            </a:r>
            <a:r>
              <a:rPr lang="ru-RU" dirty="0" err="1" smtClean="0"/>
              <a:t>податкових</a:t>
            </a:r>
            <a:r>
              <a:rPr lang="ru-RU" dirty="0" smtClean="0"/>
              <a:t> </a:t>
            </a:r>
            <a:r>
              <a:rPr lang="ru-RU" dirty="0" err="1" smtClean="0"/>
              <a:t>стягнень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спричинюють</a:t>
            </a:r>
            <a:r>
              <a:rPr lang="ru-RU" dirty="0" smtClean="0"/>
              <a:t>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>
                <a:hlinkClick r:id="rId2" tooltip="Органи місцевого самоврядування"/>
              </a:rPr>
              <a:t>органів</a:t>
            </a:r>
            <a:r>
              <a:rPr lang="ru-RU" dirty="0" smtClean="0">
                <a:hlinkClick r:id="rId2" tooltip="Органи місцевого самоврядування"/>
              </a:rPr>
              <a:t> </a:t>
            </a:r>
            <a:r>
              <a:rPr lang="ru-RU" dirty="0" err="1" smtClean="0">
                <a:hlinkClick r:id="rId2" tooltip="Органи місцевого самоврядування"/>
              </a:rPr>
              <a:t>місцевого</a:t>
            </a:r>
            <a:r>
              <a:rPr lang="ru-RU" dirty="0" smtClean="0">
                <a:hlinkClick r:id="rId2" tooltip="Органи місцевого самоврядування"/>
              </a:rPr>
              <a:t> </a:t>
            </a:r>
            <a:r>
              <a:rPr lang="ru-RU" dirty="0" err="1" smtClean="0">
                <a:hlinkClick r:id="rId2" tooltip="Органи місцевого самоврядування"/>
              </a:rPr>
              <a:t>самоврядування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правопорушення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посягають</a:t>
            </a:r>
            <a:r>
              <a:rPr lang="ru-RU" dirty="0" smtClean="0"/>
              <a:t> на </a:t>
            </a:r>
            <a:r>
              <a:rPr lang="ru-RU" dirty="0" err="1" smtClean="0"/>
              <a:t>відносини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додержання</a:t>
            </a:r>
            <a:r>
              <a:rPr lang="ru-RU" dirty="0" smtClean="0"/>
              <a:t> </a:t>
            </a:r>
            <a:r>
              <a:rPr lang="ru-RU" dirty="0" err="1" smtClean="0"/>
              <a:t>встановленого</a:t>
            </a:r>
            <a:r>
              <a:rPr lang="ru-RU" dirty="0" smtClean="0"/>
              <a:t> порядку </a:t>
            </a:r>
            <a:r>
              <a:rPr lang="ru-RU" dirty="0" err="1" smtClean="0"/>
              <a:t>управління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Податки</a:t>
            </a:r>
            <a:endParaRPr lang="ru-RU" dirty="0"/>
          </a:p>
        </p:txBody>
      </p:sp>
      <p:pic>
        <p:nvPicPr>
          <p:cNvPr id="10" name="Содержимое 9" descr="65нае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714489"/>
            <a:ext cx="3214709" cy="414340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pic>
        <p:nvPicPr>
          <p:cNvPr id="11" name="Содержимое 10" descr="наен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57686" y="2000240"/>
            <a:ext cx="3286148" cy="371477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smtClean="0"/>
              <a:t>Бізнес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err="1" smtClean="0"/>
              <a:t>Бізнес</a:t>
            </a:r>
            <a:r>
              <a:rPr lang="ru-RU" dirty="0" smtClean="0"/>
              <a:t>— </a:t>
            </a:r>
            <a:r>
              <a:rPr lang="ru-RU" dirty="0" err="1" smtClean="0"/>
              <a:t>підприємницька</a:t>
            </a:r>
            <a:r>
              <a:rPr lang="ru-RU" dirty="0" smtClean="0"/>
              <a:t>, </a:t>
            </a:r>
            <a:r>
              <a:rPr lang="ru-RU" dirty="0" err="1" smtClean="0"/>
              <a:t>комерційна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будь-яка</a:t>
            </a:r>
            <a:r>
              <a:rPr lang="ru-RU" dirty="0" smtClean="0"/>
              <a:t> </a:t>
            </a:r>
            <a:r>
              <a:rPr lang="ru-RU" dirty="0" err="1" smtClean="0"/>
              <a:t>інша</a:t>
            </a:r>
            <a:r>
              <a:rPr lang="ru-RU" dirty="0" smtClean="0"/>
              <a:t> </a:t>
            </a:r>
            <a:r>
              <a:rPr lang="uk-UA" dirty="0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суперечити</a:t>
            </a:r>
            <a:r>
              <a:rPr lang="ru-RU" dirty="0" smtClean="0"/>
              <a:t> закону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партнерської</a:t>
            </a:r>
            <a:r>
              <a:rPr lang="ru-RU" dirty="0" smtClean="0"/>
              <a:t> (</a:t>
            </a:r>
            <a:r>
              <a:rPr lang="ru-RU" dirty="0" err="1" smtClean="0"/>
              <a:t>групової</a:t>
            </a:r>
            <a:r>
              <a:rPr lang="ru-RU" dirty="0" smtClean="0"/>
              <a:t>)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 </a:t>
            </a:r>
            <a:r>
              <a:rPr lang="ru-RU" dirty="0" err="1" smtClean="0"/>
              <a:t>добровільно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асоціацій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  <a:r>
              <a:rPr lang="ru-RU" dirty="0" err="1" smtClean="0"/>
              <a:t>Партнери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товариства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співвласниками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0" dirty="0" smtClean="0"/>
              <a:t>Як </a:t>
            </a:r>
            <a:r>
              <a:rPr lang="ru-RU" b="0" dirty="0" err="1" smtClean="0"/>
              <a:t>організувати</a:t>
            </a:r>
            <a:r>
              <a:rPr lang="ru-RU" b="0" dirty="0" smtClean="0"/>
              <a:t> </a:t>
            </a:r>
            <a:r>
              <a:rPr lang="ru-RU" b="0" dirty="0" err="1" smtClean="0"/>
              <a:t>приватний</a:t>
            </a:r>
            <a:r>
              <a:rPr lang="ru-RU" b="0" dirty="0" smtClean="0"/>
              <a:t> </a:t>
            </a:r>
            <a:r>
              <a:rPr lang="ru-RU" b="0" dirty="0" err="1" smtClean="0"/>
              <a:t>бізнес</a:t>
            </a:r>
            <a:r>
              <a:rPr lang="ru-RU" b="0" dirty="0" smtClean="0"/>
              <a:t>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приватного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сегмент ринку,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підвищений</a:t>
            </a:r>
            <a:r>
              <a:rPr lang="ru-RU" dirty="0" smtClean="0"/>
              <a:t> попит при </a:t>
            </a:r>
            <a:r>
              <a:rPr lang="ru-RU" dirty="0" err="1" smtClean="0"/>
              <a:t>недостатньому</a:t>
            </a:r>
            <a:r>
              <a:rPr lang="ru-RU" dirty="0" smtClean="0"/>
              <a:t> </a:t>
            </a:r>
            <a:r>
              <a:rPr lang="ru-RU" dirty="0" err="1" smtClean="0"/>
              <a:t>реченні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треба провести ряд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 Принцип, </a:t>
            </a:r>
            <a:r>
              <a:rPr lang="ru-RU" dirty="0" err="1" smtClean="0"/>
              <a:t>чинний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15-20 </a:t>
            </a:r>
            <a:r>
              <a:rPr lang="ru-RU" dirty="0" err="1" smtClean="0"/>
              <a:t>років</a:t>
            </a:r>
            <a:r>
              <a:rPr lang="ru-RU" dirty="0" smtClean="0"/>
              <a:t> тому, коли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панував</a:t>
            </a:r>
            <a:r>
              <a:rPr lang="ru-RU" dirty="0" smtClean="0"/>
              <a:t> «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продавця</a:t>
            </a:r>
            <a:r>
              <a:rPr lang="ru-RU" dirty="0" smtClean="0"/>
              <a:t>», а </a:t>
            </a:r>
            <a:r>
              <a:rPr lang="ru-RU" dirty="0" err="1" smtClean="0"/>
              <a:t>підприємці</a:t>
            </a:r>
            <a:r>
              <a:rPr lang="ru-RU" dirty="0" smtClean="0"/>
              <a:t> </a:t>
            </a:r>
            <a:r>
              <a:rPr lang="ru-RU" dirty="0" err="1" smtClean="0"/>
              <a:t>пропонували</a:t>
            </a:r>
            <a:r>
              <a:rPr lang="ru-RU" dirty="0" smtClean="0"/>
              <a:t> не те, </a:t>
            </a:r>
            <a:r>
              <a:rPr lang="ru-RU" dirty="0" err="1" smtClean="0"/>
              <a:t>що</a:t>
            </a:r>
            <a:r>
              <a:rPr lang="ru-RU" dirty="0" smtClean="0"/>
              <a:t> треба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споживачам</a:t>
            </a:r>
            <a:r>
              <a:rPr lang="ru-RU" dirty="0" smtClean="0"/>
              <a:t>, а те, </a:t>
            </a:r>
            <a:r>
              <a:rPr lang="ru-RU" dirty="0" err="1" smtClean="0"/>
              <a:t>що</a:t>
            </a:r>
            <a:r>
              <a:rPr lang="ru-RU" dirty="0" smtClean="0"/>
              <a:t> могли,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вже</a:t>
            </a:r>
            <a:r>
              <a:rPr lang="ru-RU" dirty="0" smtClean="0"/>
              <a:t> не </a:t>
            </a:r>
            <a:r>
              <a:rPr lang="ru-RU" dirty="0" err="1" smtClean="0"/>
              <a:t>працює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Приватне підприємство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b="1" dirty="0" smtClean="0"/>
              <a:t>Приватне підприємство</a:t>
            </a:r>
            <a:r>
              <a:rPr lang="uk-UA" dirty="0" smtClean="0"/>
              <a:t> як одна з організаційно-правових форм юридичної особи набуло правової регламентації після вступу в дію Закону України «Про підприємства в Україні»</a:t>
            </a:r>
            <a:r>
              <a:rPr lang="en-US" dirty="0" smtClean="0"/>
              <a:t>.</a:t>
            </a:r>
            <a:r>
              <a:rPr lang="uk-UA" baseline="30000" dirty="0" smtClean="0"/>
              <a:t> </a:t>
            </a:r>
            <a:r>
              <a:rPr lang="uk-UA" dirty="0" smtClean="0"/>
              <a:t>Відповідно до ст. 1 цього Закону, ПП визначалось як підприємство, яке засноване на власності однієї особи. Водночас у зв'язку з тим, що згідно зі ст.1 Закону підприємство визначалось як юридична особа, то фізична особа — власник майна, автоматично ставала юридичною особою. В результаті цього виникала правова колізія.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260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Податки і розвиток приватного бізнесу</vt:lpstr>
      <vt:lpstr>Податки</vt:lpstr>
      <vt:lpstr>Податкове правопорушення</vt:lpstr>
      <vt:lpstr>Податки</vt:lpstr>
      <vt:lpstr>Бізнес</vt:lpstr>
      <vt:lpstr>Як організувати приватний бізнес?</vt:lpstr>
      <vt:lpstr>Приватне підприємство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Податки і розвиток приватного бізнесу</dc:title>
  <dc:creator>Оля</dc:creator>
  <cp:lastModifiedBy>Оля</cp:lastModifiedBy>
  <cp:revision>10</cp:revision>
  <dcterms:created xsi:type="dcterms:W3CDTF">2012-02-14T16:00:44Z</dcterms:created>
  <dcterms:modified xsi:type="dcterms:W3CDTF">2012-02-24T18:26:50Z</dcterms:modified>
</cp:coreProperties>
</file>