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71" r:id="rId15"/>
    <p:sldId id="272" r:id="rId16"/>
    <p:sldId id="27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54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2240554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914400"/>
            <a:ext cx="7543800" cy="1614488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531618"/>
            <a:ext cx="6172200" cy="51435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2DB7-C3CD-4005-9148-6812F501F0F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A376D-C67B-4EDA-A2D7-33A34848E0E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514351"/>
            <a:ext cx="5791200" cy="26288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2DB7-C3CD-4005-9148-6812F501F0F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376D-C67B-4EDA-A2D7-33A34848E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457201"/>
            <a:ext cx="2133600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514351"/>
            <a:ext cx="5029200" cy="3429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2DB7-C3CD-4005-9148-6812F501F0F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376D-C67B-4EDA-A2D7-33A34848E0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2DB7-C3CD-4005-9148-6812F501F0F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A376D-C67B-4EDA-A2D7-33A34848E0E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3055873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3200526"/>
            <a:ext cx="3733800" cy="54864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2DB7-C3CD-4005-9148-6812F501F0F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A376D-C67B-4EDA-A2D7-33A34848E0E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428750"/>
            <a:ext cx="6035040" cy="1762506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2DB7-C3CD-4005-9148-6812F501F0F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A376D-C67B-4EDA-A2D7-33A34848E0E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493776"/>
            <a:ext cx="3273552" cy="2571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493777"/>
            <a:ext cx="3273552" cy="25741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028700"/>
            <a:ext cx="3276600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028700"/>
            <a:ext cx="3273552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2DB7-C3CD-4005-9148-6812F501F0F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A376D-C67B-4EDA-A2D7-33A34848E0E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2DB7-C3CD-4005-9148-6812F501F0F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A376D-C67B-4EDA-A2D7-33A34848E0E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2DB7-C3CD-4005-9148-6812F501F0F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A376D-C67B-4EDA-A2D7-33A34848E0E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330941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4351"/>
            <a:ext cx="4343400" cy="257175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514351"/>
            <a:ext cx="2590800" cy="257175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2DB7-C3CD-4005-9148-6812F501F0F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A376D-C67B-4EDA-A2D7-33A34848E0E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459582"/>
            <a:ext cx="6705600" cy="191023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2589785"/>
            <a:ext cx="5029200" cy="540603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2498598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2DB7-C3CD-4005-9148-6812F501F0F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7A376D-C67B-4EDA-A2D7-33A34848E0E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778831"/>
            <a:ext cx="7240620" cy="42802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418098" y="314349"/>
            <a:ext cx="4153854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87641"/>
            <a:ext cx="6479362" cy="35660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36576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514351"/>
            <a:ext cx="6096000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160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D6F2DB7-C3CD-4005-9148-6812F501F0F5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4381500"/>
            <a:ext cx="2133600" cy="2286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77A376D-C67B-4EDA-A2D7-33A34848E0E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Глобальні проблеми людства.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3600" dirty="0" smtClean="0"/>
              <a:t>Екологія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66903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87474"/>
            <a:ext cx="8640960" cy="5130570"/>
          </a:xfrm>
        </p:spPr>
        <p:txBody>
          <a:bodyPr>
            <a:normAutofit fontScale="85000" lnSpcReduction="20000"/>
          </a:bodyPr>
          <a:lstStyle/>
          <a:p>
            <a:pPr marL="18288" indent="0">
              <a:buNone/>
            </a:pPr>
            <a:r>
              <a:rPr lang="ru-RU" sz="2600" b="1" dirty="0" err="1">
                <a:effectLst/>
              </a:rPr>
              <a:t>Ландшафтні</a:t>
            </a:r>
            <a:r>
              <a:rPr lang="ru-RU" sz="2600" b="1" dirty="0">
                <a:effectLst/>
              </a:rPr>
              <a:t> </a:t>
            </a:r>
            <a:r>
              <a:rPr lang="ru-RU" sz="2600" b="1" dirty="0" err="1">
                <a:effectLst/>
              </a:rPr>
              <a:t>рішення</a:t>
            </a:r>
            <a:r>
              <a:rPr lang="ru-RU" sz="2600" b="1" dirty="0">
                <a:effectLst/>
              </a:rPr>
              <a:t> та </a:t>
            </a:r>
            <a:r>
              <a:rPr lang="ru-RU" sz="2600" b="1" dirty="0" err="1">
                <a:effectLst/>
              </a:rPr>
              <a:t>їх</a:t>
            </a:r>
            <a:r>
              <a:rPr lang="ru-RU" sz="2600" b="1" dirty="0">
                <a:effectLst/>
              </a:rPr>
              <a:t> </a:t>
            </a:r>
            <a:r>
              <a:rPr lang="ru-RU" sz="2600" b="1" dirty="0" smtClean="0">
                <a:effectLst/>
              </a:rPr>
              <a:t>роль</a:t>
            </a:r>
            <a:endParaRPr lang="ru-RU" sz="2600" dirty="0">
              <a:effectLst/>
            </a:endParaRPr>
          </a:p>
          <a:p>
            <a:pPr marL="18288" indent="0">
              <a:lnSpc>
                <a:spcPct val="110000"/>
              </a:lnSpc>
              <a:buNone/>
            </a:pPr>
            <a:r>
              <a:rPr lang="ru-RU" sz="1700" dirty="0">
                <a:effectLst/>
              </a:rPr>
              <a:t> </a:t>
            </a:r>
            <a:r>
              <a:rPr lang="ru-RU" sz="1700" dirty="0" smtClean="0">
                <a:effectLst/>
              </a:rPr>
              <a:t>   Для </a:t>
            </a:r>
            <a:r>
              <a:rPr lang="ru-RU" sz="1700" dirty="0" err="1">
                <a:effectLst/>
              </a:rPr>
              <a:t>боротьби</a:t>
            </a:r>
            <a:r>
              <a:rPr lang="ru-RU" sz="1700" dirty="0">
                <a:effectLst/>
              </a:rPr>
              <a:t> з водною </a:t>
            </a:r>
            <a:r>
              <a:rPr lang="ru-RU" sz="1700" dirty="0" err="1">
                <a:effectLst/>
              </a:rPr>
              <a:t>ерозією</a:t>
            </a:r>
            <a:r>
              <a:rPr lang="ru-RU" sz="1700" dirty="0">
                <a:effectLst/>
              </a:rPr>
              <a:t> на </a:t>
            </a:r>
            <a:r>
              <a:rPr lang="ru-RU" sz="1700" dirty="0" err="1">
                <a:effectLst/>
              </a:rPr>
              <a:t>схилах</a:t>
            </a:r>
            <a:r>
              <a:rPr lang="ru-RU" sz="1700" dirty="0">
                <a:effectLst/>
              </a:rPr>
              <a:t> у </a:t>
            </a:r>
            <a:r>
              <a:rPr lang="ru-RU" sz="1700" dirty="0" err="1">
                <a:effectLst/>
              </a:rPr>
              <a:t>гірських</a:t>
            </a:r>
            <a:r>
              <a:rPr lang="ru-RU" sz="1700" dirty="0">
                <a:effectLst/>
              </a:rPr>
              <a:t> районах на </a:t>
            </a:r>
            <a:r>
              <a:rPr lang="ru-RU" sz="1700" dirty="0" err="1">
                <a:effectLst/>
              </a:rPr>
              <a:t>височинах</a:t>
            </a:r>
            <a:r>
              <a:rPr lang="ru-RU" sz="1700" dirty="0">
                <a:effectLst/>
              </a:rPr>
              <a:t> великого </a:t>
            </a:r>
            <a:r>
              <a:rPr lang="ru-RU" sz="1700" dirty="0" err="1">
                <a:effectLst/>
              </a:rPr>
              <a:t>значення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набуває</a:t>
            </a:r>
            <a:r>
              <a:rPr lang="ru-RU" sz="1700" dirty="0">
                <a:effectLst/>
              </a:rPr>
              <a:t> </a:t>
            </a:r>
            <a:r>
              <a:rPr lang="ru-RU" sz="1700" dirty="0" err="1" smtClean="0">
                <a:effectLst/>
              </a:rPr>
              <a:t>терасування</a:t>
            </a:r>
            <a:r>
              <a:rPr lang="ru-RU" sz="1700" dirty="0" smtClean="0">
                <a:effectLst/>
              </a:rPr>
              <a:t>. </a:t>
            </a:r>
            <a:r>
              <a:rPr lang="ru-RU" sz="1700" dirty="0" err="1">
                <a:effectLst/>
              </a:rPr>
              <a:t>Сучасна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техніка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дає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змогу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використовувати</a:t>
            </a:r>
            <a:r>
              <a:rPr lang="ru-RU" sz="1700" dirty="0">
                <a:effectLst/>
              </a:rPr>
              <a:t> для </a:t>
            </a:r>
            <a:r>
              <a:rPr lang="ru-RU" sz="1700" dirty="0" err="1">
                <a:effectLst/>
              </a:rPr>
              <a:t>землеробства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схили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крутизною</a:t>
            </a:r>
            <a:r>
              <a:rPr lang="ru-RU" sz="1700" dirty="0">
                <a:effectLst/>
              </a:rPr>
              <a:t> до 30 </a:t>
            </a:r>
            <a:r>
              <a:rPr lang="ru-RU" sz="1700" dirty="0" err="1">
                <a:effectLst/>
              </a:rPr>
              <a:t>градусів</a:t>
            </a:r>
            <a:r>
              <a:rPr lang="ru-RU" sz="1700" dirty="0">
                <a:effectLst/>
              </a:rPr>
              <a:t> (в </a:t>
            </a:r>
            <a:r>
              <a:rPr lang="ru-RU" sz="1700" dirty="0" err="1" smtClean="0">
                <a:effectLst/>
              </a:rPr>
              <a:t>Японії</a:t>
            </a:r>
            <a:r>
              <a:rPr lang="ru-RU" sz="1700" dirty="0" smtClean="0">
                <a:effectLst/>
              </a:rPr>
              <a:t> до </a:t>
            </a:r>
            <a:r>
              <a:rPr lang="ru-RU" sz="1700" dirty="0">
                <a:effectLst/>
              </a:rPr>
              <a:t>60 </a:t>
            </a:r>
            <a:r>
              <a:rPr lang="ru-RU" sz="1700" dirty="0" err="1">
                <a:effectLst/>
              </a:rPr>
              <a:t>градусів</a:t>
            </a:r>
            <a:r>
              <a:rPr lang="ru-RU" sz="1700" dirty="0">
                <a:effectLst/>
              </a:rPr>
              <a:t>).</a:t>
            </a:r>
          </a:p>
          <a:p>
            <a:pPr>
              <a:lnSpc>
                <a:spcPct val="110000"/>
              </a:lnSpc>
            </a:pPr>
            <a:r>
              <a:rPr lang="ru-RU" sz="1700" dirty="0" err="1">
                <a:effectLst/>
              </a:rPr>
              <a:t>Ліс</a:t>
            </a:r>
            <a:r>
              <a:rPr lang="ru-RU" sz="1700" dirty="0">
                <a:effectLst/>
              </a:rPr>
              <a:t> є </a:t>
            </a:r>
            <a:r>
              <a:rPr lang="ru-RU" sz="1700" dirty="0" err="1">
                <a:effectLst/>
              </a:rPr>
              <a:t>найефективнішим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засобом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захисту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ґрунту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від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ерозії</a:t>
            </a:r>
            <a:r>
              <a:rPr lang="ru-RU" sz="1700" dirty="0">
                <a:effectLst/>
              </a:rPr>
              <a:t>. </a:t>
            </a:r>
            <a:r>
              <a:rPr lang="ru-RU" sz="1700" dirty="0" err="1">
                <a:effectLst/>
              </a:rPr>
              <a:t>Великі</a:t>
            </a:r>
            <a:r>
              <a:rPr lang="ru-RU" sz="1700" dirty="0">
                <a:effectLst/>
              </a:rPr>
              <a:t> </a:t>
            </a:r>
            <a:r>
              <a:rPr lang="ru-RU" sz="1700" dirty="0" smtClean="0">
                <a:effectLst/>
              </a:rPr>
              <a:t>дерева</a:t>
            </a:r>
            <a:r>
              <a:rPr lang="ru-RU" sz="1700" dirty="0">
                <a:effectLst/>
              </a:rPr>
              <a:t> </a:t>
            </a:r>
            <a:r>
              <a:rPr lang="ru-RU" sz="1700" dirty="0" smtClean="0">
                <a:effectLst/>
              </a:rPr>
              <a:t>з </a:t>
            </a:r>
            <a:r>
              <a:rPr lang="ru-RU" sz="1700" dirty="0">
                <a:effectLst/>
              </a:rPr>
              <a:t>потужною </a:t>
            </a:r>
            <a:r>
              <a:rPr lang="ru-RU" sz="1700" dirty="0" err="1">
                <a:effectLst/>
              </a:rPr>
              <a:t>кореневою</a:t>
            </a:r>
            <a:r>
              <a:rPr lang="ru-RU" sz="1700" dirty="0">
                <a:effectLst/>
              </a:rPr>
              <a:t> системою і </a:t>
            </a:r>
            <a:r>
              <a:rPr lang="ru-RU" sz="1700" dirty="0" err="1">
                <a:effectLst/>
              </a:rPr>
              <a:t>трав'яна</a:t>
            </a:r>
            <a:r>
              <a:rPr lang="ru-RU" sz="1700" dirty="0">
                <a:effectLst/>
              </a:rPr>
              <a:t> </a:t>
            </a:r>
            <a:r>
              <a:rPr lang="ru-RU" sz="1700" dirty="0" err="1">
                <a:effectLst/>
              </a:rPr>
              <a:t>рослинність</a:t>
            </a:r>
            <a:r>
              <a:rPr lang="ru-RU" sz="1700" dirty="0">
                <a:effectLst/>
              </a:rPr>
              <a:t>, </a:t>
            </a:r>
            <a:r>
              <a:rPr lang="ru-RU" sz="1700" dirty="0" err="1">
                <a:effectLst/>
              </a:rPr>
              <a:t>корені</a:t>
            </a:r>
            <a:r>
              <a:rPr lang="ru-RU" sz="1700" dirty="0">
                <a:effectLst/>
              </a:rPr>
              <a:t> </a:t>
            </a:r>
            <a:r>
              <a:rPr lang="ru-RU" sz="1700" dirty="0" err="1">
                <a:effectLst/>
              </a:rPr>
              <a:t>яких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утворюють</a:t>
            </a:r>
            <a:r>
              <a:rPr lang="ru-RU" sz="1700" dirty="0">
                <a:effectLst/>
              </a:rPr>
              <a:t> складне </a:t>
            </a:r>
            <a:r>
              <a:rPr lang="ru-RU" sz="1700" dirty="0" err="1">
                <a:effectLst/>
              </a:rPr>
              <a:t>сплетіння</a:t>
            </a:r>
            <a:r>
              <a:rPr lang="ru-RU" sz="1700" dirty="0">
                <a:effectLst/>
              </a:rPr>
              <a:t>, </a:t>
            </a:r>
            <a:r>
              <a:rPr lang="ru-RU" sz="1700" dirty="0" err="1">
                <a:effectLst/>
              </a:rPr>
              <a:t>ніби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захоплюють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ґрунт</a:t>
            </a:r>
            <a:r>
              <a:rPr lang="ru-RU" sz="1700" dirty="0">
                <a:effectLst/>
              </a:rPr>
              <a:t> у </a:t>
            </a:r>
            <a:r>
              <a:rPr lang="ru-RU" sz="1700" dirty="0" err="1">
                <a:effectLst/>
              </a:rPr>
              <a:t>міцну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сітку</a:t>
            </a:r>
            <a:r>
              <a:rPr lang="ru-RU" sz="1700" dirty="0">
                <a:effectLst/>
              </a:rPr>
              <a:t>. </a:t>
            </a:r>
            <a:r>
              <a:rPr lang="ru-RU" sz="1700" dirty="0" err="1">
                <a:effectLst/>
              </a:rPr>
              <a:t>Ліс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затримує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дощову</a:t>
            </a:r>
            <a:r>
              <a:rPr lang="ru-RU" sz="1700" dirty="0">
                <a:effectLst/>
              </a:rPr>
              <a:t> і </a:t>
            </a:r>
            <a:r>
              <a:rPr lang="ru-RU" sz="1700" dirty="0" err="1">
                <a:effectLst/>
              </a:rPr>
              <a:t>снігову</a:t>
            </a:r>
            <a:r>
              <a:rPr lang="ru-RU" sz="1700" dirty="0">
                <a:effectLst/>
              </a:rPr>
              <a:t> воду, </a:t>
            </a:r>
            <a:r>
              <a:rPr lang="ru-RU" sz="1700" dirty="0" err="1">
                <a:effectLst/>
              </a:rPr>
              <a:t>перешкоджаючи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тим</a:t>
            </a:r>
            <a:r>
              <a:rPr lang="ru-RU" sz="1700" dirty="0">
                <a:effectLst/>
              </a:rPr>
              <a:t> самим </a:t>
            </a:r>
            <a:r>
              <a:rPr lang="ru-RU" sz="1700" dirty="0" err="1">
                <a:effectLst/>
              </a:rPr>
              <a:t>утворенню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поверхневого</a:t>
            </a:r>
            <a:r>
              <a:rPr lang="ru-RU" sz="1700" dirty="0">
                <a:effectLst/>
              </a:rPr>
              <a:t> стоку. На другому </a:t>
            </a:r>
            <a:r>
              <a:rPr lang="ru-RU" sz="1700" dirty="0" err="1">
                <a:effectLst/>
              </a:rPr>
              <a:t>місці</a:t>
            </a:r>
            <a:r>
              <a:rPr lang="ru-RU" sz="1700" dirty="0">
                <a:effectLst/>
              </a:rPr>
              <a:t> по </a:t>
            </a:r>
            <a:r>
              <a:rPr lang="ru-RU" sz="1700" dirty="0" err="1">
                <a:effectLst/>
              </a:rPr>
              <a:t>вологозатриманню</a:t>
            </a:r>
            <a:r>
              <a:rPr lang="ru-RU" sz="1700" dirty="0">
                <a:effectLst/>
              </a:rPr>
              <a:t> є луки, </a:t>
            </a:r>
            <a:r>
              <a:rPr lang="ru-RU" sz="1700" dirty="0" err="1">
                <a:effectLst/>
              </a:rPr>
              <a:t>які</a:t>
            </a:r>
            <a:r>
              <a:rPr lang="ru-RU" sz="1700" dirty="0">
                <a:effectLst/>
              </a:rPr>
              <a:t> добре </a:t>
            </a:r>
            <a:r>
              <a:rPr lang="ru-RU" sz="1700" dirty="0" err="1">
                <a:effectLst/>
              </a:rPr>
              <a:t>захищають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ґрунт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від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ударів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водних</a:t>
            </a:r>
            <a:r>
              <a:rPr lang="ru-RU" sz="1700" dirty="0">
                <a:effectLst/>
              </a:rPr>
              <a:t> капель і </a:t>
            </a:r>
            <a:r>
              <a:rPr lang="ru-RU" sz="1700" dirty="0" err="1">
                <a:effectLst/>
              </a:rPr>
              <a:t>від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дії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сонячного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проміння</a:t>
            </a:r>
            <a:r>
              <a:rPr lang="ru-RU" sz="1700" dirty="0">
                <a:effectLst/>
              </a:rPr>
              <a:t>. </a:t>
            </a:r>
            <a:r>
              <a:rPr lang="ru-RU" sz="1700" dirty="0" err="1">
                <a:effectLst/>
              </a:rPr>
              <a:t>Велике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значення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мають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лісосмуги</a:t>
            </a:r>
            <a:r>
              <a:rPr lang="ru-RU" sz="1700" dirty="0">
                <a:effectLst/>
              </a:rPr>
              <a:t>, </a:t>
            </a:r>
            <a:r>
              <a:rPr lang="ru-RU" sz="1700" dirty="0" err="1">
                <a:effectLst/>
              </a:rPr>
              <a:t>які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захищають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ґрунти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від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водної</a:t>
            </a:r>
            <a:r>
              <a:rPr lang="ru-RU" sz="1700" dirty="0">
                <a:effectLst/>
              </a:rPr>
              <a:t> і </a:t>
            </a:r>
            <a:r>
              <a:rPr lang="ru-RU" sz="1700" dirty="0" err="1">
                <a:effectLst/>
              </a:rPr>
              <a:t>вітрової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ерозії</a:t>
            </a:r>
            <a:r>
              <a:rPr lang="ru-RU" sz="1700" dirty="0">
                <a:effectLst/>
              </a:rPr>
              <a:t>. </a:t>
            </a:r>
            <a:r>
              <a:rPr lang="ru-RU" sz="1700" dirty="0" err="1">
                <a:effectLst/>
              </a:rPr>
              <a:t>Найбільша</a:t>
            </a:r>
            <a:r>
              <a:rPr lang="ru-RU" sz="1700" dirty="0">
                <a:effectLst/>
              </a:rPr>
              <a:t> роль таких </a:t>
            </a:r>
            <a:r>
              <a:rPr lang="ru-RU" sz="1700" dirty="0" err="1">
                <a:effectLst/>
              </a:rPr>
              <a:t>лісосмуг</a:t>
            </a:r>
            <a:r>
              <a:rPr lang="ru-RU" sz="1700" dirty="0">
                <a:effectLst/>
              </a:rPr>
              <a:t> в </a:t>
            </a:r>
            <a:r>
              <a:rPr lang="ru-RU" sz="1700" dirty="0" err="1">
                <a:effectLst/>
              </a:rPr>
              <a:t>степових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засушливих</a:t>
            </a:r>
            <a:r>
              <a:rPr lang="ru-RU" sz="1700" dirty="0">
                <a:effectLst/>
              </a:rPr>
              <a:t> районах, </a:t>
            </a:r>
            <a:r>
              <a:rPr lang="ru-RU" sz="1700" dirty="0" err="1">
                <a:effectLst/>
              </a:rPr>
              <a:t>які</a:t>
            </a:r>
            <a:r>
              <a:rPr lang="ru-RU" sz="1700" dirty="0">
                <a:effectLst/>
              </a:rPr>
              <a:t> є </a:t>
            </a:r>
            <a:r>
              <a:rPr lang="ru-RU" sz="1700" dirty="0" err="1">
                <a:effectLst/>
              </a:rPr>
              <a:t>дієвим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засобом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боротьби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із</a:t>
            </a:r>
            <a:r>
              <a:rPr lang="ru-RU" sz="1700" dirty="0">
                <a:effectLst/>
              </a:rPr>
              <a:t> засухою і </a:t>
            </a:r>
            <a:r>
              <a:rPr lang="ru-RU" sz="1700" dirty="0" err="1">
                <a:effectLst/>
              </a:rPr>
              <a:t>суховіями</a:t>
            </a:r>
            <a:r>
              <a:rPr lang="ru-RU" sz="1700" dirty="0">
                <a:effectLst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ru-RU" sz="1700" dirty="0" err="1">
                <a:effectLst/>
              </a:rPr>
              <a:t>Забрудненість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ґрунту</a:t>
            </a:r>
            <a:r>
              <a:rPr lang="ru-RU" sz="1700" dirty="0">
                <a:effectLst/>
              </a:rPr>
              <a:t> </a:t>
            </a:r>
            <a:r>
              <a:rPr lang="ru-RU" sz="1700" dirty="0" err="1">
                <a:effectLst/>
              </a:rPr>
              <a:t>отрутохімікатами</a:t>
            </a:r>
            <a:r>
              <a:rPr lang="ru-RU" sz="1700" dirty="0">
                <a:effectLst/>
              </a:rPr>
              <a:t> в </a:t>
            </a:r>
            <a:r>
              <a:rPr lang="ru-RU" sz="1700" dirty="0" err="1">
                <a:effectLst/>
              </a:rPr>
              <a:t>значній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мірі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залежить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від</a:t>
            </a:r>
            <a:r>
              <a:rPr lang="ru-RU" sz="1700" dirty="0">
                <a:effectLst/>
              </a:rPr>
              <a:t> того, як </a:t>
            </a:r>
            <a:r>
              <a:rPr lang="ru-RU" sz="1700" dirty="0" err="1">
                <a:effectLst/>
              </a:rPr>
              <a:t>їх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застосовують</a:t>
            </a:r>
            <a:r>
              <a:rPr lang="ru-RU" sz="1700" dirty="0">
                <a:effectLst/>
              </a:rPr>
              <a:t> і </a:t>
            </a:r>
            <a:r>
              <a:rPr lang="ru-RU" sz="1700" dirty="0" err="1">
                <a:effectLst/>
              </a:rPr>
              <a:t>зберігають</a:t>
            </a:r>
            <a:r>
              <a:rPr lang="ru-RU" sz="1700" dirty="0">
                <a:effectLst/>
              </a:rPr>
              <a:t>. </a:t>
            </a:r>
            <a:r>
              <a:rPr lang="ru-RU" sz="1700" dirty="0" err="1">
                <a:effectLst/>
              </a:rPr>
              <a:t>Необхідно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дуже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суворо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дотримуватися</a:t>
            </a:r>
            <a:r>
              <a:rPr lang="ru-RU" sz="1700" dirty="0">
                <a:effectLst/>
              </a:rPr>
              <a:t> правил </a:t>
            </a:r>
            <a:r>
              <a:rPr lang="ru-RU" sz="1700" dirty="0" err="1">
                <a:effectLst/>
              </a:rPr>
              <a:t>використання</a:t>
            </a:r>
            <a:r>
              <a:rPr lang="ru-RU" sz="1700" dirty="0">
                <a:effectLst/>
              </a:rPr>
              <a:t> </a:t>
            </a:r>
            <a:r>
              <a:rPr lang="ru-RU" sz="1700" dirty="0" err="1">
                <a:effectLst/>
              </a:rPr>
              <a:t>засобів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захисту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рослин</a:t>
            </a:r>
            <a:r>
              <a:rPr lang="ru-RU" sz="1700" dirty="0">
                <a:effectLst/>
              </a:rPr>
              <a:t>, так як при </a:t>
            </a:r>
            <a:r>
              <a:rPr lang="ru-RU" sz="1700" dirty="0" err="1">
                <a:effectLst/>
              </a:rPr>
              <a:t>невмілому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використанні</a:t>
            </a:r>
            <a:r>
              <a:rPr lang="ru-RU" sz="1700" dirty="0">
                <a:effectLst/>
              </a:rPr>
              <a:t> </a:t>
            </a:r>
            <a:r>
              <a:rPr lang="ru-RU" sz="1700" dirty="0" err="1">
                <a:effectLst/>
              </a:rPr>
              <a:t>хімічних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речовин</a:t>
            </a:r>
            <a:r>
              <a:rPr lang="ru-RU" sz="1700" dirty="0">
                <a:effectLst/>
              </a:rPr>
              <a:t> вони </a:t>
            </a:r>
            <a:r>
              <a:rPr lang="ru-RU" sz="1700" dirty="0" err="1">
                <a:effectLst/>
              </a:rPr>
              <a:t>із</a:t>
            </a:r>
            <a:r>
              <a:rPr lang="ru-RU" sz="1700" dirty="0">
                <a:effectLst/>
              </a:rPr>
              <a:t> союзника землероба </a:t>
            </a:r>
            <a:r>
              <a:rPr lang="ru-RU" sz="1700" dirty="0" err="1">
                <a:effectLst/>
              </a:rPr>
              <a:t>перетворюються</a:t>
            </a:r>
            <a:r>
              <a:rPr lang="ru-RU" sz="1700" dirty="0">
                <a:effectLst/>
              </a:rPr>
              <a:t> у </a:t>
            </a:r>
            <a:r>
              <a:rPr lang="ru-RU" sz="1700" dirty="0" err="1">
                <a:effectLst/>
              </a:rPr>
              <a:t>жорстокого</a:t>
            </a:r>
            <a:r>
              <a:rPr lang="ru-RU" sz="1700" dirty="0">
                <a:effectLst/>
              </a:rPr>
              <a:t> ворога.</a:t>
            </a:r>
          </a:p>
          <a:p>
            <a:pPr>
              <a:lnSpc>
                <a:spcPct val="110000"/>
              </a:lnSpc>
            </a:pPr>
            <a:r>
              <a:rPr lang="ru-RU" sz="1700" dirty="0" err="1">
                <a:effectLst/>
              </a:rPr>
              <a:t>Важливим</a:t>
            </a:r>
            <a:r>
              <a:rPr lang="ru-RU" sz="1700" dirty="0">
                <a:effectLst/>
              </a:rPr>
              <a:t> аспектом у </a:t>
            </a:r>
            <a:r>
              <a:rPr lang="ru-RU" sz="1700" dirty="0" err="1">
                <a:effectLst/>
              </a:rPr>
              <a:t>даній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проблемі</a:t>
            </a:r>
            <a:r>
              <a:rPr lang="ru-RU" sz="1700" dirty="0">
                <a:effectLst/>
              </a:rPr>
              <a:t> є </a:t>
            </a:r>
            <a:r>
              <a:rPr lang="ru-RU" sz="1700" dirty="0" err="1">
                <a:effectLst/>
              </a:rPr>
              <a:t>охорона</a:t>
            </a:r>
            <a:r>
              <a:rPr lang="ru-RU" sz="1700" dirty="0">
                <a:effectLst/>
              </a:rPr>
              <a:t> земель </a:t>
            </a:r>
            <a:r>
              <a:rPr lang="ru-RU" sz="1700" dirty="0" err="1">
                <a:effectLst/>
              </a:rPr>
              <a:t>від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шкідливого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впливу</a:t>
            </a:r>
            <a:r>
              <a:rPr lang="ru-RU" sz="1700" dirty="0">
                <a:effectLst/>
              </a:rPr>
              <a:t> </a:t>
            </a:r>
            <a:r>
              <a:rPr lang="ru-RU" sz="1700" dirty="0" err="1">
                <a:effectLst/>
              </a:rPr>
              <a:t>промислових</a:t>
            </a:r>
            <a:r>
              <a:rPr lang="ru-RU" sz="1700" dirty="0">
                <a:effectLst/>
              </a:rPr>
              <a:t>, </a:t>
            </a:r>
            <a:r>
              <a:rPr lang="ru-RU" sz="1700" dirty="0" err="1">
                <a:effectLst/>
              </a:rPr>
              <a:t>комунальних</a:t>
            </a:r>
            <a:r>
              <a:rPr lang="ru-RU" sz="1700" dirty="0">
                <a:effectLst/>
              </a:rPr>
              <a:t> та </a:t>
            </a:r>
            <a:r>
              <a:rPr lang="ru-RU" sz="1700" dirty="0" err="1">
                <a:effectLst/>
              </a:rPr>
              <a:t>інших</a:t>
            </a:r>
            <a:r>
              <a:rPr lang="ru-RU" sz="1700" dirty="0">
                <a:effectLst/>
              </a:rPr>
              <a:t> </a:t>
            </a:r>
            <a:r>
              <a:rPr lang="ru-RU" sz="1700" dirty="0" err="1">
                <a:effectLst/>
              </a:rPr>
              <a:t>відходів</a:t>
            </a:r>
            <a:r>
              <a:rPr lang="ru-RU" sz="1700" dirty="0">
                <a:effectLst/>
              </a:rPr>
              <a:t>, </a:t>
            </a:r>
            <a:r>
              <a:rPr lang="ru-RU" sz="1700" dirty="0" err="1">
                <a:effectLst/>
              </a:rPr>
              <a:t>викидів</a:t>
            </a:r>
            <a:r>
              <a:rPr lang="ru-RU" sz="1700" dirty="0">
                <a:effectLst/>
              </a:rPr>
              <a:t> </a:t>
            </a:r>
            <a:r>
              <a:rPr lang="ru-RU" sz="1700" dirty="0" err="1">
                <a:effectLst/>
              </a:rPr>
              <a:t>стічних</a:t>
            </a:r>
            <a:r>
              <a:rPr lang="ru-RU" sz="1700" dirty="0">
                <a:effectLst/>
              </a:rPr>
              <a:t> вод. </a:t>
            </a:r>
            <a:r>
              <a:rPr lang="ru-RU" sz="1700" dirty="0" err="1">
                <a:effectLst/>
              </a:rPr>
              <a:t>Щороку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сотні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тисяч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гектарів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родючих</a:t>
            </a:r>
            <a:r>
              <a:rPr lang="ru-RU" sz="1700" dirty="0">
                <a:effectLst/>
              </a:rPr>
              <a:t> земель </a:t>
            </a:r>
            <a:r>
              <a:rPr lang="ru-RU" sz="1700" dirty="0" err="1">
                <a:effectLst/>
              </a:rPr>
              <a:t>відводяться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під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різні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види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житлового</a:t>
            </a:r>
            <a:r>
              <a:rPr lang="ru-RU" sz="1700" dirty="0">
                <a:effectLst/>
              </a:rPr>
              <a:t> та </a:t>
            </a:r>
            <a:r>
              <a:rPr lang="ru-RU" sz="1700" dirty="0" err="1">
                <a:effectLst/>
              </a:rPr>
              <a:t>промислового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будівництва</a:t>
            </a:r>
            <a:r>
              <a:rPr lang="ru-RU" sz="1700" dirty="0">
                <a:effectLst/>
              </a:rPr>
              <a:t>. </a:t>
            </a:r>
            <a:r>
              <a:rPr lang="ru-RU" sz="1700" dirty="0" err="1">
                <a:effectLst/>
              </a:rPr>
              <a:t>Необхідні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екстрені</a:t>
            </a:r>
            <a:r>
              <a:rPr lang="ru-RU" sz="1700" dirty="0">
                <a:effectLst/>
              </a:rPr>
              <a:t> заходи по </a:t>
            </a:r>
            <a:r>
              <a:rPr lang="ru-RU" sz="1700" dirty="0" err="1">
                <a:effectLst/>
              </a:rPr>
              <a:t>збереженню</a:t>
            </a:r>
            <a:r>
              <a:rPr lang="ru-RU" sz="1700" dirty="0">
                <a:effectLst/>
              </a:rPr>
              <a:t> </a:t>
            </a:r>
            <a:r>
              <a:rPr lang="ru-RU" sz="1700" dirty="0" err="1">
                <a:effectLst/>
              </a:rPr>
              <a:t>ріллі</a:t>
            </a:r>
            <a:r>
              <a:rPr lang="ru-RU" sz="1700" dirty="0">
                <a:effectLst/>
              </a:rPr>
              <a:t>. </a:t>
            </a:r>
            <a:r>
              <a:rPr lang="ru-RU" sz="1700" dirty="0" err="1">
                <a:effectLst/>
              </a:rPr>
              <a:t>Потрібно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законодавчо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оголосити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родючі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землі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недоторканими</a:t>
            </a:r>
            <a:r>
              <a:rPr lang="ru-RU" sz="1700" dirty="0">
                <a:effectLst/>
              </a:rPr>
              <a:t>, </a:t>
            </a:r>
            <a:r>
              <a:rPr lang="ru-RU" sz="1700" dirty="0" err="1">
                <a:effectLst/>
              </a:rPr>
              <a:t>найціннішим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національним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багатством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країни</a:t>
            </a:r>
            <a:r>
              <a:rPr lang="ru-RU" sz="1700" dirty="0">
                <a:effectLst/>
              </a:rPr>
              <a:t>, </a:t>
            </a:r>
            <a:r>
              <a:rPr lang="ru-RU" sz="1700" dirty="0" err="1">
                <a:effectLst/>
              </a:rPr>
              <a:t>запорукою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процвітання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майбутніх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поколінь</a:t>
            </a:r>
            <a:r>
              <a:rPr lang="ru-RU" sz="1700" dirty="0">
                <a:effectLst/>
              </a:rPr>
              <a:t> наших людей.</a:t>
            </a:r>
          </a:p>
          <a:p>
            <a:pPr>
              <a:lnSpc>
                <a:spcPct val="110000"/>
              </a:lnSpc>
            </a:pPr>
            <a:r>
              <a:rPr lang="ru-RU" sz="1700" dirty="0" err="1">
                <a:effectLst/>
              </a:rPr>
              <a:t>Крім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агротехнічних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заходів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збереження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ґрунтів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необхідно</a:t>
            </a:r>
            <a:r>
              <a:rPr lang="ru-RU" sz="1700" dirty="0">
                <a:effectLst/>
              </a:rPr>
              <a:t> широко </a:t>
            </a:r>
            <a:r>
              <a:rPr lang="ru-RU" sz="1700" dirty="0" err="1">
                <a:effectLst/>
              </a:rPr>
              <a:t>використовувати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економічні</a:t>
            </a:r>
            <a:r>
              <a:rPr lang="ru-RU" sz="1700" dirty="0">
                <a:effectLst/>
              </a:rPr>
              <a:t> та </a:t>
            </a:r>
            <a:r>
              <a:rPr lang="ru-RU" sz="1700" dirty="0" err="1">
                <a:effectLst/>
              </a:rPr>
              <a:t>юридичні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важелі</a:t>
            </a:r>
            <a:r>
              <a:rPr lang="ru-RU" sz="1700" dirty="0">
                <a:effectLst/>
              </a:rPr>
              <a:t>, </a:t>
            </a:r>
            <a:r>
              <a:rPr lang="ru-RU" sz="1700" dirty="0" err="1">
                <a:effectLst/>
              </a:rPr>
              <a:t>які</a:t>
            </a:r>
            <a:r>
              <a:rPr lang="ru-RU" sz="1700" dirty="0">
                <a:effectLst/>
              </a:rPr>
              <a:t> є особливо </a:t>
            </a:r>
            <a:r>
              <a:rPr lang="ru-RU" sz="1700" dirty="0" err="1">
                <a:effectLst/>
              </a:rPr>
              <a:t>ефективними</a:t>
            </a:r>
            <a:r>
              <a:rPr lang="ru-RU" sz="1700" dirty="0">
                <a:effectLst/>
              </a:rPr>
              <a:t> в </a:t>
            </a:r>
            <a:r>
              <a:rPr lang="ru-RU" sz="1700" dirty="0" err="1">
                <a:effectLst/>
              </a:rPr>
              <a:t>умовах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ринкових</a:t>
            </a:r>
            <a:r>
              <a:rPr lang="ru-RU" sz="1700" dirty="0">
                <a:effectLst/>
              </a:rPr>
              <a:t> </a:t>
            </a:r>
            <a:r>
              <a:rPr lang="ru-RU" sz="1700" dirty="0" err="1">
                <a:effectLst/>
              </a:rPr>
              <a:t>відносин</a:t>
            </a:r>
            <a:r>
              <a:rPr lang="ru-RU" sz="1700" dirty="0"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87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735547"/>
            <a:ext cx="5203643" cy="4255367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>
                <a:effectLst/>
              </a:rPr>
              <a:t>Озонова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діра</a:t>
            </a:r>
            <a:r>
              <a:rPr lang="ru-RU" dirty="0">
                <a:effectLst/>
              </a:rPr>
              <a:t> — </a:t>
            </a:r>
            <a:r>
              <a:rPr lang="ru-RU" dirty="0" err="1">
                <a:effectLst/>
              </a:rPr>
              <a:t>локальне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падіння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концентрації</a:t>
            </a:r>
            <a:r>
              <a:rPr lang="ru-RU" dirty="0">
                <a:effectLst/>
              </a:rPr>
              <a:t> озону в </a:t>
            </a:r>
            <a:r>
              <a:rPr lang="ru-RU" dirty="0" err="1">
                <a:effectLst/>
              </a:rPr>
              <a:t>стратосфері</a:t>
            </a:r>
            <a:r>
              <a:rPr lang="ru-RU" dirty="0">
                <a:effectLst/>
              </a:rPr>
              <a:t> на 10—40%. </a:t>
            </a:r>
            <a:r>
              <a:rPr lang="ru-RU" dirty="0" err="1">
                <a:effectLst/>
              </a:rPr>
              <a:t>Пов'язано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дією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фреонів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зменшенням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кількості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кисню</a:t>
            </a:r>
            <a:r>
              <a:rPr lang="ru-RU" dirty="0">
                <a:effectLst/>
              </a:rPr>
              <a:t> при запусках </a:t>
            </a:r>
            <a:r>
              <a:rPr lang="ru-RU" dirty="0" err="1">
                <a:effectLst/>
              </a:rPr>
              <a:t>космічних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кораблів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польотами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реактивних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літаків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Чітко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виявляється</a:t>
            </a:r>
            <a:r>
              <a:rPr lang="ru-RU" dirty="0">
                <a:effectLst/>
              </a:rPr>
              <a:t> при </a:t>
            </a:r>
            <a:r>
              <a:rPr lang="ru-RU" dirty="0" err="1">
                <a:effectLst/>
              </a:rPr>
              <a:t>надмірно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низьких</a:t>
            </a:r>
            <a:r>
              <a:rPr lang="ru-RU" dirty="0">
                <a:effectLst/>
              </a:rPr>
              <a:t> температурах. </a:t>
            </a:r>
            <a:r>
              <a:rPr lang="ru-RU" dirty="0" err="1">
                <a:effectLst/>
              </a:rPr>
              <a:t>Загальноприйнята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науковому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середовищі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теорія</a:t>
            </a:r>
            <a:r>
              <a:rPr lang="ru-RU" dirty="0">
                <a:effectLst/>
              </a:rPr>
              <a:t>, за </a:t>
            </a:r>
            <a:r>
              <a:rPr lang="ru-RU" dirty="0" err="1">
                <a:effectLst/>
              </a:rPr>
              <a:t>якою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другій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половині</a:t>
            </a:r>
            <a:r>
              <a:rPr lang="ru-RU" dirty="0">
                <a:effectLst/>
              </a:rPr>
              <a:t> </a:t>
            </a:r>
            <a:r>
              <a:rPr lang="en-US" dirty="0">
                <a:effectLst/>
              </a:rPr>
              <a:t>XX </a:t>
            </a:r>
            <a:r>
              <a:rPr lang="ru-RU" dirty="0" err="1">
                <a:effectLst/>
              </a:rPr>
              <a:t>століття</a:t>
            </a:r>
            <a:r>
              <a:rPr lang="ru-RU" dirty="0">
                <a:effectLst/>
              </a:rPr>
              <a:t> вся </a:t>
            </a:r>
            <a:r>
              <a:rPr lang="ru-RU" dirty="0" err="1">
                <a:effectLst/>
              </a:rPr>
              <a:t>зростаюча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дія</a:t>
            </a:r>
            <a:r>
              <a:rPr lang="ru-RU" dirty="0">
                <a:effectLst/>
              </a:rPr>
              <a:t> антропогенного </a:t>
            </a:r>
            <a:r>
              <a:rPr lang="ru-RU" dirty="0" err="1">
                <a:effectLst/>
              </a:rPr>
              <a:t>чинника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вигляді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виділення</a:t>
            </a:r>
            <a:r>
              <a:rPr lang="ru-RU" dirty="0">
                <a:effectLst/>
              </a:rPr>
              <a:t> хлор- і </a:t>
            </a:r>
            <a:r>
              <a:rPr lang="ru-RU" dirty="0" err="1">
                <a:effectLst/>
              </a:rPr>
              <a:t>бромвмісних</a:t>
            </a:r>
            <a:r>
              <a:rPr lang="ru-RU" dirty="0">
                <a:effectLst/>
              </a:rPr>
              <a:t> </a:t>
            </a:r>
            <a:r>
              <a:rPr lang="ru-RU" dirty="0" err="1" smtClean="0">
                <a:effectLst/>
              </a:rPr>
              <a:t>фреонів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(</a:t>
            </a:r>
            <a:r>
              <a:rPr lang="en-US" dirty="0">
                <a:effectLst/>
              </a:rPr>
              <a:t>CFC) </a:t>
            </a:r>
            <a:r>
              <a:rPr lang="ru-RU" dirty="0" err="1">
                <a:effectLst/>
              </a:rPr>
              <a:t>призвела</a:t>
            </a:r>
            <a:r>
              <a:rPr lang="ru-RU" dirty="0">
                <a:effectLst/>
              </a:rPr>
              <a:t> до </a:t>
            </a:r>
            <a:r>
              <a:rPr lang="ru-RU" dirty="0" err="1">
                <a:effectLst/>
              </a:rPr>
              <a:t>значного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зменшення</a:t>
            </a:r>
            <a:r>
              <a:rPr lang="ru-RU" dirty="0">
                <a:effectLst/>
              </a:rPr>
              <a:t> озонового </a:t>
            </a:r>
            <a:r>
              <a:rPr lang="ru-RU" dirty="0" smtClean="0">
                <a:effectLst/>
              </a:rPr>
              <a:t>шару. </a:t>
            </a:r>
            <a:r>
              <a:rPr lang="ru-RU" dirty="0" err="1">
                <a:effectLst/>
              </a:rPr>
              <a:t>Згідно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іншою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гіпотезою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процес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утворення</a:t>
            </a:r>
            <a:r>
              <a:rPr lang="ru-RU" dirty="0">
                <a:effectLst/>
              </a:rPr>
              <a:t> «</a:t>
            </a:r>
            <a:r>
              <a:rPr lang="ru-RU" dirty="0" err="1">
                <a:effectLst/>
              </a:rPr>
              <a:t>озонових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дір</a:t>
            </a:r>
            <a:r>
              <a:rPr lang="ru-RU" dirty="0">
                <a:effectLst/>
              </a:rPr>
              <a:t>» </a:t>
            </a:r>
            <a:r>
              <a:rPr lang="ru-RU" dirty="0" err="1">
                <a:effectLst/>
              </a:rPr>
              <a:t>значною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мірою</a:t>
            </a:r>
            <a:r>
              <a:rPr lang="ru-RU" dirty="0">
                <a:effectLst/>
              </a:rPr>
              <a:t> є </a:t>
            </a:r>
            <a:r>
              <a:rPr lang="ru-RU" dirty="0" err="1">
                <a:effectLst/>
              </a:rPr>
              <a:t>природнім</a:t>
            </a:r>
            <a:r>
              <a:rPr lang="ru-RU" dirty="0">
                <a:effectLst/>
              </a:rPr>
              <a:t> і не </a:t>
            </a:r>
            <a:r>
              <a:rPr lang="ru-RU" dirty="0" err="1">
                <a:effectLst/>
              </a:rPr>
              <a:t>пов'язаний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винятково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шкідливою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дією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людської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цивілізації</a:t>
            </a:r>
            <a:r>
              <a:rPr lang="ru-RU" dirty="0" smtClean="0">
                <a:effectLst/>
              </a:rPr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87474"/>
            <a:ext cx="4320480" cy="598326"/>
          </a:xfrm>
        </p:spPr>
        <p:txBody>
          <a:bodyPr/>
          <a:lstStyle/>
          <a:p>
            <a:r>
              <a:rPr lang="uk-UA" dirty="0" smtClean="0"/>
              <a:t>Озонова діра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13588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2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0"/>
            <a:ext cx="5256584" cy="2646294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effectLst/>
              </a:rPr>
              <a:t>Наслідки утворення озонових дір : </a:t>
            </a:r>
            <a:r>
              <a:rPr lang="ru-RU" dirty="0" err="1" smtClean="0">
                <a:effectLst/>
              </a:rPr>
              <a:t>Ослаблення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озонового шару </a:t>
            </a:r>
            <a:r>
              <a:rPr lang="ru-RU" dirty="0" err="1">
                <a:effectLst/>
              </a:rPr>
              <a:t>посилює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потік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сонячної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радіації</a:t>
            </a:r>
            <a:r>
              <a:rPr lang="ru-RU" dirty="0">
                <a:effectLst/>
              </a:rPr>
              <a:t> на землю і </a:t>
            </a:r>
            <a:r>
              <a:rPr lang="ru-RU" dirty="0" err="1">
                <a:effectLst/>
              </a:rPr>
              <a:t>викликає</a:t>
            </a:r>
            <a:r>
              <a:rPr lang="ru-RU" dirty="0">
                <a:effectLst/>
              </a:rPr>
              <a:t> у людей </a:t>
            </a:r>
            <a:r>
              <a:rPr lang="ru-RU" dirty="0" err="1">
                <a:effectLst/>
              </a:rPr>
              <a:t>зростання</a:t>
            </a:r>
            <a:r>
              <a:rPr lang="ru-RU" dirty="0">
                <a:effectLst/>
              </a:rPr>
              <a:t> числа </a:t>
            </a:r>
            <a:r>
              <a:rPr lang="ru-RU" dirty="0" err="1" smtClean="0">
                <a:effectLst/>
              </a:rPr>
              <a:t>ракових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утворень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шкіри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Також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підвищеного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рівня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випромінювання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страждають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рослини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тварини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131840" y="2409732"/>
            <a:ext cx="5472608" cy="2574131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effectLst/>
              </a:rPr>
              <a:t>Відтворення</a:t>
            </a:r>
            <a:r>
              <a:rPr lang="ru-RU" dirty="0" smtClean="0">
                <a:effectLst/>
              </a:rPr>
              <a:t> озонового шару : </a:t>
            </a:r>
            <a:r>
              <a:rPr lang="ru-RU" dirty="0" err="1" smtClean="0">
                <a:effectLst/>
              </a:rPr>
              <a:t>Хоча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людством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вжито</a:t>
            </a:r>
            <a:r>
              <a:rPr lang="ru-RU" dirty="0">
                <a:effectLst/>
              </a:rPr>
              <a:t> заходи з </a:t>
            </a:r>
            <a:r>
              <a:rPr lang="ru-RU" dirty="0" err="1">
                <a:effectLst/>
              </a:rPr>
              <a:t>обмеженню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викидів</a:t>
            </a:r>
            <a:r>
              <a:rPr lang="ru-RU" dirty="0">
                <a:effectLst/>
              </a:rPr>
              <a:t> хлор- і </a:t>
            </a:r>
            <a:r>
              <a:rPr lang="ru-RU" dirty="0" err="1">
                <a:effectLst/>
              </a:rPr>
              <a:t>бромвмісних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фреонів</a:t>
            </a:r>
            <a:r>
              <a:rPr lang="ru-RU" dirty="0">
                <a:effectLst/>
              </a:rPr>
              <a:t> шляхом переходу на </a:t>
            </a:r>
            <a:r>
              <a:rPr lang="ru-RU" dirty="0" err="1">
                <a:effectLst/>
              </a:rPr>
              <a:t>інші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речовини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наприклад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фторвмісні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фреони</a:t>
            </a:r>
            <a:r>
              <a:rPr lang="ru-RU" dirty="0">
                <a:effectLst/>
              </a:rPr>
              <a:t> (</a:t>
            </a:r>
            <a:r>
              <a:rPr lang="en-US" dirty="0" smtClean="0">
                <a:effectLst/>
              </a:rPr>
              <a:t>CFC</a:t>
            </a:r>
            <a:r>
              <a:rPr lang="uk-UA" dirty="0">
                <a:effectLst/>
              </a:rPr>
              <a:t>)</a:t>
            </a:r>
            <a:r>
              <a:rPr lang="en-US" dirty="0" smtClean="0">
                <a:effectLst/>
              </a:rPr>
              <a:t>, </a:t>
            </a:r>
            <a:r>
              <a:rPr lang="ru-RU" dirty="0" err="1">
                <a:effectLst/>
              </a:rPr>
              <a:t>процес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відновленняозонового</a:t>
            </a:r>
            <a:r>
              <a:rPr lang="ru-RU" dirty="0">
                <a:effectLst/>
              </a:rPr>
              <a:t> шару </a:t>
            </a:r>
            <a:r>
              <a:rPr lang="ru-RU" dirty="0" err="1">
                <a:effectLst/>
              </a:rPr>
              <a:t>триватиме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декілька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десятиріч</a:t>
            </a:r>
            <a:r>
              <a:rPr lang="ru-RU" dirty="0">
                <a:effectLst/>
              </a:rPr>
              <a:t>. Перш за все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зумовлено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величезним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об'ємом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вже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накопичених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атмосфері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фреонів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мають</a:t>
            </a:r>
            <a:r>
              <a:rPr lang="ru-RU" dirty="0">
                <a:effectLst/>
              </a:rPr>
              <a:t> час </a:t>
            </a:r>
            <a:r>
              <a:rPr lang="ru-RU" dirty="0" err="1">
                <a:effectLst/>
              </a:rPr>
              <a:t>життя</a:t>
            </a:r>
            <a:r>
              <a:rPr lang="ru-RU" dirty="0">
                <a:effectLst/>
              </a:rPr>
              <a:t> десятки і </a:t>
            </a:r>
            <a:r>
              <a:rPr lang="ru-RU" dirty="0" err="1">
                <a:effectLst/>
              </a:rPr>
              <a:t>навіть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сотні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років</a:t>
            </a:r>
            <a:r>
              <a:rPr lang="ru-RU" dirty="0">
                <a:effectLst/>
              </a:rPr>
              <a:t>. Тому </a:t>
            </a:r>
            <a:r>
              <a:rPr lang="ru-RU" dirty="0" err="1">
                <a:effectLst/>
              </a:rPr>
              <a:t>затягування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озонової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діри</a:t>
            </a:r>
            <a:r>
              <a:rPr lang="ru-RU" dirty="0">
                <a:effectLst/>
              </a:rPr>
              <a:t> не </a:t>
            </a:r>
            <a:r>
              <a:rPr lang="ru-RU" dirty="0" err="1">
                <a:effectLst/>
              </a:rPr>
              <a:t>варто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чекати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раніше</a:t>
            </a:r>
            <a:r>
              <a:rPr lang="ru-RU" dirty="0">
                <a:effectLst/>
              </a:rPr>
              <a:t> 2048 </a:t>
            </a:r>
            <a:r>
              <a:rPr lang="ru-RU" dirty="0" smtClean="0">
                <a:effectLst/>
              </a:rPr>
              <a:t>року.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821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843558"/>
            <a:ext cx="3511213" cy="4050450"/>
          </a:xfrm>
        </p:spPr>
        <p:txBody>
          <a:bodyPr>
            <a:normAutofit fontScale="77500" lnSpcReduction="20000"/>
          </a:bodyPr>
          <a:lstStyle/>
          <a:p>
            <a:r>
              <a:rPr lang="vi-VN" b="1" dirty="0">
                <a:effectLst/>
              </a:rPr>
              <a:t>Парнико́вий ефе́кт</a:t>
            </a:r>
            <a:r>
              <a:rPr lang="vi-VN" dirty="0">
                <a:effectLst/>
              </a:rPr>
              <a:t> — явище в атмосфері Землі та інших планет, при якому енергія сонячних променів, відбиваючись від поверхні, не може повернутися в космос, оскільки затримується молекулами різних газів, що призводить до підвищення температури поверхні. Без парникового ефекту температура поверхні Землі за оцінками була б приблизно на 33° нижчою, ніж є насправді, і складала б -18 °</a:t>
            </a:r>
            <a:r>
              <a:rPr lang="en-US" dirty="0" smtClean="0">
                <a:effectLst/>
              </a:rPr>
              <a:t>C</a:t>
            </a:r>
            <a:r>
              <a:rPr lang="vi-VN" dirty="0" smtClean="0">
                <a:effectLst/>
              </a:rPr>
              <a:t>. </a:t>
            </a:r>
            <a:r>
              <a:rPr lang="vi-VN" dirty="0">
                <a:effectLst/>
              </a:rPr>
              <a:t>Парниковий ефект суттєвий також на Марсі та, особливо, на Венері.</a:t>
            </a:r>
          </a:p>
          <a:p>
            <a:r>
              <a:rPr lang="vi-VN" dirty="0">
                <a:effectLst/>
              </a:rPr>
              <a:t>Парниковий ефект відкрив у 1829 Жозеф Фур'є.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33468"/>
            <a:ext cx="5810984" cy="685800"/>
          </a:xfrm>
        </p:spPr>
        <p:txBody>
          <a:bodyPr/>
          <a:lstStyle/>
          <a:p>
            <a:r>
              <a:rPr lang="uk-UA" dirty="0" smtClean="0"/>
              <a:t>Парниковий ефект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13" y="1113588"/>
            <a:ext cx="5631029" cy="3249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3445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1480"/>
            <a:ext cx="8676456" cy="4840002"/>
          </a:xfrm>
        </p:spPr>
        <p:txBody>
          <a:bodyPr>
            <a:noAutofit/>
          </a:bodyPr>
          <a:lstStyle/>
          <a:p>
            <a:r>
              <a:rPr lang="ru-RU" sz="1200" dirty="0" err="1">
                <a:effectLst/>
              </a:rPr>
              <a:t>Посилення</a:t>
            </a:r>
            <a:r>
              <a:rPr lang="ru-RU" sz="1200" dirty="0">
                <a:effectLst/>
              </a:rPr>
              <a:t> парникового </a:t>
            </a:r>
            <a:r>
              <a:rPr lang="ru-RU" sz="1200" dirty="0" err="1">
                <a:effectLst/>
              </a:rPr>
              <a:t>ефекту</a:t>
            </a:r>
            <a:r>
              <a:rPr lang="ru-RU" sz="1200" dirty="0">
                <a:effectLst/>
              </a:rPr>
              <a:t> в першу </a:t>
            </a:r>
            <a:r>
              <a:rPr lang="ru-RU" sz="1200" dirty="0" err="1">
                <a:effectLst/>
              </a:rPr>
              <a:t>чергу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із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зростанням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вмісту</a:t>
            </a:r>
            <a:r>
              <a:rPr lang="ru-RU" sz="1200" dirty="0">
                <a:effectLst/>
              </a:rPr>
              <a:t> в </a:t>
            </a:r>
            <a:r>
              <a:rPr lang="ru-RU" sz="1200" dirty="0" err="1">
                <a:effectLst/>
              </a:rPr>
              <a:t>атмосфері</a:t>
            </a:r>
            <a:r>
              <a:rPr lang="ru-RU" sz="1200" dirty="0">
                <a:effectLst/>
              </a:rPr>
              <a:t> техногенного </a:t>
            </a:r>
            <a:r>
              <a:rPr lang="ru-RU" sz="1200" dirty="0" err="1">
                <a:effectLst/>
              </a:rPr>
              <a:t>діоксиду</a:t>
            </a:r>
            <a:r>
              <a:rPr lang="ru-RU" sz="1200" dirty="0">
                <a:effectLst/>
              </a:rPr>
              <a:t> — </a:t>
            </a:r>
            <a:r>
              <a:rPr lang="ru-RU" sz="1200" dirty="0" err="1">
                <a:effectLst/>
              </a:rPr>
              <a:t>вуглецю</a:t>
            </a:r>
            <a:r>
              <a:rPr lang="ru-RU" sz="1200" dirty="0">
                <a:effectLst/>
              </a:rPr>
              <a:t> за </a:t>
            </a:r>
            <a:r>
              <a:rPr lang="ru-RU" sz="1200" dirty="0" err="1">
                <a:effectLst/>
              </a:rPr>
              <a:t>рахунок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спалювання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викопних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видів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органічного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палива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підприємствами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енергетики</a:t>
            </a:r>
            <a:r>
              <a:rPr lang="ru-RU" sz="1200" dirty="0">
                <a:effectLst/>
              </a:rPr>
              <a:t>, </a:t>
            </a:r>
            <a:r>
              <a:rPr lang="ru-RU" sz="1200" dirty="0" err="1">
                <a:effectLst/>
              </a:rPr>
              <a:t>металургійними</a:t>
            </a:r>
            <a:r>
              <a:rPr lang="ru-RU" sz="1200" dirty="0">
                <a:effectLst/>
              </a:rPr>
              <a:t> заводами, </a:t>
            </a:r>
            <a:r>
              <a:rPr lang="ru-RU" sz="1200" dirty="0" err="1">
                <a:effectLst/>
              </a:rPr>
              <a:t>автомобільними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двигунами</a:t>
            </a:r>
            <a:r>
              <a:rPr lang="ru-RU" sz="1200" dirty="0">
                <a:effectLst/>
              </a:rPr>
              <a:t>. </a:t>
            </a:r>
            <a:r>
              <a:rPr lang="ru-RU" sz="1200" dirty="0" err="1">
                <a:effectLst/>
              </a:rPr>
              <a:t>Кількість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техногенних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викидів</a:t>
            </a:r>
            <a:r>
              <a:rPr lang="ru-RU" sz="1200" dirty="0">
                <a:effectLst/>
              </a:rPr>
              <a:t> СО2 в атмосферу </a:t>
            </a:r>
            <a:r>
              <a:rPr lang="ru-RU" sz="1200" dirty="0" err="1">
                <a:effectLst/>
              </a:rPr>
              <a:t>значно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зросла</a:t>
            </a:r>
            <a:r>
              <a:rPr lang="ru-RU" sz="1200" dirty="0">
                <a:effectLst/>
              </a:rPr>
              <a:t> в </a:t>
            </a:r>
            <a:r>
              <a:rPr lang="ru-RU" sz="1200" dirty="0" err="1">
                <a:effectLst/>
              </a:rPr>
              <a:t>другій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половині</a:t>
            </a:r>
            <a:r>
              <a:rPr lang="ru-RU" sz="1200" dirty="0">
                <a:effectLst/>
              </a:rPr>
              <a:t> </a:t>
            </a:r>
            <a:r>
              <a:rPr lang="en-US" sz="1200" dirty="0">
                <a:effectLst/>
              </a:rPr>
              <a:t>XX </a:t>
            </a:r>
            <a:r>
              <a:rPr lang="ru-RU" sz="1200" dirty="0">
                <a:effectLst/>
              </a:rPr>
              <a:t>в. Основною причиною </a:t>
            </a:r>
            <a:r>
              <a:rPr lang="ru-RU" sz="1200" dirty="0" err="1">
                <a:effectLst/>
              </a:rPr>
              <a:t>цього</a:t>
            </a:r>
            <a:r>
              <a:rPr lang="ru-RU" sz="1200" dirty="0">
                <a:effectLst/>
              </a:rPr>
              <a:t> стала </a:t>
            </a:r>
            <a:r>
              <a:rPr lang="ru-RU" sz="1200" dirty="0" err="1">
                <a:effectLst/>
              </a:rPr>
              <a:t>колосальна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залежність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світової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економіки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від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викопних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видів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палива</a:t>
            </a:r>
            <a:r>
              <a:rPr lang="ru-RU" sz="1200" dirty="0">
                <a:effectLst/>
              </a:rPr>
              <a:t>. </a:t>
            </a:r>
            <a:r>
              <a:rPr lang="ru-RU" sz="1200" dirty="0" err="1">
                <a:effectLst/>
              </a:rPr>
              <a:t>Індустріалізація</a:t>
            </a:r>
            <a:r>
              <a:rPr lang="ru-RU" sz="1200" dirty="0">
                <a:effectLst/>
              </a:rPr>
              <a:t>, </a:t>
            </a:r>
            <a:r>
              <a:rPr lang="ru-RU" sz="1200" dirty="0" err="1">
                <a:effectLst/>
              </a:rPr>
              <a:t>урбанізація</a:t>
            </a:r>
            <a:r>
              <a:rPr lang="ru-RU" sz="1200" dirty="0">
                <a:effectLst/>
              </a:rPr>
              <a:t> і </a:t>
            </a:r>
            <a:r>
              <a:rPr lang="ru-RU" sz="1200" dirty="0" err="1">
                <a:effectLst/>
              </a:rPr>
              <a:t>стрімкі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темпи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зростання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населення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планети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зумовили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збільшення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світового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попиту</a:t>
            </a:r>
            <a:r>
              <a:rPr lang="ru-RU" sz="1200" dirty="0">
                <a:effectLst/>
              </a:rPr>
              <a:t> на </a:t>
            </a:r>
            <a:r>
              <a:rPr lang="ru-RU" sz="1200" dirty="0" err="1">
                <a:effectLst/>
              </a:rPr>
              <a:t>електроенергію</a:t>
            </a:r>
            <a:r>
              <a:rPr lang="ru-RU" sz="1200" dirty="0">
                <a:effectLst/>
              </a:rPr>
              <a:t>, </a:t>
            </a:r>
            <a:r>
              <a:rPr lang="ru-RU" sz="1200" dirty="0" err="1">
                <a:effectLst/>
              </a:rPr>
              <a:t>який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задовольняється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головним</a:t>
            </a:r>
            <a:r>
              <a:rPr lang="ru-RU" sz="1200" dirty="0">
                <a:effectLst/>
              </a:rPr>
              <a:t> чином за </a:t>
            </a:r>
            <a:r>
              <a:rPr lang="ru-RU" sz="1200" dirty="0" err="1">
                <a:effectLst/>
              </a:rPr>
              <a:t>рахунок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спалювання</a:t>
            </a:r>
            <a:r>
              <a:rPr lang="ru-RU" sz="1200" dirty="0">
                <a:effectLst/>
              </a:rPr>
              <a:t> горючих </a:t>
            </a:r>
            <a:r>
              <a:rPr lang="ru-RU" sz="1200" dirty="0" err="1">
                <a:effectLst/>
              </a:rPr>
              <a:t>копалин</a:t>
            </a:r>
            <a:r>
              <a:rPr lang="ru-RU" sz="1200" dirty="0">
                <a:effectLst/>
              </a:rPr>
              <a:t>. </a:t>
            </a:r>
            <a:r>
              <a:rPr lang="ru-RU" sz="1200" dirty="0" err="1">
                <a:effectLst/>
              </a:rPr>
              <a:t>Зростання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споживання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енергії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завжди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вважалося</a:t>
            </a:r>
            <a:r>
              <a:rPr lang="ru-RU" sz="1200" dirty="0">
                <a:effectLst/>
              </a:rPr>
              <a:t> не </a:t>
            </a:r>
            <a:r>
              <a:rPr lang="ru-RU" sz="1200" dirty="0" err="1">
                <a:effectLst/>
              </a:rPr>
              <a:t>тільки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важливою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умовою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технічного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прогресу</a:t>
            </a:r>
            <a:r>
              <a:rPr lang="ru-RU" sz="1200" dirty="0">
                <a:effectLst/>
              </a:rPr>
              <a:t>, але і </a:t>
            </a:r>
            <a:r>
              <a:rPr lang="ru-RU" sz="1200" dirty="0" err="1">
                <a:effectLst/>
              </a:rPr>
              <a:t>сприятливим</a:t>
            </a:r>
            <a:r>
              <a:rPr lang="ru-RU" sz="1200" dirty="0">
                <a:effectLst/>
              </a:rPr>
              <a:t> фактором </a:t>
            </a:r>
            <a:r>
              <a:rPr lang="ru-RU" sz="1200" dirty="0" err="1">
                <a:effectLst/>
              </a:rPr>
              <a:t>існування</a:t>
            </a:r>
            <a:r>
              <a:rPr lang="ru-RU" sz="1200" dirty="0">
                <a:effectLst/>
              </a:rPr>
              <a:t> та </a:t>
            </a:r>
            <a:r>
              <a:rPr lang="ru-RU" sz="1200" dirty="0" err="1">
                <a:effectLst/>
              </a:rPr>
              <a:t>розвитку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людської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цивілізації</a:t>
            </a:r>
            <a:r>
              <a:rPr lang="ru-RU" sz="1200" dirty="0">
                <a:effectLst/>
              </a:rPr>
              <a:t>. Коли </a:t>
            </a:r>
            <a:r>
              <a:rPr lang="ru-RU" sz="1200" dirty="0" err="1">
                <a:effectLst/>
              </a:rPr>
              <a:t>людина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навчилася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видобувати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вогонь</a:t>
            </a:r>
            <a:r>
              <a:rPr lang="ru-RU" sz="1200" dirty="0">
                <a:effectLst/>
              </a:rPr>
              <a:t>, </a:t>
            </a:r>
            <a:r>
              <a:rPr lang="ru-RU" sz="1200" dirty="0" err="1">
                <a:effectLst/>
              </a:rPr>
              <a:t>стався</a:t>
            </a:r>
            <a:r>
              <a:rPr lang="ru-RU" sz="1200" dirty="0">
                <a:effectLst/>
              </a:rPr>
              <a:t> перший </a:t>
            </a:r>
            <a:r>
              <a:rPr lang="ru-RU" sz="1200" dirty="0" err="1">
                <a:effectLst/>
              </a:rPr>
              <a:t>стрибок</a:t>
            </a:r>
            <a:r>
              <a:rPr lang="ru-RU" sz="1200" dirty="0">
                <a:effectLst/>
              </a:rPr>
              <a:t> у </a:t>
            </a:r>
            <a:r>
              <a:rPr lang="ru-RU" sz="1200" dirty="0" err="1">
                <a:effectLst/>
              </a:rPr>
              <a:t>зміні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рівня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життя</a:t>
            </a:r>
            <a:r>
              <a:rPr lang="ru-RU" sz="1200" dirty="0">
                <a:effectLst/>
              </a:rPr>
              <a:t>, </a:t>
            </a:r>
            <a:r>
              <a:rPr lang="ru-RU" sz="1200" dirty="0" err="1">
                <a:effectLst/>
              </a:rPr>
              <a:t>енергоресурсами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були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м'язова</a:t>
            </a:r>
            <a:r>
              <a:rPr lang="ru-RU" sz="1200" dirty="0">
                <a:effectLst/>
              </a:rPr>
              <a:t> сила </a:t>
            </a:r>
            <a:r>
              <a:rPr lang="ru-RU" sz="1200" dirty="0" err="1">
                <a:effectLst/>
              </a:rPr>
              <a:t>людини</a:t>
            </a:r>
            <a:r>
              <a:rPr lang="ru-RU" sz="1200" dirty="0">
                <a:effectLst/>
              </a:rPr>
              <a:t> і дрова. </a:t>
            </a:r>
            <a:r>
              <a:rPr lang="ru-RU" sz="1200" dirty="0" err="1">
                <a:effectLst/>
              </a:rPr>
              <a:t>Наступний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стрибок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був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пов'язаний</a:t>
            </a:r>
            <a:r>
              <a:rPr lang="ru-RU" sz="1200" dirty="0">
                <a:effectLst/>
              </a:rPr>
              <a:t> з </a:t>
            </a:r>
            <a:r>
              <a:rPr lang="ru-RU" sz="1200" dirty="0" err="1">
                <a:effectLst/>
              </a:rPr>
              <a:t>винаходом</a:t>
            </a:r>
            <a:r>
              <a:rPr lang="ru-RU" sz="1200" dirty="0">
                <a:effectLst/>
              </a:rPr>
              <a:t> колеса, </a:t>
            </a:r>
            <a:r>
              <a:rPr lang="ru-RU" sz="1200" dirty="0" err="1">
                <a:effectLst/>
              </a:rPr>
              <a:t>створенням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різних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механізмів</a:t>
            </a:r>
            <a:r>
              <a:rPr lang="ru-RU" sz="1200" dirty="0">
                <a:effectLst/>
              </a:rPr>
              <a:t>, </a:t>
            </a:r>
            <a:r>
              <a:rPr lang="ru-RU" sz="1200" dirty="0" err="1">
                <a:effectLst/>
              </a:rPr>
              <a:t>розвитком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найпростішого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ковальського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виробництва</a:t>
            </a:r>
            <a:r>
              <a:rPr lang="ru-RU" sz="1200" dirty="0">
                <a:effectLst/>
              </a:rPr>
              <a:t>. До </a:t>
            </a:r>
            <a:r>
              <a:rPr lang="en-US" sz="1200" dirty="0">
                <a:effectLst/>
              </a:rPr>
              <a:t>XV </a:t>
            </a:r>
            <a:r>
              <a:rPr lang="ru-RU" sz="1200" dirty="0">
                <a:effectLst/>
              </a:rPr>
              <a:t>в. список </a:t>
            </a:r>
            <a:r>
              <a:rPr lang="ru-RU" sz="1200" dirty="0" err="1">
                <a:effectLst/>
              </a:rPr>
              <a:t>енергоресурсів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значно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розширився</a:t>
            </a:r>
            <a:r>
              <a:rPr lang="ru-RU" sz="1200" dirty="0">
                <a:effectLst/>
              </a:rPr>
              <a:t> — до </a:t>
            </a:r>
            <a:r>
              <a:rPr lang="ru-RU" sz="1200" dirty="0" err="1">
                <a:effectLst/>
              </a:rPr>
              <a:t>власної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м'язової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сили</a:t>
            </a:r>
            <a:r>
              <a:rPr lang="ru-RU" sz="1200" dirty="0">
                <a:effectLst/>
              </a:rPr>
              <a:t> і дров </a:t>
            </a:r>
            <a:r>
              <a:rPr lang="ru-RU" sz="1200" dirty="0" err="1">
                <a:effectLst/>
              </a:rPr>
              <a:t>додалися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м'язова</a:t>
            </a:r>
            <a:r>
              <a:rPr lang="ru-RU" sz="1200" dirty="0">
                <a:effectLst/>
              </a:rPr>
              <a:t> сила </a:t>
            </a:r>
            <a:r>
              <a:rPr lang="ru-RU" sz="1200" dirty="0" err="1">
                <a:effectLst/>
              </a:rPr>
              <a:t>робочої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худоби</a:t>
            </a:r>
            <a:r>
              <a:rPr lang="ru-RU" sz="1200" dirty="0">
                <a:effectLst/>
              </a:rPr>
              <a:t>, </a:t>
            </a:r>
            <a:r>
              <a:rPr lang="ru-RU" sz="1200" dirty="0" err="1">
                <a:effectLst/>
              </a:rPr>
              <a:t>енергія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вітру</a:t>
            </a:r>
            <a:r>
              <a:rPr lang="ru-RU" sz="1200" dirty="0">
                <a:effectLst/>
              </a:rPr>
              <a:t>, води і </a:t>
            </a:r>
            <a:r>
              <a:rPr lang="ru-RU" sz="1200" dirty="0" err="1">
                <a:effectLst/>
              </a:rPr>
              <a:t>вугілля</a:t>
            </a:r>
            <a:r>
              <a:rPr lang="ru-RU" sz="1200" dirty="0">
                <a:effectLst/>
              </a:rPr>
              <a:t>. </a:t>
            </a:r>
            <a:r>
              <a:rPr lang="ru-RU" sz="1200" dirty="0" err="1">
                <a:effectLst/>
              </a:rPr>
              <a:t>Енергоспоживання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зросло</a:t>
            </a:r>
            <a:r>
              <a:rPr lang="ru-RU" sz="1200" dirty="0">
                <a:effectLst/>
              </a:rPr>
              <a:t> в 10 </a:t>
            </a:r>
            <a:r>
              <a:rPr lang="ru-RU" sz="1200" dirty="0" err="1">
                <a:effectLst/>
              </a:rPr>
              <a:t>разів</a:t>
            </a:r>
            <a:r>
              <a:rPr lang="ru-RU" sz="1200" dirty="0">
                <a:effectLst/>
              </a:rPr>
              <a:t>. </a:t>
            </a:r>
            <a:r>
              <a:rPr lang="ru-RU" sz="1200" dirty="0" err="1">
                <a:effectLst/>
              </a:rPr>
              <a:t>Подальший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технічний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процес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йшов</a:t>
            </a:r>
            <a:r>
              <a:rPr lang="ru-RU" sz="1200" dirty="0">
                <a:effectLst/>
              </a:rPr>
              <a:t> по шляху </a:t>
            </a:r>
            <a:r>
              <a:rPr lang="ru-RU" sz="1200" dirty="0" err="1">
                <a:effectLst/>
              </a:rPr>
              <a:t>вдосконалення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методів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використання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енергії</a:t>
            </a:r>
            <a:r>
              <a:rPr lang="ru-RU" sz="1200" dirty="0">
                <a:effectLst/>
              </a:rPr>
              <a:t> та </a:t>
            </a:r>
            <a:r>
              <a:rPr lang="ru-RU" sz="1200" dirty="0" err="1">
                <a:effectLst/>
              </a:rPr>
              <a:t>освоєння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нових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її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джерел</a:t>
            </a:r>
            <a:r>
              <a:rPr lang="ru-RU" sz="1200" dirty="0">
                <a:effectLst/>
              </a:rPr>
              <a:t>. </a:t>
            </a:r>
            <a:r>
              <a:rPr lang="en-US" sz="1200" dirty="0">
                <a:effectLst/>
              </a:rPr>
              <a:t>XIX </a:t>
            </a:r>
            <a:r>
              <a:rPr lang="ru-RU" sz="1200" dirty="0">
                <a:effectLst/>
              </a:rPr>
              <a:t>ст. </a:t>
            </a:r>
            <a:r>
              <a:rPr lang="ru-RU" sz="1200" dirty="0" err="1">
                <a:effectLst/>
              </a:rPr>
              <a:t>було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назване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століттям</a:t>
            </a:r>
            <a:r>
              <a:rPr lang="ru-RU" sz="1200" dirty="0">
                <a:effectLst/>
              </a:rPr>
              <a:t> пари. </a:t>
            </a:r>
            <a:r>
              <a:rPr lang="ru-RU" sz="1200" dirty="0" err="1">
                <a:effectLst/>
              </a:rPr>
              <a:t>Потім</a:t>
            </a:r>
            <a:r>
              <a:rPr lang="ru-RU" sz="1200" dirty="0">
                <a:effectLst/>
              </a:rPr>
              <a:t> настала </a:t>
            </a:r>
            <a:r>
              <a:rPr lang="ru-RU" sz="1200" dirty="0" err="1">
                <a:effectLst/>
              </a:rPr>
              <a:t>епоха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електрики</a:t>
            </a:r>
            <a:r>
              <a:rPr lang="ru-RU" sz="1200" dirty="0">
                <a:effectLst/>
              </a:rPr>
              <a:t>, </a:t>
            </a:r>
            <a:r>
              <a:rPr lang="ru-RU" sz="1200" dirty="0" err="1">
                <a:effectLst/>
              </a:rPr>
              <a:t>альтернативи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якої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поки</a:t>
            </a:r>
            <a:r>
              <a:rPr lang="ru-RU" sz="1200" dirty="0">
                <a:effectLst/>
              </a:rPr>
              <a:t> не видно. </a:t>
            </a:r>
            <a:r>
              <a:rPr lang="ru-RU" sz="1200" dirty="0" err="1">
                <a:effectLst/>
              </a:rPr>
              <a:t>Зростання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споживання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енергії</a:t>
            </a:r>
            <a:r>
              <a:rPr lang="ru-RU" sz="1200" dirty="0">
                <a:effectLst/>
              </a:rPr>
              <a:t> в </a:t>
            </a:r>
            <a:r>
              <a:rPr lang="ru-RU" sz="1200" dirty="0" err="1">
                <a:effectLst/>
              </a:rPr>
              <a:t>даний</a:t>
            </a:r>
            <a:r>
              <a:rPr lang="ru-RU" sz="1200" dirty="0">
                <a:effectLst/>
              </a:rPr>
              <a:t> час </a:t>
            </a:r>
            <a:r>
              <a:rPr lang="ru-RU" sz="1200" dirty="0" err="1">
                <a:effectLst/>
              </a:rPr>
              <a:t>складає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близько</a:t>
            </a:r>
            <a:r>
              <a:rPr lang="ru-RU" sz="1200" dirty="0">
                <a:effectLst/>
              </a:rPr>
              <a:t> 5% на </a:t>
            </a:r>
            <a:r>
              <a:rPr lang="ru-RU" sz="1200" dirty="0" err="1">
                <a:effectLst/>
              </a:rPr>
              <a:t>рік</a:t>
            </a:r>
            <a:r>
              <a:rPr lang="ru-RU" sz="1200" dirty="0">
                <a:effectLst/>
              </a:rPr>
              <a:t>, </a:t>
            </a:r>
            <a:r>
              <a:rPr lang="ru-RU" sz="1200" dirty="0" err="1">
                <a:effectLst/>
              </a:rPr>
              <a:t>що</a:t>
            </a:r>
            <a:r>
              <a:rPr lang="ru-RU" sz="1200" dirty="0">
                <a:effectLst/>
              </a:rPr>
              <a:t> при </a:t>
            </a:r>
            <a:r>
              <a:rPr lang="ru-RU" sz="1200" dirty="0" err="1">
                <a:effectLst/>
              </a:rPr>
              <a:t>зростанні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населення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трохи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менше</a:t>
            </a:r>
            <a:r>
              <a:rPr lang="ru-RU" sz="1200" dirty="0">
                <a:effectLst/>
              </a:rPr>
              <a:t> 2% на </a:t>
            </a:r>
            <a:r>
              <a:rPr lang="ru-RU" sz="1200" dirty="0" err="1">
                <a:effectLst/>
              </a:rPr>
              <a:t>рік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означає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більш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ніж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дворазове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збільшення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споживання</a:t>
            </a:r>
            <a:r>
              <a:rPr lang="ru-RU" sz="1200" dirty="0">
                <a:effectLst/>
              </a:rPr>
              <a:t> на душу </a:t>
            </a:r>
            <a:r>
              <a:rPr lang="ru-RU" sz="1200" dirty="0" err="1">
                <a:effectLst/>
              </a:rPr>
              <a:t>населення</a:t>
            </a:r>
            <a:r>
              <a:rPr lang="ru-RU" sz="1200" dirty="0">
                <a:effectLst/>
              </a:rPr>
              <a:t>. У 2000 р. </a:t>
            </a:r>
            <a:r>
              <a:rPr lang="ru-RU" sz="1200" dirty="0" err="1">
                <a:effectLst/>
              </a:rPr>
              <a:t>світ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витратив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більше</a:t>
            </a:r>
            <a:r>
              <a:rPr lang="ru-RU" sz="1200" dirty="0">
                <a:effectLst/>
              </a:rPr>
              <a:t> 16 — 109 кВт-год </a:t>
            </a:r>
            <a:r>
              <a:rPr lang="ru-RU" sz="1200" dirty="0" err="1">
                <a:effectLst/>
              </a:rPr>
              <a:t>енергії</a:t>
            </a:r>
            <a:r>
              <a:rPr lang="ru-RU" sz="1200" dirty="0">
                <a:effectLst/>
              </a:rPr>
              <a:t>, </a:t>
            </a:r>
            <a:r>
              <a:rPr lang="ru-RU" sz="1200" dirty="0" err="1">
                <a:effectLst/>
              </a:rPr>
              <a:t>чверть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цієї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кількості</a:t>
            </a:r>
            <a:r>
              <a:rPr lang="ru-RU" sz="1200" dirty="0">
                <a:effectLst/>
              </a:rPr>
              <a:t> припала на США і </a:t>
            </a:r>
            <a:r>
              <a:rPr lang="ru-RU" sz="1200" dirty="0" err="1">
                <a:effectLst/>
              </a:rPr>
              <a:t>стільки</a:t>
            </a:r>
            <a:r>
              <a:rPr lang="ru-RU" sz="1200" dirty="0">
                <a:effectLst/>
              </a:rPr>
              <a:t> ж — на </a:t>
            </a:r>
            <a:r>
              <a:rPr lang="ru-RU" sz="1200" dirty="0" err="1">
                <a:effectLst/>
              </a:rPr>
              <a:t>країни</a:t>
            </a:r>
            <a:r>
              <a:rPr lang="ru-RU" sz="1200" dirty="0">
                <a:effectLst/>
              </a:rPr>
              <a:t>, </a:t>
            </a:r>
            <a:r>
              <a:rPr lang="ru-RU" sz="1200" dirty="0" err="1">
                <a:effectLst/>
              </a:rPr>
              <a:t>що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розвиваються</a:t>
            </a:r>
            <a:r>
              <a:rPr lang="ru-RU" sz="1200" dirty="0">
                <a:effectLst/>
              </a:rPr>
              <a:t> разом з </a:t>
            </a:r>
            <a:r>
              <a:rPr lang="ru-RU" sz="1200" dirty="0" err="1">
                <a:effectLst/>
              </a:rPr>
              <a:t>Китаєм</a:t>
            </a:r>
            <a:r>
              <a:rPr lang="ru-RU" sz="1200" dirty="0">
                <a:effectLst/>
              </a:rPr>
              <a:t> (</a:t>
            </a:r>
            <a:r>
              <a:rPr lang="ru-RU" sz="1200" dirty="0" err="1">
                <a:effectLst/>
              </a:rPr>
              <a:t>частка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Росії</a:t>
            </a:r>
            <a:r>
              <a:rPr lang="ru-RU" sz="1200" dirty="0">
                <a:effectLst/>
              </a:rPr>
              <a:t> — </a:t>
            </a:r>
            <a:r>
              <a:rPr lang="ru-RU" sz="1200" dirty="0" err="1">
                <a:effectLst/>
              </a:rPr>
              <a:t>близько</a:t>
            </a:r>
            <a:r>
              <a:rPr lang="ru-RU" sz="1200" dirty="0">
                <a:effectLst/>
              </a:rPr>
              <a:t> 6%). </a:t>
            </a:r>
            <a:r>
              <a:rPr lang="ru-RU" sz="1200" dirty="0" err="1">
                <a:effectLst/>
              </a:rPr>
              <a:t>Наразі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викопні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види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органічного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палива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складають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більше</a:t>
            </a:r>
            <a:r>
              <a:rPr lang="ru-RU" sz="1200" dirty="0">
                <a:effectLst/>
              </a:rPr>
              <a:t> 90% </a:t>
            </a:r>
            <a:r>
              <a:rPr lang="ru-RU" sz="1200" dirty="0" err="1">
                <a:effectLst/>
              </a:rPr>
              <a:t>всіх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первинних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енергоресурсів</a:t>
            </a:r>
            <a:r>
              <a:rPr lang="ru-RU" sz="1200" dirty="0">
                <a:effectLst/>
              </a:rPr>
              <a:t>, </a:t>
            </a:r>
            <a:r>
              <a:rPr lang="ru-RU" sz="1200" dirty="0" err="1">
                <a:effectLst/>
              </a:rPr>
              <a:t>забезпечуючи</a:t>
            </a:r>
            <a:r>
              <a:rPr lang="ru-RU" sz="1200" dirty="0">
                <a:effectLst/>
              </a:rPr>
              <a:t> 75% </a:t>
            </a:r>
            <a:r>
              <a:rPr lang="ru-RU" sz="1200" dirty="0" err="1">
                <a:effectLst/>
              </a:rPr>
              <a:t>світового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виробництва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електричної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енергії</a:t>
            </a:r>
            <a:r>
              <a:rPr lang="ru-RU" sz="1200" dirty="0">
                <a:effectLst/>
              </a:rPr>
              <a:t>. В </a:t>
            </a:r>
            <a:r>
              <a:rPr lang="ru-RU" sz="1200" dirty="0" err="1">
                <a:effectLst/>
              </a:rPr>
              <a:t>результаті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спалювання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органічного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палива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тільки</a:t>
            </a:r>
            <a:r>
              <a:rPr lang="ru-RU" sz="1200" dirty="0">
                <a:effectLst/>
              </a:rPr>
              <a:t> на </a:t>
            </a:r>
            <a:r>
              <a:rPr lang="ru-RU" sz="1200" dirty="0" err="1">
                <a:effectLst/>
              </a:rPr>
              <a:t>теплових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електростанціях</a:t>
            </a:r>
            <a:r>
              <a:rPr lang="ru-RU" sz="1200" dirty="0">
                <a:effectLst/>
              </a:rPr>
              <a:t> (ТЕС), не </a:t>
            </a:r>
            <a:r>
              <a:rPr lang="ru-RU" sz="1200" dirty="0" err="1">
                <a:effectLst/>
              </a:rPr>
              <a:t>рахуючи</a:t>
            </a:r>
            <a:r>
              <a:rPr lang="ru-RU" sz="1200" dirty="0">
                <a:effectLst/>
              </a:rPr>
              <a:t> роботу </a:t>
            </a:r>
            <a:r>
              <a:rPr lang="ru-RU" sz="1200" dirty="0" err="1">
                <a:effectLst/>
              </a:rPr>
              <a:t>автомобільних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двигунів</a:t>
            </a:r>
            <a:r>
              <a:rPr lang="ru-RU" sz="1200" dirty="0">
                <a:effectLst/>
              </a:rPr>
              <a:t> і </a:t>
            </a:r>
            <a:r>
              <a:rPr lang="ru-RU" sz="1200" dirty="0" err="1">
                <a:effectLst/>
              </a:rPr>
              <a:t>металургійних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підприємств</a:t>
            </a:r>
            <a:r>
              <a:rPr lang="ru-RU" sz="1200" dirty="0">
                <a:effectLst/>
              </a:rPr>
              <a:t>, в атмосферу </a:t>
            </a:r>
            <a:r>
              <a:rPr lang="ru-RU" sz="1200" dirty="0" err="1">
                <a:effectLst/>
              </a:rPr>
              <a:t>щорічно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надходить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понад</a:t>
            </a:r>
            <a:r>
              <a:rPr lang="ru-RU" sz="1200" dirty="0">
                <a:effectLst/>
              </a:rPr>
              <a:t> 5 млрд т </a:t>
            </a:r>
            <a:r>
              <a:rPr lang="ru-RU" sz="1200" dirty="0" err="1">
                <a:effectLst/>
              </a:rPr>
              <a:t>вуглекислого</a:t>
            </a:r>
            <a:r>
              <a:rPr lang="ru-RU" sz="1200" dirty="0">
                <a:effectLst/>
              </a:rPr>
              <a:t> газу (25% </a:t>
            </a:r>
            <a:r>
              <a:rPr lang="ru-RU" sz="1200" dirty="0" err="1">
                <a:effectLst/>
              </a:rPr>
              <a:t>техногенних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викидів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діоксиду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вуглецю</a:t>
            </a:r>
            <a:r>
              <a:rPr lang="ru-RU" sz="1200" dirty="0">
                <a:effectLst/>
              </a:rPr>
              <a:t> в атмосферу </a:t>
            </a:r>
            <a:r>
              <a:rPr lang="ru-RU" sz="1200" dirty="0" err="1">
                <a:effectLst/>
              </a:rPr>
              <a:t>дають</a:t>
            </a:r>
            <a:r>
              <a:rPr lang="ru-RU" sz="1200" dirty="0">
                <a:effectLst/>
              </a:rPr>
              <a:t> США і </a:t>
            </a:r>
            <a:r>
              <a:rPr lang="ru-RU" sz="1200" dirty="0" err="1">
                <a:effectLst/>
              </a:rPr>
              <a:t>країни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Євросоюзу</a:t>
            </a:r>
            <a:r>
              <a:rPr lang="ru-RU" sz="1200" dirty="0">
                <a:effectLst/>
              </a:rPr>
              <a:t>, 1 1% — Китай, 9% — </a:t>
            </a:r>
            <a:r>
              <a:rPr lang="ru-RU" sz="1200" dirty="0" err="1">
                <a:effectLst/>
              </a:rPr>
              <a:t>Росія</a:t>
            </a:r>
            <a:r>
              <a:rPr lang="ru-RU" sz="1200" dirty="0">
                <a:effectLst/>
              </a:rPr>
              <a:t>). </a:t>
            </a:r>
            <a:r>
              <a:rPr lang="ru-RU" sz="1200" dirty="0" err="1">
                <a:effectLst/>
              </a:rPr>
              <a:t>Додатково</a:t>
            </a:r>
            <a:r>
              <a:rPr lang="ru-RU" sz="1200" dirty="0">
                <a:effectLst/>
              </a:rPr>
              <a:t> 1-2 млрд т СО2 </a:t>
            </a:r>
            <a:r>
              <a:rPr lang="ru-RU" sz="1200" dirty="0" err="1">
                <a:effectLst/>
              </a:rPr>
              <a:t>надходить</a:t>
            </a:r>
            <a:r>
              <a:rPr lang="ru-RU" sz="1200" dirty="0">
                <a:effectLst/>
              </a:rPr>
              <a:t> в атмосферу за </a:t>
            </a:r>
            <a:r>
              <a:rPr lang="ru-RU" sz="1200" dirty="0" err="1">
                <a:effectLst/>
              </a:rPr>
              <a:t>рахунок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спалювання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лісів</a:t>
            </a:r>
            <a:r>
              <a:rPr lang="ru-RU" sz="1200" dirty="0">
                <a:effectLst/>
              </a:rPr>
              <a:t>, </a:t>
            </a:r>
            <a:r>
              <a:rPr lang="ru-RU" sz="1200" dirty="0" err="1">
                <a:effectLst/>
              </a:rPr>
              <a:t>головним</a:t>
            </a:r>
            <a:r>
              <a:rPr lang="ru-RU" sz="1200" dirty="0">
                <a:effectLst/>
              </a:rPr>
              <a:t> чином </a:t>
            </a:r>
            <a:r>
              <a:rPr lang="ru-RU" sz="1200" dirty="0" err="1">
                <a:effectLst/>
              </a:rPr>
              <a:t>тропічних</a:t>
            </a:r>
            <a:r>
              <a:rPr lang="ru-RU" sz="1200" dirty="0">
                <a:effectLst/>
              </a:rPr>
              <a:t>. </a:t>
            </a:r>
            <a:r>
              <a:rPr lang="ru-RU" sz="1200" dirty="0" err="1">
                <a:effectLst/>
              </a:rPr>
              <a:t>Ліси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взагалі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зникають</a:t>
            </a:r>
            <a:r>
              <a:rPr lang="ru-RU" sz="1200" dirty="0">
                <a:effectLst/>
              </a:rPr>
              <a:t> з </a:t>
            </a:r>
            <a:r>
              <a:rPr lang="ru-RU" sz="1200" dirty="0" err="1">
                <a:effectLst/>
              </a:rPr>
              <a:t>поверхні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планети</a:t>
            </a:r>
            <a:r>
              <a:rPr lang="ru-RU" sz="1200" dirty="0">
                <a:effectLst/>
              </a:rPr>
              <a:t> з </a:t>
            </a:r>
            <a:r>
              <a:rPr lang="ru-RU" sz="1200" dirty="0" err="1">
                <a:effectLst/>
              </a:rPr>
              <a:t>катастрофічною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швидкістю</a:t>
            </a:r>
            <a:r>
              <a:rPr lang="ru-RU" sz="1200" dirty="0">
                <a:effectLst/>
              </a:rPr>
              <a:t>, за два </a:t>
            </a:r>
            <a:r>
              <a:rPr lang="ru-RU" sz="1200" dirty="0" err="1">
                <a:effectLst/>
              </a:rPr>
              <a:t>останні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століття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площа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лісів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скоротилася</a:t>
            </a:r>
            <a:r>
              <a:rPr lang="ru-RU" sz="1200" dirty="0">
                <a:effectLst/>
              </a:rPr>
              <a:t> </a:t>
            </a:r>
            <a:r>
              <a:rPr lang="ru-RU" sz="1200" dirty="0" err="1">
                <a:effectLst/>
              </a:rPr>
              <a:t>вдвічі</a:t>
            </a:r>
            <a:r>
              <a:rPr lang="ru-RU" sz="1200" dirty="0">
                <a:effectLst/>
              </a:rPr>
              <a:t>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2693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33468"/>
            <a:ext cx="8842176" cy="5022558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>
                <a:effectLst/>
              </a:rPr>
              <a:t>Вологі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тропічні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ліси</a:t>
            </a:r>
            <a:r>
              <a:rPr lang="ru-RU" dirty="0">
                <a:effectLst/>
              </a:rPr>
              <a:t> почали </a:t>
            </a:r>
            <a:r>
              <a:rPr lang="ru-RU" dirty="0" err="1">
                <a:effectLst/>
              </a:rPr>
              <a:t>інтенсивно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спалюватися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середини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минулого</a:t>
            </a:r>
            <a:r>
              <a:rPr lang="ru-RU" dirty="0">
                <a:effectLst/>
              </a:rPr>
              <a:t>, </a:t>
            </a:r>
            <a:r>
              <a:rPr lang="en-US" dirty="0">
                <a:effectLst/>
              </a:rPr>
              <a:t>XX </a:t>
            </a:r>
            <a:r>
              <a:rPr lang="ru-RU" dirty="0">
                <a:effectLst/>
              </a:rPr>
              <a:t>ст. (В </a:t>
            </a:r>
            <a:r>
              <a:rPr lang="ru-RU" dirty="0" err="1">
                <a:effectLst/>
              </a:rPr>
              <a:t>середньому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ліси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зникають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швидкістю</a:t>
            </a:r>
            <a:r>
              <a:rPr lang="ru-RU" dirty="0">
                <a:effectLst/>
              </a:rPr>
              <a:t> 1 га на </a:t>
            </a:r>
            <a:r>
              <a:rPr lang="ru-RU" dirty="0" err="1">
                <a:effectLst/>
              </a:rPr>
              <a:t>хвилину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або</a:t>
            </a:r>
            <a:r>
              <a:rPr lang="ru-RU" dirty="0">
                <a:effectLst/>
              </a:rPr>
              <a:t> 5 тис. км2 на </a:t>
            </a:r>
            <a:r>
              <a:rPr lang="ru-RU" dirty="0" err="1">
                <a:effectLst/>
              </a:rPr>
              <a:t>рік</a:t>
            </a:r>
            <a:r>
              <a:rPr lang="ru-RU" dirty="0">
                <a:effectLst/>
              </a:rPr>
              <a:t>). З початку </a:t>
            </a:r>
            <a:r>
              <a:rPr lang="en-US" dirty="0">
                <a:effectLst/>
              </a:rPr>
              <a:t>XX </a:t>
            </a:r>
            <a:r>
              <a:rPr lang="ru-RU" dirty="0">
                <a:effectLst/>
              </a:rPr>
              <a:t>ст., за </a:t>
            </a:r>
            <a:r>
              <a:rPr lang="ru-RU" dirty="0" err="1">
                <a:effectLst/>
              </a:rPr>
              <a:t>оцінками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експертів</a:t>
            </a:r>
            <a:r>
              <a:rPr lang="ru-RU" dirty="0">
                <a:effectLst/>
              </a:rPr>
              <a:t> ООН, </a:t>
            </a:r>
            <a:r>
              <a:rPr lang="ru-RU" dirty="0" err="1">
                <a:effectLst/>
              </a:rPr>
              <a:t>збільшення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викидів</a:t>
            </a:r>
            <a:r>
              <a:rPr lang="ru-RU" dirty="0">
                <a:effectLst/>
              </a:rPr>
              <a:t> СО2 становило </a:t>
            </a:r>
            <a:r>
              <a:rPr lang="ru-RU" dirty="0" err="1">
                <a:effectLst/>
              </a:rPr>
              <a:t>від</a:t>
            </a:r>
            <a:r>
              <a:rPr lang="ru-RU" dirty="0">
                <a:effectLst/>
              </a:rPr>
              <a:t> 0,5 до 5% на </a:t>
            </a:r>
            <a:r>
              <a:rPr lang="ru-RU" dirty="0" err="1">
                <a:effectLst/>
              </a:rPr>
              <a:t>рік</a:t>
            </a:r>
            <a:r>
              <a:rPr lang="ru-RU" dirty="0">
                <a:effectLst/>
              </a:rPr>
              <a:t>. У </a:t>
            </a:r>
            <a:r>
              <a:rPr lang="ru-RU" dirty="0" err="1">
                <a:effectLst/>
              </a:rPr>
              <a:t>результаті</a:t>
            </a:r>
            <a:r>
              <a:rPr lang="ru-RU" dirty="0">
                <a:effectLst/>
              </a:rPr>
              <a:t> за </a:t>
            </a:r>
            <a:r>
              <a:rPr lang="ru-RU" dirty="0" err="1">
                <a:effectLst/>
              </a:rPr>
              <a:t>останні</a:t>
            </a:r>
            <a:r>
              <a:rPr lang="ru-RU" dirty="0">
                <a:effectLst/>
              </a:rPr>
              <a:t> сто </a:t>
            </a:r>
            <a:r>
              <a:rPr lang="ru-RU" dirty="0" err="1">
                <a:effectLst/>
              </a:rPr>
              <a:t>років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тільки</a:t>
            </a:r>
            <a:r>
              <a:rPr lang="ru-RU" dirty="0">
                <a:effectLst/>
              </a:rPr>
              <a:t> за </a:t>
            </a:r>
            <a:r>
              <a:rPr lang="ru-RU" dirty="0" err="1">
                <a:effectLst/>
              </a:rPr>
              <a:t>рахунок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спалювання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палива</a:t>
            </a:r>
            <a:r>
              <a:rPr lang="ru-RU" dirty="0">
                <a:effectLst/>
              </a:rPr>
              <a:t> в атмосферу </a:t>
            </a:r>
            <a:r>
              <a:rPr lang="ru-RU" dirty="0" err="1">
                <a:effectLst/>
              </a:rPr>
              <a:t>надійшло</a:t>
            </a:r>
            <a:r>
              <a:rPr lang="ru-RU" dirty="0">
                <a:effectLst/>
              </a:rPr>
              <a:t> 400 млрд т </a:t>
            </a:r>
            <a:r>
              <a:rPr lang="ru-RU" dirty="0" err="1">
                <a:effectLst/>
              </a:rPr>
              <a:t>вуглекислого</a:t>
            </a:r>
            <a:r>
              <a:rPr lang="ru-RU" dirty="0">
                <a:effectLst/>
              </a:rPr>
              <a:t> газу. Зараз атмосфера </a:t>
            </a:r>
            <a:r>
              <a:rPr lang="ru-RU" dirty="0" err="1">
                <a:effectLst/>
              </a:rPr>
              <a:t>містить</a:t>
            </a:r>
            <a:r>
              <a:rPr lang="ru-RU" dirty="0">
                <a:effectLst/>
              </a:rPr>
              <a:t> на 25% </a:t>
            </a:r>
            <a:r>
              <a:rPr lang="ru-RU" dirty="0" err="1">
                <a:effectLst/>
              </a:rPr>
              <a:t>більше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вуглекислого</a:t>
            </a:r>
            <a:r>
              <a:rPr lang="ru-RU" dirty="0">
                <a:effectLst/>
              </a:rPr>
              <a:t> газу, </a:t>
            </a:r>
            <a:r>
              <a:rPr lang="ru-RU" dirty="0" err="1">
                <a:effectLst/>
              </a:rPr>
              <a:t>ніж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накопичено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ній</a:t>
            </a:r>
            <a:r>
              <a:rPr lang="ru-RU" dirty="0">
                <a:effectLst/>
              </a:rPr>
              <a:t> за </a:t>
            </a:r>
            <a:r>
              <a:rPr lang="ru-RU" dirty="0" err="1">
                <a:effectLst/>
              </a:rPr>
              <a:t>останні</a:t>
            </a:r>
            <a:r>
              <a:rPr lang="ru-RU" dirty="0">
                <a:effectLst/>
              </a:rPr>
              <a:t> 160 тис. </a:t>
            </a:r>
            <a:r>
              <a:rPr lang="ru-RU" dirty="0" err="1">
                <a:effectLst/>
              </a:rPr>
              <a:t>років</a:t>
            </a:r>
            <a:r>
              <a:rPr lang="ru-RU" dirty="0">
                <a:effectLst/>
              </a:rPr>
              <a:t> (!). </a:t>
            </a:r>
            <a:r>
              <a:rPr lang="ru-RU" dirty="0" err="1">
                <a:effectLst/>
              </a:rPr>
              <a:t>Відзначимо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ще</a:t>
            </a:r>
            <a:r>
              <a:rPr lang="ru-RU" dirty="0">
                <a:effectLst/>
              </a:rPr>
              <a:t> одну проблему, яка </a:t>
            </a:r>
            <a:r>
              <a:rPr lang="ru-RU" dirty="0" err="1">
                <a:effectLst/>
              </a:rPr>
              <a:t>виявилася</a:t>
            </a:r>
            <a:r>
              <a:rPr lang="ru-RU" dirty="0">
                <a:effectLst/>
              </a:rPr>
              <a:t> «</a:t>
            </a:r>
            <a:r>
              <a:rPr lang="ru-RU" dirty="0" err="1">
                <a:effectLst/>
              </a:rPr>
              <a:t>непоміченою</a:t>
            </a:r>
            <a:r>
              <a:rPr lang="ru-RU" dirty="0">
                <a:effectLst/>
              </a:rPr>
              <a:t>» при </a:t>
            </a:r>
            <a:r>
              <a:rPr lang="ru-RU" dirty="0" err="1">
                <a:effectLst/>
              </a:rPr>
              <a:t>аналізі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посилення</a:t>
            </a:r>
            <a:r>
              <a:rPr lang="ru-RU" dirty="0">
                <a:effectLst/>
              </a:rPr>
              <a:t> парникового </a:t>
            </a:r>
            <a:r>
              <a:rPr lang="ru-RU" dirty="0" err="1">
                <a:effectLst/>
              </a:rPr>
              <a:t>ефекту</a:t>
            </a:r>
            <a:r>
              <a:rPr lang="ru-RU" dirty="0">
                <a:effectLst/>
              </a:rPr>
              <a:t> за </a:t>
            </a:r>
            <a:r>
              <a:rPr lang="ru-RU" dirty="0" err="1">
                <a:effectLst/>
              </a:rPr>
              <a:t>рахунок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викидів</a:t>
            </a:r>
            <a:r>
              <a:rPr lang="ru-RU" dirty="0">
                <a:effectLst/>
              </a:rPr>
              <a:t> в атмосферу </a:t>
            </a:r>
            <a:r>
              <a:rPr lang="ru-RU" dirty="0" err="1">
                <a:effectLst/>
              </a:rPr>
              <a:t>діоксиду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вуглецю</a:t>
            </a:r>
            <a:r>
              <a:rPr lang="ru-RU" dirty="0">
                <a:effectLst/>
              </a:rPr>
              <a:t> при </a:t>
            </a:r>
            <a:r>
              <a:rPr lang="ru-RU" dirty="0" err="1">
                <a:effectLst/>
              </a:rPr>
              <a:t>спалюванні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органічного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палива</a:t>
            </a:r>
            <a:r>
              <a:rPr lang="ru-RU" dirty="0">
                <a:effectLst/>
              </a:rPr>
              <a:t>: у </a:t>
            </a:r>
            <a:r>
              <a:rPr lang="ru-RU" dirty="0" err="1">
                <a:effectLst/>
              </a:rPr>
              <a:t>реакціях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горіння</a:t>
            </a:r>
            <a:r>
              <a:rPr lang="ru-RU" dirty="0">
                <a:effectLst/>
              </a:rPr>
              <a:t> газу </a:t>
            </a:r>
            <a:r>
              <a:rPr lang="ru-RU" dirty="0" err="1">
                <a:effectLst/>
              </a:rPr>
              <a:t>або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нафтопродуктів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утворюється</a:t>
            </a:r>
            <a:r>
              <a:rPr lang="ru-RU" dirty="0">
                <a:effectLst/>
              </a:rPr>
              <a:t> вода, </a:t>
            </a:r>
            <a:r>
              <a:rPr lang="ru-RU" dirty="0" err="1">
                <a:effectLst/>
              </a:rPr>
              <a:t>вірніше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розігрітий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водяний</a:t>
            </a:r>
            <a:r>
              <a:rPr lang="ru-RU" dirty="0">
                <a:effectLst/>
              </a:rPr>
              <a:t> пар. </a:t>
            </a:r>
            <a:r>
              <a:rPr lang="ru-RU" dirty="0" err="1">
                <a:effectLst/>
              </a:rPr>
              <a:t>Підраховано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викиди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водяної</a:t>
            </a:r>
            <a:r>
              <a:rPr lang="ru-RU" dirty="0">
                <a:effectLst/>
              </a:rPr>
              <a:t> пари в атмосферу </a:t>
            </a:r>
            <a:r>
              <a:rPr lang="ru-RU" dirty="0" err="1">
                <a:effectLst/>
              </a:rPr>
              <a:t>нафтогазовим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паливно-енергетичним</a:t>
            </a:r>
            <a:r>
              <a:rPr lang="ru-RU" dirty="0">
                <a:effectLst/>
              </a:rPr>
              <a:t> комплексом </a:t>
            </a:r>
            <a:r>
              <a:rPr lang="ru-RU" dirty="0" err="1">
                <a:effectLst/>
              </a:rPr>
              <a:t>світу</a:t>
            </a:r>
            <a:r>
              <a:rPr lang="ru-RU" dirty="0">
                <a:effectLst/>
              </a:rPr>
              <a:t> за </a:t>
            </a:r>
            <a:r>
              <a:rPr lang="ru-RU" dirty="0" err="1">
                <a:effectLst/>
              </a:rPr>
              <a:t>кількістю</a:t>
            </a:r>
            <a:r>
              <a:rPr lang="ru-RU" dirty="0">
                <a:effectLst/>
              </a:rPr>
              <a:t> на порядок </a:t>
            </a:r>
            <a:r>
              <a:rPr lang="ru-RU" dirty="0" err="1">
                <a:effectLst/>
              </a:rPr>
              <a:t>перевершують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викиди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діоксиду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вуглецю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адже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водяна</a:t>
            </a:r>
            <a:r>
              <a:rPr lang="ru-RU" dirty="0">
                <a:effectLst/>
              </a:rPr>
              <a:t> пара є </a:t>
            </a:r>
            <a:r>
              <a:rPr lang="ru-RU" dirty="0" err="1">
                <a:effectLst/>
              </a:rPr>
              <a:t>головним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парниковим</a:t>
            </a:r>
            <a:r>
              <a:rPr lang="ru-RU" dirty="0">
                <a:effectLst/>
              </a:rPr>
              <a:t> газом на </a:t>
            </a:r>
            <a:r>
              <a:rPr lang="ru-RU" dirty="0" err="1">
                <a:effectLst/>
              </a:rPr>
              <a:t>Землі</a:t>
            </a:r>
            <a:r>
              <a:rPr lang="ru-RU" dirty="0">
                <a:effectLst/>
              </a:rPr>
              <a:t>! </a:t>
            </a:r>
            <a:r>
              <a:rPr lang="ru-RU" dirty="0" err="1">
                <a:effectLst/>
              </a:rPr>
              <a:t>Іншими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парниковими</a:t>
            </a:r>
            <a:r>
              <a:rPr lang="ru-RU" dirty="0">
                <a:effectLst/>
              </a:rPr>
              <a:t> газами, </a:t>
            </a:r>
            <a:r>
              <a:rPr lang="ru-RU" dirty="0" err="1">
                <a:effectLst/>
              </a:rPr>
              <a:t>поява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яких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атмосфері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значній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кількості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обумовлено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господарською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діяльністю</a:t>
            </a:r>
            <a:r>
              <a:rPr lang="ru-RU" dirty="0">
                <a:effectLst/>
              </a:rPr>
              <a:t>, є: метан СН4,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надходить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рисових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полів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близько</a:t>
            </a:r>
            <a:r>
              <a:rPr lang="ru-RU" dirty="0">
                <a:effectLst/>
              </a:rPr>
              <a:t> 110 млн т), в </a:t>
            </a:r>
            <a:r>
              <a:rPr lang="ru-RU" dirty="0" err="1">
                <a:effectLst/>
              </a:rPr>
              <a:t>результаті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витоків</a:t>
            </a:r>
            <a:r>
              <a:rPr lang="ru-RU" dirty="0">
                <a:effectLst/>
              </a:rPr>
              <a:t> природного газу при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видобутку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суміжного</a:t>
            </a:r>
            <a:r>
              <a:rPr lang="ru-RU" dirty="0">
                <a:effectLst/>
              </a:rPr>
              <a:t> газу при </a:t>
            </a:r>
            <a:r>
              <a:rPr lang="ru-RU" dirty="0" err="1">
                <a:effectLst/>
              </a:rPr>
              <a:t>нафтовидобутку</a:t>
            </a:r>
            <a:r>
              <a:rPr lang="ru-RU" dirty="0">
                <a:effectLst/>
              </a:rPr>
              <a:t>, на </a:t>
            </a:r>
            <a:r>
              <a:rPr lang="ru-RU" dirty="0" err="1">
                <a:effectLst/>
              </a:rPr>
              <a:t>вугільних</a:t>
            </a:r>
            <a:r>
              <a:rPr lang="ru-RU" dirty="0">
                <a:effectLst/>
              </a:rPr>
              <a:t> шахтах (до 50 млн т </a:t>
            </a:r>
            <a:r>
              <a:rPr lang="ru-RU" dirty="0" err="1">
                <a:effectLst/>
              </a:rPr>
              <a:t>щорічно</a:t>
            </a:r>
            <a:r>
              <a:rPr lang="ru-RU" dirty="0">
                <a:effectLst/>
              </a:rPr>
              <a:t>), а </a:t>
            </a:r>
            <a:r>
              <a:rPr lang="ru-RU" dirty="0" err="1">
                <a:effectLst/>
              </a:rPr>
              <a:t>також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життєдіяльності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зростаючого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поголів'я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домашньої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худоби</a:t>
            </a:r>
            <a:r>
              <a:rPr lang="ru-RU" dirty="0">
                <a:effectLst/>
              </a:rPr>
              <a:t> (74% метану </a:t>
            </a:r>
            <a:r>
              <a:rPr lang="ru-RU" dirty="0" err="1">
                <a:effectLst/>
              </a:rPr>
              <a:t>дає</a:t>
            </a:r>
            <a:r>
              <a:rPr lang="ru-RU" dirty="0">
                <a:effectLst/>
              </a:rPr>
              <a:t> велика рогата худоба, 13% — </a:t>
            </a:r>
            <a:r>
              <a:rPr lang="ru-RU" dirty="0" err="1">
                <a:effectLst/>
              </a:rPr>
              <a:t>вівці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кози</a:t>
            </a:r>
            <a:r>
              <a:rPr lang="ru-RU" dirty="0">
                <a:effectLst/>
              </a:rPr>
              <a:t>); </a:t>
            </a:r>
            <a:r>
              <a:rPr lang="ru-RU" dirty="0" err="1">
                <a:effectLst/>
              </a:rPr>
              <a:t>частка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впливу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посилення</a:t>
            </a:r>
            <a:r>
              <a:rPr lang="ru-RU" dirty="0">
                <a:effectLst/>
              </a:rPr>
              <a:t> парникового </a:t>
            </a:r>
            <a:r>
              <a:rPr lang="ru-RU" dirty="0" err="1">
                <a:effectLst/>
              </a:rPr>
              <a:t>ефекту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складає</a:t>
            </a:r>
            <a:r>
              <a:rPr lang="ru-RU" dirty="0">
                <a:effectLst/>
              </a:rPr>
              <a:t> 15%; </a:t>
            </a:r>
            <a:r>
              <a:rPr lang="ru-RU" dirty="0" err="1">
                <a:effectLst/>
              </a:rPr>
              <a:t>хлорфторвуглеці</a:t>
            </a:r>
            <a:r>
              <a:rPr lang="ru-RU" dirty="0">
                <a:effectLst/>
              </a:rPr>
              <a:t> — </a:t>
            </a:r>
            <a:r>
              <a:rPr lang="ru-RU" dirty="0" err="1">
                <a:effectLst/>
              </a:rPr>
              <a:t>витік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холодоагентів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холодильних</a:t>
            </a:r>
            <a:r>
              <a:rPr lang="ru-RU" dirty="0">
                <a:effectLst/>
              </a:rPr>
              <a:t> установок і </a:t>
            </a:r>
            <a:r>
              <a:rPr lang="ru-RU" dirty="0" err="1">
                <a:effectLst/>
              </a:rPr>
              <a:t>кондиціонерів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пропелленів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аерозольних</a:t>
            </a:r>
            <a:r>
              <a:rPr lang="ru-RU" dirty="0">
                <a:effectLst/>
              </a:rPr>
              <a:t> упаковок, </a:t>
            </a:r>
            <a:r>
              <a:rPr lang="ru-RU" dirty="0" err="1">
                <a:effectLst/>
              </a:rPr>
              <a:t>використання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пінних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компонентів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будівельній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індустрії</a:t>
            </a:r>
            <a:r>
              <a:rPr lang="ru-RU" dirty="0">
                <a:effectLst/>
              </a:rPr>
              <a:t> і в </a:t>
            </a:r>
            <a:r>
              <a:rPr lang="ru-RU" dirty="0" err="1">
                <a:effectLst/>
              </a:rPr>
              <a:t>засобах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пожежогасіння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тощо</a:t>
            </a:r>
            <a:r>
              <a:rPr lang="ru-RU" dirty="0">
                <a:effectLst/>
              </a:rPr>
              <a:t>; </a:t>
            </a:r>
            <a:r>
              <a:rPr lang="ru-RU" dirty="0" err="1">
                <a:effectLst/>
              </a:rPr>
              <a:t>їх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частка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впливу</a:t>
            </a:r>
            <a:r>
              <a:rPr lang="ru-RU" dirty="0">
                <a:effectLst/>
              </a:rPr>
              <a:t> — 12-24%; </a:t>
            </a:r>
            <a:r>
              <a:rPr lang="ru-RU" dirty="0" err="1">
                <a:effectLst/>
              </a:rPr>
              <a:t>оксиди</a:t>
            </a:r>
            <a:r>
              <a:rPr lang="ru-RU" dirty="0">
                <a:effectLst/>
              </a:rPr>
              <a:t> азоту </a:t>
            </a:r>
            <a:r>
              <a:rPr lang="en-US" dirty="0">
                <a:effectLst/>
              </a:rPr>
              <a:t>N0X — </a:t>
            </a:r>
            <a:r>
              <a:rPr lang="ru-RU" dirty="0" err="1">
                <a:effectLst/>
              </a:rPr>
              <a:t>спалювання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палива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реактивних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літакових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ракетних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двигунах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біомаси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застосування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азотних</a:t>
            </a:r>
            <a:r>
              <a:rPr lang="ru-RU" dirty="0">
                <a:effectLst/>
              </a:rPr>
              <a:t> добрив у </a:t>
            </a:r>
            <a:r>
              <a:rPr lang="ru-RU" dirty="0" err="1">
                <a:effectLst/>
              </a:rPr>
              <a:t>сільському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господарстві</a:t>
            </a:r>
            <a:r>
              <a:rPr lang="ru-RU" dirty="0">
                <a:effectLst/>
              </a:rPr>
              <a:t>; </a:t>
            </a:r>
            <a:r>
              <a:rPr lang="ru-RU" dirty="0" err="1">
                <a:effectLst/>
              </a:rPr>
              <a:t>частка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впливу</a:t>
            </a:r>
            <a:r>
              <a:rPr lang="ru-RU" dirty="0">
                <a:effectLst/>
              </a:rPr>
              <a:t> 5-6%; озон О3 (як </a:t>
            </a:r>
            <a:r>
              <a:rPr lang="ru-RU" dirty="0" err="1">
                <a:effectLst/>
              </a:rPr>
              <a:t>вторинний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забруднювач</a:t>
            </a:r>
            <a:r>
              <a:rPr lang="ru-RU" dirty="0">
                <a:effectLst/>
              </a:rPr>
              <a:t>), </a:t>
            </a:r>
            <a:r>
              <a:rPr lang="ru-RU" dirty="0" err="1">
                <a:effectLst/>
              </a:rPr>
              <a:t>поява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якого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пов'язане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значним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зростанням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світового</a:t>
            </a:r>
            <a:r>
              <a:rPr lang="ru-RU" dirty="0">
                <a:effectLst/>
              </a:rPr>
              <a:t> автопарку; </a:t>
            </a:r>
            <a:r>
              <a:rPr lang="ru-RU" dirty="0" err="1">
                <a:effectLst/>
              </a:rPr>
              <a:t>частка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впливу</a:t>
            </a:r>
            <a:r>
              <a:rPr lang="ru-RU" dirty="0">
                <a:effectLst/>
              </a:rPr>
              <a:t> — до 8%. В </a:t>
            </a:r>
            <a:r>
              <a:rPr lang="ru-RU" dirty="0" err="1">
                <a:effectLst/>
              </a:rPr>
              <a:t>останні</a:t>
            </a:r>
            <a:r>
              <a:rPr lang="ru-RU" dirty="0">
                <a:effectLst/>
              </a:rPr>
              <a:t> роки </a:t>
            </a:r>
            <a:r>
              <a:rPr lang="ru-RU" dirty="0" err="1">
                <a:effectLst/>
              </a:rPr>
              <a:t>відзначається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поступове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зростання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вмісту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атмосфері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парникових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газів</a:t>
            </a:r>
            <a:r>
              <a:rPr lang="ru-RU" dirty="0">
                <a:effectLst/>
              </a:rPr>
              <a:t>: метану на 1% на </a:t>
            </a:r>
            <a:r>
              <a:rPr lang="ru-RU" dirty="0" err="1">
                <a:effectLst/>
              </a:rPr>
              <a:t>рік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оксидів</a:t>
            </a:r>
            <a:r>
              <a:rPr lang="ru-RU" dirty="0">
                <a:effectLst/>
              </a:rPr>
              <a:t> азоту на 0,3% на </a:t>
            </a:r>
            <a:r>
              <a:rPr lang="ru-RU" dirty="0" err="1">
                <a:effectLst/>
              </a:rPr>
              <a:t>рік</a:t>
            </a:r>
            <a:r>
              <a:rPr lang="ru-RU" dirty="0">
                <a:effectLst/>
              </a:rPr>
              <a:t>. До 1990-х </a:t>
            </a:r>
            <a:r>
              <a:rPr lang="ru-RU" dirty="0" err="1">
                <a:effectLst/>
              </a:rPr>
              <a:t>рр</a:t>
            </a:r>
            <a:r>
              <a:rPr lang="ru-RU" dirty="0">
                <a:effectLst/>
              </a:rPr>
              <a:t>.. </a:t>
            </a:r>
            <a:r>
              <a:rPr lang="ru-RU" dirty="0" err="1">
                <a:effectLst/>
              </a:rPr>
              <a:t>відбувалися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значні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надходження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різних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видів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хлорфторвуглецю</a:t>
            </a:r>
            <a:r>
              <a:rPr lang="ru-RU" dirty="0">
                <a:effectLst/>
              </a:rPr>
              <a:t> в атмосферу — до 1,4 млн т на </a:t>
            </a:r>
            <a:r>
              <a:rPr lang="ru-RU" dirty="0" err="1" smtClean="0">
                <a:effectLst/>
              </a:rPr>
              <a:t>рік</a:t>
            </a:r>
            <a:r>
              <a:rPr lang="ru-RU" dirty="0" smtClean="0">
                <a:effectLst/>
              </a:rPr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11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005577"/>
            <a:ext cx="6681936" cy="3191525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effectLst/>
              </a:rPr>
              <a:t>У наш час </a:t>
            </a:r>
            <a:r>
              <a:rPr lang="ru-RU" dirty="0" err="1">
                <a:effectLst/>
              </a:rPr>
              <a:t>велике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занепокоєння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викликає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можливість</a:t>
            </a:r>
            <a:r>
              <a:rPr lang="ru-RU" dirty="0">
                <a:effectLst/>
              </a:rPr>
              <a:t> того,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внаслідок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людської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діяльності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парниковий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ефект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може</a:t>
            </a:r>
            <a:r>
              <a:rPr lang="ru-RU" dirty="0">
                <a:effectLst/>
              </a:rPr>
              <a:t> сильно </a:t>
            </a:r>
            <a:r>
              <a:rPr lang="ru-RU" dirty="0" err="1">
                <a:effectLst/>
              </a:rPr>
              <a:t>збільшитися</a:t>
            </a:r>
            <a:r>
              <a:rPr lang="ru-RU" dirty="0">
                <a:effectLst/>
              </a:rPr>
              <a:t> й </a:t>
            </a:r>
            <a:r>
              <a:rPr lang="ru-RU" dirty="0" err="1">
                <a:effectLst/>
              </a:rPr>
              <a:t>призвести</a:t>
            </a:r>
            <a:r>
              <a:rPr lang="ru-RU" dirty="0">
                <a:effectLst/>
              </a:rPr>
              <a:t> до глобального </a:t>
            </a:r>
            <a:r>
              <a:rPr lang="ru-RU" dirty="0" err="1">
                <a:effectLst/>
              </a:rPr>
              <a:t>потепління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Основними</a:t>
            </a:r>
            <a:r>
              <a:rPr lang="ru-RU" dirty="0">
                <a:effectLst/>
              </a:rPr>
              <a:t> газами,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забруднюють</a:t>
            </a:r>
            <a:r>
              <a:rPr lang="ru-RU" dirty="0">
                <a:effectLst/>
              </a:rPr>
              <a:t> атмосферу, є </a:t>
            </a:r>
            <a:r>
              <a:rPr lang="ru-RU" dirty="0" err="1">
                <a:effectLst/>
              </a:rPr>
              <a:t>водяна</a:t>
            </a:r>
            <a:r>
              <a:rPr lang="ru-RU" dirty="0">
                <a:effectLst/>
              </a:rPr>
              <a:t> пара, </a:t>
            </a:r>
            <a:r>
              <a:rPr lang="ru-RU" dirty="0" err="1">
                <a:effectLst/>
              </a:rPr>
              <a:t>двоокис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вуглецю</a:t>
            </a:r>
            <a:r>
              <a:rPr lang="ru-RU" dirty="0">
                <a:effectLst/>
              </a:rPr>
              <a:t>, метан і </a:t>
            </a:r>
            <a:r>
              <a:rPr lang="ru-RU" dirty="0" err="1">
                <a:effectLst/>
              </a:rPr>
              <a:t>хлорфторвуглеці</a:t>
            </a:r>
            <a:r>
              <a:rPr lang="ru-RU" dirty="0">
                <a:effectLst/>
              </a:rPr>
              <a:t>. У </a:t>
            </a:r>
            <a:r>
              <a:rPr lang="ru-RU" dirty="0" err="1">
                <a:effectLst/>
              </a:rPr>
              <a:t>результаті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спалювання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викопного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палива</a:t>
            </a:r>
            <a:r>
              <a:rPr lang="ru-RU" dirty="0">
                <a:effectLst/>
              </a:rPr>
              <a:t> і </a:t>
            </a:r>
            <a:r>
              <a:rPr lang="ru-RU" dirty="0" err="1">
                <a:effectLst/>
              </a:rPr>
              <a:t>лісових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пожеж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створюється</a:t>
            </a:r>
            <a:r>
              <a:rPr lang="ru-RU" dirty="0">
                <a:effectLst/>
              </a:rPr>
              <a:t> велика </a:t>
            </a:r>
            <a:r>
              <a:rPr lang="ru-RU" dirty="0" err="1">
                <a:effectLst/>
              </a:rPr>
              <a:t>кількість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двоокису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вуглецю</a:t>
            </a:r>
            <a:r>
              <a:rPr lang="ru-RU" dirty="0">
                <a:effectLst/>
              </a:rPr>
              <a:t>, метан є </a:t>
            </a:r>
            <a:r>
              <a:rPr lang="ru-RU" dirty="0" err="1">
                <a:effectLst/>
              </a:rPr>
              <a:t>супутнім</a:t>
            </a:r>
            <a:r>
              <a:rPr lang="ru-RU" dirty="0">
                <a:effectLst/>
              </a:rPr>
              <a:t> продуктом </a:t>
            </a:r>
            <a:r>
              <a:rPr lang="ru-RU" dirty="0" err="1">
                <a:effectLst/>
              </a:rPr>
              <a:t>сільського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господарства</a:t>
            </a:r>
            <a:r>
              <a:rPr lang="ru-RU" dirty="0">
                <a:effectLst/>
              </a:rPr>
              <a:t> (рис, худоба, </a:t>
            </a:r>
            <a:r>
              <a:rPr lang="ru-RU" dirty="0" err="1">
                <a:effectLst/>
              </a:rPr>
              <a:t>вівці</a:t>
            </a:r>
            <a:r>
              <a:rPr lang="ru-RU" dirty="0">
                <a:effectLst/>
              </a:rPr>
              <a:t>). </a:t>
            </a:r>
            <a:r>
              <a:rPr lang="ru-RU" dirty="0" err="1">
                <a:effectLst/>
              </a:rPr>
              <a:t>Випари</a:t>
            </a:r>
            <a:r>
              <a:rPr lang="ru-RU" dirty="0">
                <a:effectLst/>
              </a:rPr>
              <a:t> води </a:t>
            </a:r>
            <a:r>
              <a:rPr lang="ru-RU" dirty="0" err="1">
                <a:effectLst/>
              </a:rPr>
              <a:t>також</a:t>
            </a:r>
            <a:r>
              <a:rPr lang="ru-RU" dirty="0">
                <a:effectLst/>
              </a:rPr>
              <a:t> є </a:t>
            </a:r>
            <a:r>
              <a:rPr lang="ru-RU" dirty="0" err="1">
                <a:effectLst/>
              </a:rPr>
              <a:t>перешкодою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відбитих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сонячних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променів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Програма</a:t>
            </a:r>
            <a:r>
              <a:rPr lang="ru-RU" dirty="0">
                <a:effectLst/>
              </a:rPr>
              <a:t> ООН з </a:t>
            </a:r>
            <a:r>
              <a:rPr lang="ru-RU" dirty="0" err="1">
                <a:effectLst/>
              </a:rPr>
              <a:t>навколишнього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середовища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прогнозує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можливе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підвищення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середньої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температури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Землі</a:t>
            </a:r>
            <a:r>
              <a:rPr lang="ru-RU" dirty="0">
                <a:effectLst/>
              </a:rPr>
              <a:t> на 1,5 °</a:t>
            </a:r>
            <a:r>
              <a:rPr lang="en-US" dirty="0">
                <a:effectLst/>
              </a:rPr>
              <a:t>C </a:t>
            </a:r>
            <a:r>
              <a:rPr lang="ru-RU" dirty="0">
                <a:effectLst/>
              </a:rPr>
              <a:t>до 2025 року, </a:t>
            </a:r>
            <a:r>
              <a:rPr lang="ru-RU" dirty="0" err="1">
                <a:effectLst/>
              </a:rPr>
              <a:t>викличе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підняття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рівня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світового</a:t>
            </a:r>
            <a:r>
              <a:rPr lang="ru-RU" dirty="0">
                <a:effectLst/>
              </a:rPr>
              <a:t> океану на 25 см через </a:t>
            </a:r>
            <a:r>
              <a:rPr lang="ru-RU" dirty="0" err="1">
                <a:effectLst/>
              </a:rPr>
              <a:t>танення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льоду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біля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полюсів</a:t>
            </a:r>
            <a:r>
              <a:rPr lang="ru-RU" dirty="0" smtClean="0">
                <a:effectLst/>
              </a:rPr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98965" y="4889445"/>
            <a:ext cx="2637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/>
              <a:t>Підготувала </a:t>
            </a:r>
            <a:r>
              <a:rPr lang="uk-UA" sz="1200" dirty="0" err="1" smtClean="0"/>
              <a:t>Бертоза</a:t>
            </a:r>
            <a:r>
              <a:rPr lang="uk-UA" sz="1200" dirty="0" smtClean="0"/>
              <a:t> </a:t>
            </a:r>
            <a:r>
              <a:rPr lang="uk-UA" sz="1200" dirty="0" err="1" smtClean="0"/>
              <a:t>Крістіна</a:t>
            </a:r>
            <a:r>
              <a:rPr lang="uk-UA" sz="1200" dirty="0" smtClean="0"/>
              <a:t> 10-В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7983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344168" y="493776"/>
            <a:ext cx="6540200" cy="4238214"/>
          </a:xfrm>
        </p:spPr>
        <p:txBody>
          <a:bodyPr>
            <a:normAutofit fontScale="92500"/>
          </a:bodyPr>
          <a:lstStyle/>
          <a:p>
            <a:r>
              <a:rPr lang="vi-VN" b="1" dirty="0">
                <a:effectLst/>
              </a:rPr>
              <a:t>Глоба́льні пробле́ми лю́дства</a:t>
            </a:r>
            <a:r>
              <a:rPr lang="vi-VN" dirty="0">
                <a:effectLst/>
              </a:rPr>
              <a:t> (</a:t>
            </a:r>
            <a:r>
              <a:rPr lang="vi-VN" i="1" dirty="0">
                <a:effectLst/>
              </a:rPr>
              <a:t>глобальні проблеми, глобальні проблеми сучасності</a:t>
            </a:r>
            <a:r>
              <a:rPr lang="vi-VN" dirty="0">
                <a:effectLst/>
              </a:rPr>
              <a:t>) — комплекс проблем і ситуацій, що зачіпають життєві інтереси всіх народів світу,характеризуються динамізмом і вимагають для свого розв'язання колективних зусиль світової громадськості (екологічні проблеми, гонка озброєнь, хвороби і т. д.),від вирішення яких залежить подальший прогрес людства і збереження цивілізації.</a:t>
            </a:r>
          </a:p>
          <a:p>
            <a:r>
              <a:rPr lang="vi-VN" dirty="0">
                <a:effectLst/>
              </a:rPr>
              <a:t>Глобальні проблеми людства взаємопов'язані охоплюють всі сторони життя людей,стосуються всіх країн народів та верств населення,стосуються як поверхні землі, так і Світового океану, атмосфери планети, навколоземного та космічного простору.Вони призводять до великих економічних та соціальних збитків.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746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5" y="3219822"/>
            <a:ext cx="4283968" cy="1666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5" y="82555"/>
            <a:ext cx="3971910" cy="2354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82555"/>
            <a:ext cx="2424816" cy="2424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61129"/>
            <a:ext cx="3816424" cy="2496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71800" y="627534"/>
            <a:ext cx="3718128" cy="3104088"/>
          </a:xfrm>
        </p:spPr>
        <p:txBody>
          <a:bodyPr>
            <a:normAutofit fontScale="77500" lnSpcReduction="20000"/>
          </a:bodyPr>
          <a:lstStyle/>
          <a:p>
            <a:r>
              <a:rPr lang="vi-VN" b="1" dirty="0">
                <a:effectLst/>
              </a:rPr>
              <a:t>Еколо́гія</a:t>
            </a:r>
            <a:r>
              <a:rPr lang="vi-VN" dirty="0">
                <a:effectLst/>
              </a:rPr>
              <a:t> (грец. </a:t>
            </a:r>
            <a:r>
              <a:rPr lang="el-GR" i="1" dirty="0">
                <a:effectLst/>
              </a:rPr>
              <a:t>οίκος</a:t>
            </a:r>
            <a:r>
              <a:rPr lang="el-GR" dirty="0">
                <a:effectLst/>
              </a:rPr>
              <a:t> — </a:t>
            </a:r>
            <a:r>
              <a:rPr lang="vi-VN" dirty="0">
                <a:effectLst/>
              </a:rPr>
              <a:t>будинок, дім; грец. </a:t>
            </a:r>
            <a:r>
              <a:rPr lang="el-GR" i="1" dirty="0">
                <a:effectLst/>
              </a:rPr>
              <a:t>λογος</a:t>
            </a:r>
            <a:r>
              <a:rPr lang="el-GR" dirty="0">
                <a:effectLst/>
              </a:rPr>
              <a:t> — </a:t>
            </a:r>
            <a:r>
              <a:rPr lang="vi-VN" dirty="0">
                <a:effectLst/>
              </a:rPr>
              <a:t>наука) — наукова дисципліна, один з розділів біології, який досліджує взаємовідносини між </a:t>
            </a:r>
            <a:r>
              <a:rPr lang="vi-VN" dirty="0" smtClean="0">
                <a:effectLst/>
              </a:rPr>
              <a:t>біотичними</a:t>
            </a:r>
            <a:r>
              <a:rPr lang="uk-UA" dirty="0">
                <a:effectLst/>
              </a:rPr>
              <a:t> </a:t>
            </a:r>
            <a:r>
              <a:rPr lang="vi-VN" dirty="0" smtClean="0">
                <a:effectLst/>
              </a:rPr>
              <a:t>та </a:t>
            </a:r>
            <a:r>
              <a:rPr lang="vi-VN" dirty="0">
                <a:effectLst/>
              </a:rPr>
              <a:t>соціальними цілісностями та їхнім довкіллям.</a:t>
            </a:r>
          </a:p>
          <a:p>
            <a:r>
              <a:rPr lang="vi-VN" dirty="0">
                <a:effectLst/>
              </a:rPr>
              <a:t>Екологія вивчає взаємовідносини організмів із довкіллям, досліджує структурно-функціональну організацію надорганізмових систем (популяцій, угруповань, екосистем,біосфери), виявляє механізми підтримання їх стійкості у просторі й часі.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116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93361"/>
            <a:ext cx="3621360" cy="169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298" y="1"/>
            <a:ext cx="2857500" cy="1621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74" y="1620226"/>
            <a:ext cx="3931915" cy="1903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56" y="3584768"/>
            <a:ext cx="3815879" cy="15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76339"/>
            <a:ext cx="2739435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450"/>
            <a:ext cx="3154040" cy="1774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55776" y="1221601"/>
            <a:ext cx="3960440" cy="2743199"/>
          </a:xfrm>
        </p:spPr>
        <p:txBody>
          <a:bodyPr>
            <a:normAutofit fontScale="77500" lnSpcReduction="20000"/>
          </a:bodyPr>
          <a:lstStyle/>
          <a:p>
            <a:r>
              <a:rPr lang="ru-RU" sz="2400" b="1" dirty="0" err="1" smtClean="0">
                <a:effectLst/>
              </a:rPr>
              <a:t>Проблеми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екології</a:t>
            </a:r>
            <a:r>
              <a:rPr lang="ru-RU" sz="2400" b="1" dirty="0" smtClean="0">
                <a:effectLst/>
              </a:rPr>
              <a:t> </a:t>
            </a:r>
            <a:r>
              <a:rPr lang="ru-RU" b="1" dirty="0" smtClean="0">
                <a:effectLst/>
              </a:rPr>
              <a:t>: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деградація</a:t>
            </a:r>
            <a:r>
              <a:rPr lang="ru-RU" dirty="0">
                <a:effectLst/>
              </a:rPr>
              <a:t> земель — </a:t>
            </a:r>
            <a:r>
              <a:rPr lang="ru-RU" dirty="0" err="1">
                <a:effectLst/>
              </a:rPr>
              <a:t>екологічні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проблеми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сучасності</a:t>
            </a:r>
            <a:r>
              <a:rPr lang="ru-RU" dirty="0">
                <a:effectLst/>
              </a:rPr>
              <a:t> — </a:t>
            </a:r>
            <a:r>
              <a:rPr lang="ru-RU" dirty="0" err="1">
                <a:effectLst/>
              </a:rPr>
              <a:t>озонові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діри</a:t>
            </a:r>
            <a:r>
              <a:rPr lang="ru-RU" dirty="0">
                <a:effectLst/>
              </a:rPr>
              <a:t> — </a:t>
            </a:r>
            <a:r>
              <a:rPr lang="ru-RU" dirty="0" err="1">
                <a:effectLst/>
              </a:rPr>
              <a:t>парниковий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ефект</a:t>
            </a:r>
            <a:r>
              <a:rPr lang="ru-RU" dirty="0">
                <a:effectLst/>
              </a:rPr>
              <a:t> — проблема </a:t>
            </a:r>
            <a:r>
              <a:rPr lang="ru-RU" dirty="0" err="1">
                <a:effectLst/>
              </a:rPr>
              <a:t>регулювання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промислових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викидів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—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проблеми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руйнування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екосистем</a:t>
            </a:r>
            <a:r>
              <a:rPr lang="ru-RU" dirty="0">
                <a:effectLst/>
              </a:rPr>
              <a:t> — </a:t>
            </a:r>
            <a:r>
              <a:rPr lang="ru-RU" dirty="0" err="1">
                <a:effectLst/>
              </a:rPr>
              <a:t>екологічні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лиха</a:t>
            </a:r>
            <a:r>
              <a:rPr lang="ru-RU" dirty="0">
                <a:effectLst/>
              </a:rPr>
              <a:t> — </a:t>
            </a:r>
            <a:r>
              <a:rPr lang="ru-RU" dirty="0" err="1">
                <a:effectLst/>
              </a:rPr>
              <a:t>проблеми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геоактивності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 — </a:t>
            </a:r>
            <a:r>
              <a:rPr lang="ru-RU" dirty="0" err="1">
                <a:effectLst/>
              </a:rPr>
              <a:t>проблеми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геліоактивності</a:t>
            </a:r>
            <a:r>
              <a:rPr lang="ru-RU" dirty="0">
                <a:effectLst/>
              </a:rPr>
              <a:t> — </a:t>
            </a:r>
            <a:r>
              <a:rPr lang="ru-RU" dirty="0" err="1">
                <a:effectLst/>
              </a:rPr>
              <a:t>проблеми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світового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господарства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1194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789552"/>
            <a:ext cx="4392488" cy="4104456"/>
          </a:xfrm>
        </p:spPr>
        <p:txBody>
          <a:bodyPr>
            <a:normAutofit fontScale="92500"/>
          </a:bodyPr>
          <a:lstStyle/>
          <a:p>
            <a:r>
              <a:rPr lang="vi-VN" b="1" dirty="0">
                <a:effectLst/>
              </a:rPr>
              <a:t>Деграда́ція ґрунті́в</a:t>
            </a:r>
            <a:r>
              <a:rPr lang="vi-VN" dirty="0">
                <a:effectLst/>
              </a:rPr>
              <a:t> — погіршення корисних властивостей та родючості ґрунту внаслідок впливу природних чи антропогенних </a:t>
            </a:r>
            <a:r>
              <a:rPr lang="vi-VN" dirty="0" smtClean="0">
                <a:effectLst/>
              </a:rPr>
              <a:t>факторів.</a:t>
            </a:r>
            <a:endParaRPr lang="vi-VN" dirty="0">
              <a:effectLst/>
            </a:endParaRPr>
          </a:p>
          <a:p>
            <a:r>
              <a:rPr lang="vi-VN" dirty="0">
                <a:effectLst/>
              </a:rPr>
              <a:t>Деградація земель — природне або антропогенне спрощення ландшафту, погіршення стану, складу, корисних властивостей і функцій </a:t>
            </a:r>
            <a:r>
              <a:rPr lang="vi-VN" dirty="0" smtClean="0">
                <a:effectLst/>
              </a:rPr>
              <a:t>земель</a:t>
            </a:r>
            <a:r>
              <a:rPr lang="vi-VN" dirty="0">
                <a:effectLst/>
              </a:rPr>
              <a:t> та інших органічно пов'язаних із землею природних </a:t>
            </a:r>
            <a:r>
              <a:rPr lang="vi-VN" dirty="0" smtClean="0">
                <a:effectLst/>
              </a:rPr>
              <a:t>компонентів</a:t>
            </a:r>
            <a:r>
              <a:rPr lang="uk-UA" baseline="30000" dirty="0">
                <a:effectLst/>
              </a:rPr>
              <a:t>.</a:t>
            </a:r>
            <a:endParaRPr lang="vi-VN" dirty="0">
              <a:effectLst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87474"/>
            <a:ext cx="5688632" cy="685800"/>
          </a:xfrm>
        </p:spPr>
        <p:txBody>
          <a:bodyPr/>
          <a:lstStyle/>
          <a:p>
            <a:r>
              <a:rPr lang="uk-UA" dirty="0" smtClean="0"/>
              <a:t>Деградація земель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35547"/>
            <a:ext cx="3744416" cy="4237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574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735546"/>
            <a:ext cx="8640960" cy="4320480"/>
          </a:xfrm>
        </p:spPr>
        <p:txBody>
          <a:bodyPr>
            <a:normAutofit fontScale="77500" lnSpcReduction="20000"/>
          </a:bodyPr>
          <a:lstStyle/>
          <a:p>
            <a:r>
              <a:rPr lang="ru-RU" sz="2200" dirty="0" err="1">
                <a:effectLst/>
              </a:rPr>
              <a:t>Ерозія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сприяє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зниженню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біопродуктивності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ґрунтів</a:t>
            </a:r>
            <a:r>
              <a:rPr lang="ru-RU" sz="2200" dirty="0">
                <a:effectLst/>
              </a:rPr>
              <a:t> </a:t>
            </a:r>
            <a:r>
              <a:rPr lang="ru-RU" sz="2200" dirty="0" err="1">
                <a:effectLst/>
              </a:rPr>
              <a:t>сільгоспугідь</a:t>
            </a:r>
            <a:r>
              <a:rPr lang="ru-RU" sz="2200" dirty="0">
                <a:effectLst/>
              </a:rPr>
              <a:t>. </a:t>
            </a:r>
            <a:r>
              <a:rPr lang="ru-RU" sz="2200" dirty="0" err="1">
                <a:effectLst/>
              </a:rPr>
              <a:t>Щорічні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втрати</a:t>
            </a:r>
            <a:r>
              <a:rPr lang="ru-RU" sz="2200" dirty="0">
                <a:effectLst/>
              </a:rPr>
              <a:t> гумусу </a:t>
            </a:r>
            <a:r>
              <a:rPr lang="ru-RU" sz="2200" dirty="0" err="1">
                <a:effectLst/>
              </a:rPr>
              <a:t>складають</a:t>
            </a:r>
            <a:r>
              <a:rPr lang="ru-RU" sz="2200" dirty="0">
                <a:effectLst/>
              </a:rPr>
              <a:t> у </a:t>
            </a:r>
            <a:r>
              <a:rPr lang="ru-RU" sz="2200" dirty="0" err="1">
                <a:effectLst/>
              </a:rPr>
              <a:t>середньому</a:t>
            </a:r>
            <a:r>
              <a:rPr lang="ru-RU" sz="2200" dirty="0">
                <a:effectLst/>
              </a:rPr>
              <a:t> 0,62 т/га. </a:t>
            </a:r>
            <a:r>
              <a:rPr lang="ru-RU" sz="2200" dirty="0" err="1">
                <a:effectLst/>
              </a:rPr>
              <a:t>Згідно</a:t>
            </a:r>
            <a:r>
              <a:rPr lang="ru-RU" sz="2200" dirty="0">
                <a:effectLst/>
              </a:rPr>
              <a:t> з прогнозом </a:t>
            </a:r>
            <a:r>
              <a:rPr lang="ru-RU" sz="2200" dirty="0" err="1">
                <a:effectLst/>
              </a:rPr>
              <a:t>Інституту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спостережень</a:t>
            </a:r>
            <a:r>
              <a:rPr lang="ru-RU" sz="2200" dirty="0">
                <a:effectLst/>
              </a:rPr>
              <a:t> за станом </a:t>
            </a:r>
            <a:r>
              <a:rPr lang="ru-RU" sz="2200" dirty="0" err="1">
                <a:effectLst/>
              </a:rPr>
              <a:t>світу</a:t>
            </a:r>
            <a:r>
              <a:rPr lang="ru-RU" sz="2200" dirty="0">
                <a:effectLst/>
              </a:rPr>
              <a:t> (Нью-Йорк), при </a:t>
            </a:r>
            <a:r>
              <a:rPr lang="ru-RU" sz="2200" dirty="0" err="1">
                <a:effectLst/>
              </a:rPr>
              <a:t>наявних</a:t>
            </a:r>
            <a:r>
              <a:rPr lang="ru-RU" sz="2200" dirty="0">
                <a:effectLst/>
              </a:rPr>
              <a:t> темпах </a:t>
            </a:r>
            <a:r>
              <a:rPr lang="ru-RU" sz="2200" dirty="0" err="1">
                <a:effectLst/>
              </a:rPr>
              <a:t>ерозії</a:t>
            </a:r>
            <a:r>
              <a:rPr lang="ru-RU" sz="2200" dirty="0">
                <a:effectLst/>
              </a:rPr>
              <a:t> й </a:t>
            </a:r>
            <a:r>
              <a:rPr lang="ru-RU" sz="2200" dirty="0" err="1">
                <a:effectLst/>
              </a:rPr>
              <a:t>збезлісення</a:t>
            </a:r>
            <a:r>
              <a:rPr lang="ru-RU" sz="2200" dirty="0">
                <a:effectLst/>
              </a:rPr>
              <a:t> до 2030 року </a:t>
            </a:r>
            <a:r>
              <a:rPr lang="ru-RU" sz="2200" dirty="0" err="1">
                <a:effectLst/>
              </a:rPr>
              <a:t>родючої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землі</a:t>
            </a:r>
            <a:r>
              <a:rPr lang="ru-RU" sz="2200" dirty="0">
                <a:effectLst/>
              </a:rPr>
              <a:t> на </a:t>
            </a:r>
            <a:r>
              <a:rPr lang="ru-RU" sz="2200" dirty="0" err="1">
                <a:effectLst/>
              </a:rPr>
              <a:t>планеті</a:t>
            </a:r>
            <a:r>
              <a:rPr lang="ru-RU" sz="2200" dirty="0">
                <a:effectLst/>
              </a:rPr>
              <a:t> стане </a:t>
            </a:r>
            <a:r>
              <a:rPr lang="ru-RU" sz="2200" dirty="0" err="1">
                <a:effectLst/>
              </a:rPr>
              <a:t>менше</a:t>
            </a:r>
            <a:r>
              <a:rPr lang="ru-RU" sz="2200" dirty="0">
                <a:effectLst/>
              </a:rPr>
              <a:t> на 960 млрд. т, а </a:t>
            </a:r>
            <a:r>
              <a:rPr lang="ru-RU" sz="2200" dirty="0" err="1">
                <a:effectLst/>
              </a:rPr>
              <a:t>лісів</a:t>
            </a:r>
            <a:r>
              <a:rPr lang="ru-RU" sz="2200" dirty="0">
                <a:effectLst/>
              </a:rPr>
              <a:t> — на 440 млн. га.</a:t>
            </a:r>
          </a:p>
          <a:p>
            <a:r>
              <a:rPr lang="ru-RU" sz="2200" dirty="0" err="1">
                <a:effectLst/>
              </a:rPr>
              <a:t>Якщо</a:t>
            </a:r>
            <a:r>
              <a:rPr lang="ru-RU" sz="2200" dirty="0">
                <a:effectLst/>
              </a:rPr>
              <a:t> зараз на кожного жителя </a:t>
            </a:r>
            <a:r>
              <a:rPr lang="ru-RU" sz="2200" dirty="0" err="1">
                <a:effectLst/>
              </a:rPr>
              <a:t>планети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припадає</a:t>
            </a:r>
            <a:r>
              <a:rPr lang="ru-RU" sz="2200" dirty="0">
                <a:effectLst/>
              </a:rPr>
              <a:t> у </a:t>
            </a:r>
            <a:r>
              <a:rPr lang="ru-RU" sz="2200" dirty="0" err="1">
                <a:effectLst/>
              </a:rPr>
              <a:t>середньому</a:t>
            </a:r>
            <a:r>
              <a:rPr lang="ru-RU" sz="2200" dirty="0">
                <a:effectLst/>
              </a:rPr>
              <a:t> по 0,28 га </a:t>
            </a:r>
            <a:r>
              <a:rPr lang="ru-RU" sz="2200" dirty="0" err="1">
                <a:effectLst/>
              </a:rPr>
              <a:t>родючої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землі</a:t>
            </a:r>
            <a:r>
              <a:rPr lang="ru-RU" sz="2200" dirty="0">
                <a:effectLst/>
              </a:rPr>
              <a:t>, то до 2030 р. </a:t>
            </a:r>
            <a:r>
              <a:rPr lang="ru-RU" sz="2200" dirty="0" err="1">
                <a:effectLst/>
              </a:rPr>
              <a:t>площа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скоротиться</a:t>
            </a:r>
            <a:r>
              <a:rPr lang="ru-RU" sz="2200" dirty="0">
                <a:effectLst/>
              </a:rPr>
              <a:t> до 0,19 га. </a:t>
            </a:r>
            <a:r>
              <a:rPr lang="ru-RU" sz="2200" dirty="0" err="1">
                <a:effectLst/>
              </a:rPr>
              <a:t>Зниження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врожаю</a:t>
            </a:r>
            <a:r>
              <a:rPr lang="ru-RU" sz="2200" dirty="0">
                <a:effectLst/>
              </a:rPr>
              <a:t> на </a:t>
            </a:r>
            <a:r>
              <a:rPr lang="ru-RU" sz="2200" dirty="0" err="1">
                <a:effectLst/>
              </a:rPr>
              <a:t>ерозійних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ґрунтах</a:t>
            </a:r>
            <a:r>
              <a:rPr lang="ru-RU" sz="2200" dirty="0">
                <a:effectLst/>
              </a:rPr>
              <a:t> становить 36—47 %.</a:t>
            </a:r>
          </a:p>
          <a:p>
            <a:r>
              <a:rPr lang="ru-RU" sz="2200" dirty="0" err="1">
                <a:effectLst/>
              </a:rPr>
              <a:t>Вітер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видуває</a:t>
            </a:r>
            <a:r>
              <a:rPr lang="ru-RU" sz="2200" dirty="0">
                <a:effectLst/>
              </a:rPr>
              <a:t> шар </a:t>
            </a:r>
            <a:r>
              <a:rPr lang="ru-RU" sz="2200" dirty="0" err="1">
                <a:effectLst/>
              </a:rPr>
              <a:t>ґрунту</a:t>
            </a:r>
            <a:r>
              <a:rPr lang="ru-RU" sz="2200" dirty="0">
                <a:effectLst/>
              </a:rPr>
              <a:t> на 16—25 см, </a:t>
            </a:r>
            <a:r>
              <a:rPr lang="ru-RU" sz="2200" dirty="0" err="1">
                <a:effectLst/>
              </a:rPr>
              <a:t>піднімає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її</a:t>
            </a:r>
            <a:r>
              <a:rPr lang="ru-RU" sz="2200" dirty="0">
                <a:effectLst/>
              </a:rPr>
              <a:t> на </a:t>
            </a:r>
            <a:r>
              <a:rPr lang="ru-RU" sz="2200" dirty="0" err="1">
                <a:effectLst/>
              </a:rPr>
              <a:t>висоту</a:t>
            </a:r>
            <a:r>
              <a:rPr lang="ru-RU" sz="2200" dirty="0">
                <a:effectLst/>
              </a:rPr>
              <a:t> 1—3 км і переносить на </a:t>
            </a:r>
            <a:r>
              <a:rPr lang="ru-RU" sz="2200" dirty="0" err="1">
                <a:effectLst/>
              </a:rPr>
              <a:t>величезні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відстані</a:t>
            </a:r>
            <a:r>
              <a:rPr lang="ru-RU" sz="2200" dirty="0">
                <a:effectLst/>
              </a:rPr>
              <a:t>. Не раз уже </a:t>
            </a:r>
            <a:r>
              <a:rPr lang="ru-RU" sz="2200" dirty="0" err="1">
                <a:effectLst/>
              </a:rPr>
              <a:t>фіксувався</a:t>
            </a:r>
            <a:r>
              <a:rPr lang="ru-RU" sz="2200" dirty="0">
                <a:effectLst/>
              </a:rPr>
              <a:t> перенос </a:t>
            </a:r>
            <a:r>
              <a:rPr lang="ru-RU" sz="2200" dirty="0" err="1">
                <a:effectLst/>
              </a:rPr>
              <a:t>курних</a:t>
            </a:r>
            <a:r>
              <a:rPr lang="ru-RU" sz="2200" dirty="0">
                <a:effectLst/>
              </a:rPr>
              <a:t> бур з </a:t>
            </a:r>
            <a:r>
              <a:rPr lang="ru-RU" sz="2200" dirty="0" err="1">
                <a:effectLst/>
              </a:rPr>
              <a:t>Африканського</a:t>
            </a:r>
            <a:r>
              <a:rPr lang="ru-RU" sz="2200" dirty="0">
                <a:effectLst/>
              </a:rPr>
              <a:t> континенту на </a:t>
            </a:r>
            <a:r>
              <a:rPr lang="ru-RU" sz="2200" dirty="0" err="1">
                <a:effectLst/>
              </a:rPr>
              <a:t>Американський</a:t>
            </a:r>
            <a:r>
              <a:rPr lang="ru-RU" sz="2200" dirty="0">
                <a:effectLst/>
              </a:rPr>
              <a:t>. </a:t>
            </a:r>
            <a:r>
              <a:rPr lang="ru-RU" sz="2200" dirty="0" err="1">
                <a:effectLst/>
              </a:rPr>
              <a:t>Наприклад</a:t>
            </a:r>
            <a:r>
              <a:rPr lang="ru-RU" sz="2200" dirty="0">
                <a:effectLst/>
              </a:rPr>
              <a:t>, </a:t>
            </a:r>
            <a:r>
              <a:rPr lang="ru-RU" sz="2200" dirty="0" err="1">
                <a:effectLst/>
              </a:rPr>
              <a:t>після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курної</a:t>
            </a:r>
            <a:r>
              <a:rPr lang="ru-RU" sz="2200" dirty="0">
                <a:effectLst/>
              </a:rPr>
              <a:t> бури, </a:t>
            </a:r>
            <a:r>
              <a:rPr lang="ru-RU" sz="2200" dirty="0" err="1">
                <a:effectLst/>
              </a:rPr>
              <a:t>що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розігралася</a:t>
            </a:r>
            <a:r>
              <a:rPr lang="ru-RU" sz="2200" dirty="0">
                <a:effectLst/>
              </a:rPr>
              <a:t> у </a:t>
            </a:r>
            <a:r>
              <a:rPr lang="ru-RU" sz="2200" dirty="0" err="1">
                <a:effectLst/>
              </a:rPr>
              <a:t>Східній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Україні</a:t>
            </a:r>
            <a:r>
              <a:rPr lang="ru-RU" sz="2200" dirty="0">
                <a:effectLst/>
              </a:rPr>
              <a:t>, </a:t>
            </a:r>
            <a:r>
              <a:rPr lang="ru-RU" sz="2200" dirty="0" err="1">
                <a:effectLst/>
              </a:rPr>
              <a:t>частки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ґрунту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були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виявлені</a:t>
            </a:r>
            <a:r>
              <a:rPr lang="ru-RU" sz="2200" dirty="0">
                <a:effectLst/>
              </a:rPr>
              <a:t> на </a:t>
            </a:r>
            <a:r>
              <a:rPr lang="ru-RU" sz="2200" dirty="0" err="1">
                <a:effectLst/>
              </a:rPr>
              <a:t>снігу</a:t>
            </a:r>
            <a:r>
              <a:rPr lang="ru-RU" sz="2200" dirty="0">
                <a:effectLst/>
              </a:rPr>
              <a:t> </a:t>
            </a:r>
            <a:r>
              <a:rPr lang="ru-RU" sz="2200" dirty="0" err="1">
                <a:effectLst/>
              </a:rPr>
              <a:t>Фінляндії</a:t>
            </a:r>
            <a:r>
              <a:rPr lang="ru-RU" sz="2200" dirty="0">
                <a:effectLst/>
              </a:rPr>
              <a:t>, </a:t>
            </a:r>
            <a:r>
              <a:rPr lang="ru-RU" sz="2200" dirty="0" err="1" smtClean="0">
                <a:effectLst/>
              </a:rPr>
              <a:t>Швеції</a:t>
            </a:r>
            <a:r>
              <a:rPr lang="ru-RU" sz="2200" dirty="0">
                <a:effectLst/>
              </a:rPr>
              <a:t> та </a:t>
            </a:r>
            <a:r>
              <a:rPr lang="ru-RU" sz="2200" dirty="0" err="1">
                <a:effectLst/>
              </a:rPr>
              <a:t>Норвегії</a:t>
            </a:r>
            <a:r>
              <a:rPr lang="ru-RU" sz="2200" dirty="0">
                <a:effectLst/>
              </a:rPr>
              <a:t>.</a:t>
            </a:r>
          </a:p>
          <a:p>
            <a:r>
              <a:rPr lang="ru-RU" sz="2200" dirty="0">
                <a:effectLst/>
              </a:rPr>
              <a:t>У </a:t>
            </a:r>
            <a:r>
              <a:rPr lang="ru-RU" sz="2200" dirty="0" err="1">
                <a:effectLst/>
              </a:rPr>
              <a:t>результаті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ерозії</a:t>
            </a:r>
            <a:r>
              <a:rPr lang="ru-RU" sz="2200" dirty="0">
                <a:effectLst/>
              </a:rPr>
              <a:t> в </a:t>
            </a:r>
            <a:r>
              <a:rPr lang="ru-RU" sz="2200" dirty="0" err="1">
                <a:effectLst/>
              </a:rPr>
              <a:t>ґрунтах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зменшується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зміст</a:t>
            </a:r>
            <a:r>
              <a:rPr lang="ru-RU" sz="2200" dirty="0">
                <a:effectLst/>
              </a:rPr>
              <a:t> азоту і </a:t>
            </a:r>
            <a:r>
              <a:rPr lang="ru-RU" sz="2200" dirty="0" err="1">
                <a:effectLst/>
              </a:rPr>
              <a:t>засвоюваних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рослинами</a:t>
            </a:r>
            <a:r>
              <a:rPr lang="ru-RU" sz="2200" dirty="0">
                <a:effectLst/>
              </a:rPr>
              <a:t> форм фосфору й </a:t>
            </a:r>
            <a:r>
              <a:rPr lang="ru-RU" sz="2200" dirty="0" err="1">
                <a:effectLst/>
              </a:rPr>
              <a:t>калію</a:t>
            </a:r>
            <a:r>
              <a:rPr lang="ru-RU" sz="2200" dirty="0">
                <a:effectLst/>
              </a:rPr>
              <a:t>, ряду </a:t>
            </a:r>
            <a:r>
              <a:rPr lang="ru-RU" sz="2200" dirty="0" err="1">
                <a:effectLst/>
              </a:rPr>
              <a:t>мікроелементів</a:t>
            </a:r>
            <a:r>
              <a:rPr lang="ru-RU" sz="2200" dirty="0">
                <a:effectLst/>
              </a:rPr>
              <a:t> (йоду, фтору, </a:t>
            </a:r>
            <a:r>
              <a:rPr lang="ru-RU" sz="2200" dirty="0" err="1" smtClean="0">
                <a:effectLst/>
              </a:rPr>
              <a:t>мілі</a:t>
            </a:r>
            <a:r>
              <a:rPr lang="ru-RU" sz="2200" dirty="0">
                <a:effectLst/>
              </a:rPr>
              <a:t>, цинку, </a:t>
            </a:r>
            <a:r>
              <a:rPr lang="ru-RU" sz="2200" dirty="0" smtClean="0">
                <a:effectLst/>
              </a:rPr>
              <a:t>кобальту</a:t>
            </a:r>
            <a:r>
              <a:rPr lang="ru-RU" sz="2200" dirty="0">
                <a:effectLst/>
              </a:rPr>
              <a:t>, </a:t>
            </a:r>
            <a:r>
              <a:rPr lang="ru-RU" sz="2200" dirty="0" err="1">
                <a:effectLst/>
              </a:rPr>
              <a:t>марганцю</a:t>
            </a:r>
            <a:r>
              <a:rPr lang="ru-RU" sz="2200" dirty="0">
                <a:effectLst/>
              </a:rPr>
              <a:t>, </a:t>
            </a:r>
            <a:r>
              <a:rPr lang="ru-RU" sz="2200" dirty="0" err="1">
                <a:effectLst/>
              </a:rPr>
              <a:t>нікелю</a:t>
            </a:r>
            <a:r>
              <a:rPr lang="ru-RU" sz="2200" dirty="0">
                <a:effectLst/>
              </a:rPr>
              <a:t>, </a:t>
            </a:r>
            <a:r>
              <a:rPr lang="ru-RU" sz="2200" dirty="0" err="1">
                <a:effectLst/>
              </a:rPr>
              <a:t>молібдену</a:t>
            </a:r>
            <a:r>
              <a:rPr lang="ru-RU" sz="2200" dirty="0">
                <a:effectLst/>
              </a:rPr>
              <a:t>, селену), </a:t>
            </a:r>
            <a:r>
              <a:rPr lang="ru-RU" sz="2200" dirty="0" err="1">
                <a:effectLst/>
              </a:rPr>
              <a:t>від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яких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залежить</a:t>
            </a:r>
            <a:r>
              <a:rPr lang="ru-RU" sz="2200" dirty="0">
                <a:effectLst/>
              </a:rPr>
              <a:t> не </a:t>
            </a:r>
            <a:r>
              <a:rPr lang="ru-RU" sz="2200" dirty="0" err="1">
                <a:effectLst/>
              </a:rPr>
              <a:t>тільки</a:t>
            </a:r>
            <a:r>
              <a:rPr lang="ru-RU" sz="2200" dirty="0">
                <a:effectLst/>
              </a:rPr>
              <a:t> </a:t>
            </a:r>
            <a:r>
              <a:rPr lang="ru-RU" sz="2200" dirty="0" err="1">
                <a:effectLst/>
              </a:rPr>
              <a:t>врожай</a:t>
            </a:r>
            <a:r>
              <a:rPr lang="ru-RU" sz="2200" dirty="0">
                <a:effectLst/>
              </a:rPr>
              <a:t>, але і </a:t>
            </a:r>
            <a:r>
              <a:rPr lang="ru-RU" sz="2200" dirty="0" err="1">
                <a:effectLst/>
              </a:rPr>
              <a:t>якість</a:t>
            </a:r>
            <a:r>
              <a:rPr lang="ru-RU" sz="2200" dirty="0">
                <a:effectLst/>
              </a:rPr>
              <a:t> </a:t>
            </a:r>
            <a:r>
              <a:rPr lang="ru-RU" sz="2200" dirty="0" err="1">
                <a:effectLst/>
              </a:rPr>
              <a:t>сільськогосподарської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продукції</a:t>
            </a:r>
            <a:r>
              <a:rPr lang="ru-RU" sz="2200" dirty="0">
                <a:effectLst/>
              </a:rPr>
              <a:t>, </a:t>
            </a:r>
            <a:r>
              <a:rPr lang="ru-RU" sz="2200" dirty="0" err="1">
                <a:effectLst/>
              </a:rPr>
              <a:t>продуктивність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тварин</a:t>
            </a:r>
            <a:r>
              <a:rPr lang="ru-RU" sz="2200" dirty="0">
                <a:effectLst/>
              </a:rPr>
              <a:t>, а </a:t>
            </a:r>
            <a:r>
              <a:rPr lang="ru-RU" sz="2200" dirty="0" err="1">
                <a:effectLst/>
              </a:rPr>
              <a:t>також</a:t>
            </a:r>
            <a:r>
              <a:rPr lang="ru-RU" sz="2200" dirty="0">
                <a:effectLst/>
              </a:rPr>
              <a:t> бути причиною </a:t>
            </a:r>
            <a:r>
              <a:rPr lang="ru-RU" sz="2200" dirty="0" err="1">
                <a:effectLst/>
              </a:rPr>
              <a:t>виникнення</a:t>
            </a:r>
            <a:r>
              <a:rPr lang="ru-RU" sz="2200" dirty="0">
                <a:effectLst/>
              </a:rPr>
              <a:t> </a:t>
            </a:r>
            <a:r>
              <a:rPr lang="ru-RU" sz="2200" dirty="0" err="1">
                <a:effectLst/>
              </a:rPr>
              <a:t>ендемічних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захворювань</a:t>
            </a:r>
            <a:r>
              <a:rPr lang="ru-RU" sz="2200" dirty="0">
                <a:effectLst/>
              </a:rPr>
              <a:t> </a:t>
            </a:r>
            <a:r>
              <a:rPr lang="ru-RU" sz="2200" dirty="0" err="1">
                <a:effectLst/>
              </a:rPr>
              <a:t>серед</a:t>
            </a:r>
            <a:r>
              <a:rPr lang="ru-RU" sz="2200" dirty="0">
                <a:effectLst/>
              </a:rPr>
              <a:t> </a:t>
            </a:r>
            <a:r>
              <a:rPr lang="ru-RU" sz="2200" dirty="0" err="1">
                <a:effectLst/>
              </a:rPr>
              <a:t>населення</a:t>
            </a:r>
            <a:r>
              <a:rPr lang="ru-RU" sz="2200" dirty="0">
                <a:effectLst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0"/>
            <a:ext cx="7903840" cy="685800"/>
          </a:xfrm>
        </p:spPr>
        <p:txBody>
          <a:bodyPr/>
          <a:lstStyle/>
          <a:p>
            <a:r>
              <a:rPr lang="ru-RU" sz="4000" dirty="0" err="1">
                <a:effectLst/>
              </a:rPr>
              <a:t>Глобальне</a:t>
            </a:r>
            <a:r>
              <a:rPr lang="ru-RU" sz="4000" dirty="0">
                <a:effectLst/>
              </a:rPr>
              <a:t> </a:t>
            </a:r>
            <a:r>
              <a:rPr lang="ru-RU" sz="4000" dirty="0" err="1">
                <a:effectLst/>
              </a:rPr>
              <a:t>значення</a:t>
            </a:r>
            <a:r>
              <a:rPr lang="ru-RU" sz="4000" dirty="0">
                <a:effectLst/>
              </a:rPr>
              <a:t> </a:t>
            </a:r>
            <a:r>
              <a:rPr lang="ru-RU" sz="4000" dirty="0" err="1" smtClean="0">
                <a:effectLst/>
              </a:rPr>
              <a:t>деградації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610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971600" y="249492"/>
            <a:ext cx="7043120" cy="4752528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err="1">
                <a:effectLst/>
              </a:rPr>
              <a:t>Крім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водної</a:t>
            </a:r>
            <a:r>
              <a:rPr lang="ru-RU" sz="2000" dirty="0">
                <a:effectLst/>
              </a:rPr>
              <a:t> та </a:t>
            </a:r>
            <a:r>
              <a:rPr lang="ru-RU" sz="2000" dirty="0" err="1">
                <a:effectLst/>
              </a:rPr>
              <a:t>вітрової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ерозії</a:t>
            </a:r>
            <a:r>
              <a:rPr lang="ru-RU" sz="2000" dirty="0">
                <a:effectLst/>
              </a:rPr>
              <a:t>, </a:t>
            </a:r>
            <a:r>
              <a:rPr lang="ru-RU" sz="2000" dirty="0" err="1">
                <a:effectLst/>
              </a:rPr>
              <a:t>іноді</a:t>
            </a:r>
            <a:r>
              <a:rPr lang="ru-RU" sz="2000" dirty="0">
                <a:effectLst/>
              </a:rPr>
              <a:t> на </a:t>
            </a:r>
            <a:r>
              <a:rPr lang="ru-RU" sz="2000" dirty="0" err="1">
                <a:effectLst/>
              </a:rPr>
              <a:t>схилах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різної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крутості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спостерігається</a:t>
            </a:r>
            <a:r>
              <a:rPr lang="ru-RU" sz="2000" dirty="0">
                <a:effectLst/>
              </a:rPr>
              <a:t> </a:t>
            </a:r>
            <a:r>
              <a:rPr lang="ru-RU" sz="2000" b="1" dirty="0" err="1">
                <a:effectLst/>
              </a:rPr>
              <a:t>спливна</a:t>
            </a:r>
            <a:r>
              <a:rPr lang="ru-RU" sz="2000" b="1" dirty="0">
                <a:effectLst/>
              </a:rPr>
              <a:t> </a:t>
            </a:r>
            <a:r>
              <a:rPr lang="ru-RU" sz="2000" b="1" dirty="0" err="1">
                <a:effectLst/>
              </a:rPr>
              <a:t>ерозія</a:t>
            </a:r>
            <a:r>
              <a:rPr lang="ru-RU" sz="2000" dirty="0">
                <a:effectLst/>
              </a:rPr>
              <a:t>. </a:t>
            </a:r>
            <a:r>
              <a:rPr lang="ru-RU" sz="2000" dirty="0" err="1">
                <a:effectLst/>
              </a:rPr>
              <a:t>Ґрунтовий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покрив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перенасичений</a:t>
            </a:r>
            <a:r>
              <a:rPr lang="ru-RU" sz="2000" dirty="0">
                <a:effectLst/>
              </a:rPr>
              <a:t> </a:t>
            </a:r>
            <a:r>
              <a:rPr lang="ru-RU" sz="2000" dirty="0" err="1">
                <a:effectLst/>
              </a:rPr>
              <a:t>ґрунтовими</a:t>
            </a:r>
            <a:r>
              <a:rPr lang="ru-RU" sz="2000" dirty="0">
                <a:effectLst/>
              </a:rPr>
              <a:t> </a:t>
            </a:r>
            <a:r>
              <a:rPr lang="ru-RU" sz="2000" dirty="0" err="1">
                <a:effectLst/>
              </a:rPr>
              <a:t>або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талими</a:t>
            </a:r>
            <a:r>
              <a:rPr lang="ru-RU" sz="2000" dirty="0">
                <a:effectLst/>
              </a:rPr>
              <a:t> водами, </a:t>
            </a:r>
            <a:r>
              <a:rPr lang="ru-RU" sz="2000" dirty="0" err="1">
                <a:effectLst/>
              </a:rPr>
              <a:t>може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поступово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або</a:t>
            </a:r>
            <a:r>
              <a:rPr lang="ru-RU" sz="2000" dirty="0">
                <a:effectLst/>
              </a:rPr>
              <a:t> й </a:t>
            </a:r>
            <a:r>
              <a:rPr lang="ru-RU" sz="2000" dirty="0" err="1">
                <a:effectLst/>
              </a:rPr>
              <a:t>раптово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спливати</a:t>
            </a:r>
            <a:r>
              <a:rPr lang="ru-RU" sz="2000" dirty="0">
                <a:effectLst/>
              </a:rPr>
              <a:t>, </a:t>
            </a:r>
            <a:r>
              <a:rPr lang="ru-RU" sz="2000" dirty="0" err="1">
                <a:effectLst/>
              </a:rPr>
              <a:t>внаслідок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чого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зносяться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його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родючі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шари</a:t>
            </a:r>
            <a:r>
              <a:rPr lang="ru-RU" sz="2000" dirty="0">
                <a:effectLst/>
              </a:rPr>
              <a:t>. </a:t>
            </a:r>
            <a:r>
              <a:rPr lang="ru-RU" sz="2000" dirty="0" err="1">
                <a:effectLst/>
              </a:rPr>
              <a:t>Пізніше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це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може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призвести</a:t>
            </a:r>
            <a:r>
              <a:rPr lang="ru-RU" sz="2000" dirty="0">
                <a:effectLst/>
              </a:rPr>
              <a:t> до </a:t>
            </a:r>
            <a:r>
              <a:rPr lang="ru-RU" sz="2000" dirty="0" err="1">
                <a:effectLst/>
              </a:rPr>
              <a:t>яружної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ерозії</a:t>
            </a:r>
            <a:r>
              <a:rPr lang="ru-RU" sz="2000" dirty="0">
                <a:effectLst/>
              </a:rPr>
              <a:t>.</a:t>
            </a:r>
          </a:p>
          <a:p>
            <a:r>
              <a:rPr lang="ru-RU" sz="2000" dirty="0" err="1">
                <a:effectLst/>
              </a:rPr>
              <a:t>Ще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небезпечнішою</a:t>
            </a:r>
            <a:r>
              <a:rPr lang="ru-RU" sz="2000" dirty="0">
                <a:effectLst/>
              </a:rPr>
              <a:t> є </a:t>
            </a:r>
            <a:r>
              <a:rPr lang="ru-RU" sz="2000" b="1" dirty="0" err="1">
                <a:effectLst/>
              </a:rPr>
              <a:t>лінійна</a:t>
            </a:r>
            <a:r>
              <a:rPr lang="ru-RU" sz="2000" b="1" dirty="0">
                <a:effectLst/>
              </a:rPr>
              <a:t> </a:t>
            </a:r>
            <a:r>
              <a:rPr lang="ru-RU" sz="2000" b="1" dirty="0" err="1">
                <a:effectLst/>
              </a:rPr>
              <a:t>ерозія</a:t>
            </a:r>
            <a:r>
              <a:rPr lang="ru-RU" sz="2000" dirty="0">
                <a:effectLst/>
              </a:rPr>
              <a:t>, </a:t>
            </a:r>
            <a:r>
              <a:rPr lang="ru-RU" sz="2000" dirty="0" err="1">
                <a:effectLst/>
              </a:rPr>
              <a:t>якою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охоплені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височинні</a:t>
            </a:r>
            <a:r>
              <a:rPr lang="ru-RU" sz="2000" dirty="0">
                <a:effectLst/>
              </a:rPr>
              <a:t>, </a:t>
            </a:r>
            <a:r>
              <a:rPr lang="ru-RU" sz="2000" dirty="0" err="1">
                <a:effectLst/>
              </a:rPr>
              <a:t>горбисті</a:t>
            </a:r>
            <a:r>
              <a:rPr lang="ru-RU" sz="2000" dirty="0">
                <a:effectLst/>
              </a:rPr>
              <a:t> та </a:t>
            </a:r>
            <a:r>
              <a:rPr lang="ru-RU" sz="2000" dirty="0" err="1">
                <a:effectLst/>
              </a:rPr>
              <a:t>гірські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території</a:t>
            </a:r>
            <a:r>
              <a:rPr lang="ru-RU" sz="2000" dirty="0">
                <a:effectLst/>
              </a:rPr>
              <a:t>. </a:t>
            </a:r>
            <a:r>
              <a:rPr lang="ru-RU" sz="2000" dirty="0" err="1">
                <a:effectLst/>
              </a:rPr>
              <a:t>Лінійний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розмив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руйнує</a:t>
            </a:r>
            <a:r>
              <a:rPr lang="ru-RU" sz="2000" dirty="0">
                <a:effectLst/>
              </a:rPr>
              <a:t> не </a:t>
            </a:r>
            <a:r>
              <a:rPr lang="ru-RU" sz="2000" dirty="0" err="1">
                <a:effectLst/>
              </a:rPr>
              <a:t>тільки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ґрунт</a:t>
            </a:r>
            <a:r>
              <a:rPr lang="ru-RU" sz="2000" dirty="0">
                <a:effectLst/>
              </a:rPr>
              <a:t>, а й увесь </a:t>
            </a:r>
            <a:r>
              <a:rPr lang="ru-RU" sz="2000" dirty="0" err="1">
                <a:effectLst/>
              </a:rPr>
              <a:t>природний</a:t>
            </a:r>
            <a:r>
              <a:rPr lang="ru-RU" sz="2000" dirty="0">
                <a:effectLst/>
              </a:rPr>
              <a:t> комплекс. </a:t>
            </a:r>
            <a:r>
              <a:rPr lang="ru-RU" sz="2000" dirty="0" err="1">
                <a:effectLst/>
              </a:rPr>
              <a:t>Утворення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ярів</a:t>
            </a:r>
            <a:r>
              <a:rPr lang="ru-RU" sz="2000" dirty="0">
                <a:effectLst/>
              </a:rPr>
              <a:t> (</a:t>
            </a:r>
            <a:r>
              <a:rPr lang="ru-RU" sz="2000" dirty="0" err="1">
                <a:effectLst/>
              </a:rPr>
              <a:t>іноді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глибиною</a:t>
            </a:r>
            <a:r>
              <a:rPr lang="ru-RU" sz="2000" dirty="0">
                <a:effectLst/>
              </a:rPr>
              <a:t> 9—40 м і </a:t>
            </a:r>
            <a:r>
              <a:rPr lang="ru-RU" sz="2000" dirty="0" err="1">
                <a:effectLst/>
              </a:rPr>
              <a:t>протяжністю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понад</a:t>
            </a:r>
            <a:r>
              <a:rPr lang="ru-RU" sz="2000" dirty="0">
                <a:effectLst/>
              </a:rPr>
              <a:t> 10—15 км), </a:t>
            </a:r>
            <a:r>
              <a:rPr lang="ru-RU" sz="2000" dirty="0" err="1">
                <a:effectLst/>
              </a:rPr>
              <a:t>які</a:t>
            </a:r>
            <a:r>
              <a:rPr lang="ru-RU" sz="2000" dirty="0">
                <a:effectLst/>
              </a:rPr>
              <a:t> часто </a:t>
            </a:r>
            <a:r>
              <a:rPr lang="ru-RU" sz="2000" dirty="0" err="1">
                <a:effectLst/>
              </a:rPr>
              <a:t>формують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цілі</a:t>
            </a:r>
            <a:r>
              <a:rPr lang="ru-RU" sz="2000" dirty="0">
                <a:effectLst/>
              </a:rPr>
              <a:t> </a:t>
            </a:r>
            <a:r>
              <a:rPr lang="ru-RU" sz="2000" dirty="0" err="1">
                <a:effectLst/>
              </a:rPr>
              <a:t>ярково-балкові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системи</a:t>
            </a:r>
            <a:r>
              <a:rPr lang="ru-RU" sz="2000" dirty="0">
                <a:effectLst/>
              </a:rPr>
              <a:t>, </a:t>
            </a:r>
            <a:r>
              <a:rPr lang="ru-RU" sz="2000" dirty="0" err="1">
                <a:effectLst/>
              </a:rPr>
              <a:t>вилучають</a:t>
            </a:r>
            <a:r>
              <a:rPr lang="ru-RU" sz="2000" dirty="0">
                <a:effectLst/>
              </a:rPr>
              <a:t> з </a:t>
            </a:r>
            <a:r>
              <a:rPr lang="ru-RU" sz="2000" dirty="0" err="1">
                <a:effectLst/>
              </a:rPr>
              <a:t>ужитку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величезні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площі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сільськогосподарських</a:t>
            </a:r>
            <a:r>
              <a:rPr lang="ru-RU" sz="2000" dirty="0">
                <a:effectLst/>
              </a:rPr>
              <a:t> земель. </a:t>
            </a:r>
            <a:r>
              <a:rPr lang="ru-RU" sz="2000" dirty="0" err="1">
                <a:effectLst/>
              </a:rPr>
              <a:t>Площа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вилученої</a:t>
            </a:r>
            <a:r>
              <a:rPr lang="ru-RU" sz="2000" dirty="0">
                <a:effectLst/>
              </a:rPr>
              <a:t> з </a:t>
            </a:r>
            <a:r>
              <a:rPr lang="ru-RU" sz="2000" dirty="0" err="1">
                <a:effectLst/>
              </a:rPr>
              <a:t>ужитку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ріллі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перевищує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площу</a:t>
            </a:r>
            <a:r>
              <a:rPr lang="ru-RU" sz="2000" dirty="0">
                <a:effectLst/>
              </a:rPr>
              <a:t> самих </a:t>
            </a:r>
            <a:r>
              <a:rPr lang="ru-RU" sz="2000" dirty="0" err="1">
                <a:effectLst/>
              </a:rPr>
              <a:t>ярів</a:t>
            </a:r>
            <a:r>
              <a:rPr lang="ru-RU" sz="2000" dirty="0">
                <a:effectLst/>
              </a:rPr>
              <a:t> у 2—3 рази. У </a:t>
            </a:r>
            <a:r>
              <a:rPr lang="ru-RU" sz="2000" dirty="0" err="1">
                <a:effectLst/>
              </a:rPr>
              <a:t>місцях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розвитку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ярів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знижується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рівень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підґрунтових</a:t>
            </a:r>
            <a:r>
              <a:rPr lang="ru-RU" sz="2000" dirty="0">
                <a:effectLst/>
              </a:rPr>
              <a:t> вод, </a:t>
            </a:r>
            <a:r>
              <a:rPr lang="ru-RU" sz="2000" dirty="0" err="1">
                <a:effectLst/>
              </a:rPr>
              <a:t>землі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стають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непридатними</a:t>
            </a:r>
            <a:r>
              <a:rPr lang="ru-RU" sz="2000" dirty="0">
                <a:effectLst/>
              </a:rPr>
              <a:t> для </a:t>
            </a:r>
            <a:r>
              <a:rPr lang="ru-RU" sz="2000" dirty="0" err="1">
                <a:effectLst/>
              </a:rPr>
              <a:t>шляхового</a:t>
            </a:r>
            <a:r>
              <a:rPr lang="ru-RU" sz="2000" dirty="0">
                <a:effectLst/>
              </a:rPr>
              <a:t>, </a:t>
            </a:r>
            <a:r>
              <a:rPr lang="ru-RU" sz="2000" dirty="0" err="1">
                <a:effectLst/>
              </a:rPr>
              <a:t>житлового</a:t>
            </a:r>
            <a:r>
              <a:rPr lang="ru-RU" sz="2000" dirty="0">
                <a:effectLst/>
              </a:rPr>
              <a:t> та </a:t>
            </a:r>
            <a:r>
              <a:rPr lang="ru-RU" sz="2000" dirty="0" err="1" smtClean="0">
                <a:effectLst/>
              </a:rPr>
              <a:t>промислового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будівництва</a:t>
            </a:r>
            <a:r>
              <a:rPr lang="ru-RU" sz="2000" dirty="0">
                <a:effectLst/>
              </a:rPr>
              <a:t>. </a:t>
            </a:r>
            <a:r>
              <a:rPr lang="ru-RU" sz="2000" dirty="0" err="1">
                <a:effectLst/>
              </a:rPr>
              <a:t>Найбільш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девастовані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лінійною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ерозією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ділянки</a:t>
            </a:r>
            <a:r>
              <a:rPr lang="ru-RU" sz="2000" dirty="0">
                <a:effectLst/>
              </a:rPr>
              <a:t>, </a:t>
            </a:r>
            <a:r>
              <a:rPr lang="ru-RU" sz="2000" dirty="0" err="1">
                <a:effectLst/>
              </a:rPr>
              <a:t>які</a:t>
            </a:r>
            <a:r>
              <a:rPr lang="ru-RU" sz="2000" dirty="0">
                <a:effectLst/>
              </a:rPr>
              <a:t> в </a:t>
            </a:r>
            <a:r>
              <a:rPr lang="ru-RU" sz="2000" dirty="0" err="1">
                <a:effectLst/>
              </a:rPr>
              <a:t>науковій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літературі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дістали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назву«бедленд</a:t>
            </a:r>
            <a:r>
              <a:rPr lang="ru-RU" sz="2000" dirty="0">
                <a:effectLst/>
              </a:rPr>
              <a:t>» (</a:t>
            </a:r>
            <a:r>
              <a:rPr lang="ru-RU" sz="2000" dirty="0" err="1">
                <a:effectLst/>
              </a:rPr>
              <a:t>погані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землі</a:t>
            </a:r>
            <a:r>
              <a:rPr lang="ru-RU" sz="2000" dirty="0">
                <a:effectLst/>
              </a:rPr>
              <a:t>). </a:t>
            </a:r>
            <a:r>
              <a:rPr lang="ru-RU" sz="2000" dirty="0" err="1">
                <a:effectLst/>
              </a:rPr>
              <a:t>Рекультивувати</a:t>
            </a:r>
            <a:r>
              <a:rPr lang="ru-RU" sz="2000" dirty="0">
                <a:effectLst/>
              </a:rPr>
              <a:t> </a:t>
            </a:r>
            <a:r>
              <a:rPr lang="ru-RU" sz="2000" dirty="0" err="1">
                <a:effectLst/>
              </a:rPr>
              <a:t>такі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землі</a:t>
            </a:r>
            <a:r>
              <a:rPr lang="ru-RU" sz="2000" dirty="0">
                <a:effectLst/>
              </a:rPr>
              <a:t> на </a:t>
            </a:r>
            <a:r>
              <a:rPr lang="ru-RU" sz="2000" dirty="0" err="1">
                <a:effectLst/>
              </a:rPr>
              <a:t>сучасному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рівні</a:t>
            </a:r>
            <a:r>
              <a:rPr lang="ru-RU" sz="2000" dirty="0">
                <a:effectLst/>
              </a:rPr>
              <a:t> науки і </a:t>
            </a:r>
            <a:r>
              <a:rPr lang="ru-RU" sz="2000" dirty="0" err="1">
                <a:effectLst/>
              </a:rPr>
              <a:t>техніки</a:t>
            </a:r>
            <a:r>
              <a:rPr lang="ru-RU" sz="2000" dirty="0">
                <a:effectLst/>
              </a:rPr>
              <a:t> практично </a:t>
            </a:r>
            <a:r>
              <a:rPr lang="ru-RU" sz="2000" dirty="0" err="1">
                <a:effectLst/>
              </a:rPr>
              <a:t>неможливо</a:t>
            </a:r>
            <a:r>
              <a:rPr lang="ru-RU" sz="2000" dirty="0">
                <a:effectLst/>
              </a:rPr>
              <a:t> і </a:t>
            </a:r>
            <a:r>
              <a:rPr lang="ru-RU" sz="2000" dirty="0" err="1">
                <a:effectLst/>
              </a:rPr>
              <a:t>дуже</a:t>
            </a:r>
            <a:r>
              <a:rPr lang="ru-RU" sz="2000" dirty="0">
                <a:effectLst/>
              </a:rPr>
              <a:t> дорого. Альтернативою є </a:t>
            </a:r>
            <a:r>
              <a:rPr lang="ru-RU" sz="2000" dirty="0" err="1">
                <a:effectLst/>
              </a:rPr>
              <a:t>профілактика</a:t>
            </a:r>
            <a:r>
              <a:rPr lang="ru-RU" sz="2000" dirty="0">
                <a:effectLst/>
              </a:rPr>
              <a:t>, </a:t>
            </a:r>
            <a:r>
              <a:rPr lang="ru-RU" sz="2000" dirty="0" err="1">
                <a:effectLst/>
              </a:rPr>
              <a:t>попередження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розвитку</a:t>
            </a:r>
            <a:r>
              <a:rPr lang="ru-RU" sz="2000" dirty="0">
                <a:effectLst/>
              </a:rPr>
              <a:t> таких </a:t>
            </a:r>
            <a:r>
              <a:rPr lang="ru-RU" sz="2000" dirty="0" err="1">
                <a:effectLst/>
              </a:rPr>
              <a:t>шкідливих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процесів</a:t>
            </a:r>
            <a:r>
              <a:rPr lang="ru-RU" sz="2000" dirty="0"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197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573528"/>
            <a:ext cx="8928992" cy="4569972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1400" b="1" dirty="0" err="1">
                <a:effectLst/>
              </a:rPr>
              <a:t>Види</a:t>
            </a:r>
            <a:r>
              <a:rPr lang="ru-RU" sz="1400" b="1" dirty="0">
                <a:effectLst/>
              </a:rPr>
              <a:t> </a:t>
            </a:r>
            <a:r>
              <a:rPr lang="ru-RU" sz="1400" b="1" dirty="0" err="1" smtClean="0">
                <a:effectLst/>
              </a:rPr>
              <a:t>землеробства</a:t>
            </a:r>
            <a:endParaRPr lang="ru-RU" sz="1400" b="1" dirty="0" smtClean="0">
              <a:effectLst/>
            </a:endParaRPr>
          </a:p>
          <a:p>
            <a:r>
              <a:rPr lang="ru-RU" sz="1400" dirty="0" err="1" smtClean="0">
                <a:effectLst/>
              </a:rPr>
              <a:t>Екстенсивне</a:t>
            </a:r>
            <a:r>
              <a:rPr lang="ru-RU" sz="1400" dirty="0" smtClean="0">
                <a:effectLst/>
              </a:rPr>
              <a:t> </a:t>
            </a:r>
            <a:r>
              <a:rPr lang="ru-RU" sz="1400" dirty="0" err="1">
                <a:effectLst/>
              </a:rPr>
              <a:t>землеробство</a:t>
            </a:r>
            <a:r>
              <a:rPr lang="ru-RU" sz="1400" dirty="0">
                <a:effectLst/>
              </a:rPr>
              <a:t> </a:t>
            </a:r>
            <a:r>
              <a:rPr lang="ru-RU" sz="1400" dirty="0" err="1">
                <a:effectLst/>
              </a:rPr>
              <a:t>зумовило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розорювання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лучних</a:t>
            </a:r>
            <a:r>
              <a:rPr lang="ru-RU" sz="1400" dirty="0">
                <a:effectLst/>
              </a:rPr>
              <a:t> земель аж до </a:t>
            </a:r>
            <a:r>
              <a:rPr lang="ru-RU" sz="1400" dirty="0" err="1">
                <a:effectLst/>
              </a:rPr>
              <a:t>урізу</a:t>
            </a:r>
            <a:r>
              <a:rPr lang="ru-RU" sz="1400" dirty="0">
                <a:effectLst/>
              </a:rPr>
              <a:t> русла </a:t>
            </a:r>
            <a:r>
              <a:rPr lang="ru-RU" sz="1400" dirty="0" err="1">
                <a:effectLst/>
              </a:rPr>
              <a:t>ріки</a:t>
            </a:r>
            <a:r>
              <a:rPr lang="ru-RU" sz="1400" dirty="0">
                <a:effectLst/>
              </a:rPr>
              <a:t>, а </a:t>
            </a:r>
            <a:r>
              <a:rPr lang="ru-RU" sz="1400" dirty="0" err="1">
                <a:effectLst/>
              </a:rPr>
              <a:t>також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схилів</a:t>
            </a:r>
            <a:r>
              <a:rPr lang="ru-RU" sz="1400" dirty="0">
                <a:effectLst/>
              </a:rPr>
              <a:t>, на </a:t>
            </a:r>
            <a:r>
              <a:rPr lang="ru-RU" sz="1400" dirty="0" err="1">
                <a:effectLst/>
              </a:rPr>
              <a:t>яких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повинні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рости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ліси</a:t>
            </a:r>
            <a:r>
              <a:rPr lang="ru-RU" sz="1400" dirty="0">
                <a:effectLst/>
              </a:rPr>
              <a:t>, </a:t>
            </a:r>
            <a:r>
              <a:rPr lang="ru-RU" sz="1400" dirty="0" err="1">
                <a:effectLst/>
              </a:rPr>
              <a:t>чагарники</a:t>
            </a:r>
            <a:r>
              <a:rPr lang="ru-RU" sz="1400" dirty="0">
                <a:effectLst/>
              </a:rPr>
              <a:t> і трави. В </a:t>
            </a:r>
            <a:r>
              <a:rPr lang="ru-RU" sz="1400" dirty="0" err="1">
                <a:effectLst/>
              </a:rPr>
              <a:t>кожній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районній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соціоекосистемі</a:t>
            </a:r>
            <a:r>
              <a:rPr lang="ru-RU" sz="1400" dirty="0">
                <a:effectLst/>
              </a:rPr>
              <a:t> повинно бути </a:t>
            </a:r>
            <a:r>
              <a:rPr lang="ru-RU" sz="1400" dirty="0" err="1">
                <a:effectLst/>
              </a:rPr>
              <a:t>своє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науково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обґрунтоване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співвідношення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між</a:t>
            </a:r>
            <a:r>
              <a:rPr lang="ru-RU" sz="1400" dirty="0">
                <a:effectLst/>
              </a:rPr>
              <a:t> полем, </a:t>
            </a:r>
            <a:r>
              <a:rPr lang="ru-RU" sz="1400" dirty="0" err="1">
                <a:effectLst/>
              </a:rPr>
              <a:t>лісом</a:t>
            </a:r>
            <a:r>
              <a:rPr lang="ru-RU" sz="1400" dirty="0">
                <a:effectLst/>
              </a:rPr>
              <a:t>, луками, болотами, </a:t>
            </a:r>
            <a:r>
              <a:rPr lang="ru-RU" sz="1400" dirty="0" err="1">
                <a:effectLst/>
              </a:rPr>
              <a:t>водоймами</a:t>
            </a:r>
            <a:r>
              <a:rPr lang="ru-RU" sz="1400" dirty="0">
                <a:effectLst/>
              </a:rPr>
              <a:t>, </a:t>
            </a:r>
            <a:r>
              <a:rPr lang="ru-RU" sz="1400" dirty="0" err="1">
                <a:effectLst/>
              </a:rPr>
              <a:t>що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дасть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найвищий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господарський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ефект</a:t>
            </a:r>
            <a:r>
              <a:rPr lang="ru-RU" sz="1400" dirty="0">
                <a:effectLst/>
              </a:rPr>
              <a:t> і </a:t>
            </a:r>
            <a:r>
              <a:rPr lang="ru-RU" sz="1400" dirty="0" err="1">
                <a:effectLst/>
              </a:rPr>
              <a:t>збереже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навколишнє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середовище</a:t>
            </a:r>
            <a:r>
              <a:rPr lang="ru-RU" sz="1400" dirty="0">
                <a:effectLst/>
              </a:rPr>
              <a:t>.</a:t>
            </a:r>
          </a:p>
          <a:p>
            <a:r>
              <a:rPr lang="ru-RU" sz="1400" dirty="0">
                <a:effectLst/>
              </a:rPr>
              <a:t>Не </a:t>
            </a:r>
            <a:r>
              <a:rPr lang="ru-RU" sz="1400" dirty="0" err="1">
                <a:effectLst/>
              </a:rPr>
              <a:t>менш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важливою</a:t>
            </a:r>
            <a:r>
              <a:rPr lang="ru-RU" sz="1400" dirty="0">
                <a:effectLst/>
              </a:rPr>
              <a:t> справою є </a:t>
            </a:r>
            <a:r>
              <a:rPr lang="ru-RU" sz="1400" dirty="0" err="1">
                <a:effectLst/>
              </a:rPr>
              <a:t>організація</a:t>
            </a:r>
            <a:r>
              <a:rPr lang="ru-RU" sz="1400" dirty="0">
                <a:effectLst/>
              </a:rPr>
              <a:t> і </a:t>
            </a:r>
            <a:r>
              <a:rPr lang="ru-RU" sz="1400" dirty="0" err="1">
                <a:effectLst/>
              </a:rPr>
              <a:t>дотримання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польових</a:t>
            </a:r>
            <a:r>
              <a:rPr lang="ru-RU" sz="1400" dirty="0">
                <a:effectLst/>
              </a:rPr>
              <a:t>, </a:t>
            </a:r>
            <a:r>
              <a:rPr lang="ru-RU" sz="1400" dirty="0" err="1">
                <a:effectLst/>
              </a:rPr>
              <a:t>кормових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протиерозійних</a:t>
            </a:r>
            <a:r>
              <a:rPr lang="ru-RU" sz="1400" dirty="0">
                <a:effectLst/>
              </a:rPr>
              <a:t> та </a:t>
            </a:r>
            <a:r>
              <a:rPr lang="ru-RU" sz="1400" dirty="0" err="1">
                <a:effectLst/>
              </a:rPr>
              <a:t>інших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сівозмін</a:t>
            </a:r>
            <a:r>
              <a:rPr lang="ru-RU" sz="1400" dirty="0">
                <a:effectLst/>
              </a:rPr>
              <a:t>. </a:t>
            </a:r>
            <a:r>
              <a:rPr lang="ru-RU" sz="1400" dirty="0" err="1">
                <a:effectLst/>
              </a:rPr>
              <a:t>Потрібно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оптимізувати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розмір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полів</a:t>
            </a:r>
            <a:r>
              <a:rPr lang="ru-RU" sz="1400" dirty="0">
                <a:effectLst/>
              </a:rPr>
              <a:t> у </a:t>
            </a:r>
            <a:r>
              <a:rPr lang="ru-RU" sz="1400" dirty="0" err="1">
                <a:effectLst/>
              </a:rPr>
              <a:t>сівозмінах</a:t>
            </a:r>
            <a:r>
              <a:rPr lang="ru-RU" sz="1400" dirty="0">
                <a:effectLst/>
              </a:rPr>
              <a:t>, вони у нас часто </a:t>
            </a:r>
            <a:r>
              <a:rPr lang="ru-RU" sz="1400" dirty="0" err="1">
                <a:effectLst/>
              </a:rPr>
              <a:t>завеликі</a:t>
            </a:r>
            <a:r>
              <a:rPr lang="ru-RU" sz="1400" dirty="0">
                <a:effectLst/>
              </a:rPr>
              <a:t>. </a:t>
            </a:r>
            <a:r>
              <a:rPr lang="ru-RU" sz="1400" dirty="0" err="1">
                <a:effectLst/>
              </a:rPr>
              <a:t>Необхідно</a:t>
            </a:r>
            <a:r>
              <a:rPr lang="ru-RU" sz="1400" dirty="0">
                <a:effectLst/>
              </a:rPr>
              <a:t> перейти до </a:t>
            </a:r>
            <a:r>
              <a:rPr lang="ru-RU" sz="1400" dirty="0" err="1">
                <a:effectLst/>
              </a:rPr>
              <a:t>нарізування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полів</a:t>
            </a:r>
            <a:r>
              <a:rPr lang="ru-RU" sz="1400" dirty="0">
                <a:effectLst/>
              </a:rPr>
              <a:t>, </a:t>
            </a:r>
            <a:r>
              <a:rPr lang="ru-RU" sz="1400" dirty="0" err="1">
                <a:effectLst/>
              </a:rPr>
              <a:t>сівозмін</a:t>
            </a:r>
            <a:r>
              <a:rPr lang="ru-RU" sz="1400" dirty="0">
                <a:effectLst/>
              </a:rPr>
              <a:t> по контурах </a:t>
            </a:r>
            <a:r>
              <a:rPr lang="ru-RU" sz="1400" dirty="0" err="1">
                <a:effectLst/>
              </a:rPr>
              <a:t>ґрунтових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відмін</a:t>
            </a:r>
            <a:r>
              <a:rPr lang="ru-RU" sz="1400" dirty="0">
                <a:effectLst/>
              </a:rPr>
              <a:t>, а не </a:t>
            </a:r>
            <a:r>
              <a:rPr lang="ru-RU" sz="1400" dirty="0" err="1">
                <a:effectLst/>
              </a:rPr>
              <a:t>розбивати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різноґрунтові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ділянки</a:t>
            </a:r>
            <a:r>
              <a:rPr lang="ru-RU" sz="1400" dirty="0">
                <a:effectLst/>
              </a:rPr>
              <a:t> на </a:t>
            </a:r>
            <a:r>
              <a:rPr lang="ru-RU" sz="1400" dirty="0" err="1">
                <a:effectLst/>
              </a:rPr>
              <a:t>правильні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прямокутники</a:t>
            </a:r>
            <a:r>
              <a:rPr lang="ru-RU" sz="1400" dirty="0">
                <a:effectLst/>
              </a:rPr>
              <a:t> для </a:t>
            </a:r>
            <a:r>
              <a:rPr lang="ru-RU" sz="1400" dirty="0" err="1">
                <a:effectLst/>
              </a:rPr>
              <a:t>вигоди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механізованого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обробітку</a:t>
            </a:r>
            <a:r>
              <a:rPr lang="ru-RU" sz="1400" dirty="0">
                <a:effectLst/>
              </a:rPr>
              <a:t>.</a:t>
            </a:r>
          </a:p>
          <a:p>
            <a:r>
              <a:rPr lang="ru-RU" sz="1400" dirty="0">
                <a:effectLst/>
              </a:rPr>
              <a:t>Для </a:t>
            </a:r>
            <a:r>
              <a:rPr lang="ru-RU" sz="1400" dirty="0" err="1">
                <a:effectLst/>
              </a:rPr>
              <a:t>збереження</a:t>
            </a:r>
            <a:r>
              <a:rPr lang="ru-RU" sz="1400" dirty="0">
                <a:effectLst/>
              </a:rPr>
              <a:t> </a:t>
            </a:r>
            <a:r>
              <a:rPr lang="ru-RU" sz="1400" dirty="0" err="1">
                <a:effectLst/>
              </a:rPr>
              <a:t>фізичних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властивостей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ґрунтів</a:t>
            </a:r>
            <a:r>
              <a:rPr lang="ru-RU" sz="1400" dirty="0">
                <a:effectLst/>
              </a:rPr>
              <a:t> (</a:t>
            </a:r>
            <a:r>
              <a:rPr lang="ru-RU" sz="1400" dirty="0" err="1">
                <a:effectLst/>
              </a:rPr>
              <a:t>структури</a:t>
            </a:r>
            <a:r>
              <a:rPr lang="ru-RU" sz="1400" dirty="0">
                <a:effectLst/>
              </a:rPr>
              <a:t>, </a:t>
            </a:r>
            <a:r>
              <a:rPr lang="ru-RU" sz="1400" dirty="0" err="1">
                <a:effectLst/>
              </a:rPr>
              <a:t>пористості</a:t>
            </a:r>
            <a:r>
              <a:rPr lang="ru-RU" sz="1400" dirty="0">
                <a:effectLst/>
              </a:rPr>
              <a:t>, оптимального водно-</a:t>
            </a:r>
            <a:r>
              <a:rPr lang="ru-RU" sz="1400" dirty="0" err="1">
                <a:effectLst/>
              </a:rPr>
              <a:t>повітряного</a:t>
            </a:r>
            <a:r>
              <a:rPr lang="ru-RU" sz="1400" dirty="0">
                <a:effectLst/>
              </a:rPr>
              <a:t> режиму) </a:t>
            </a:r>
            <a:r>
              <a:rPr lang="ru-RU" sz="1400" dirty="0" err="1">
                <a:effectLst/>
              </a:rPr>
              <a:t>слід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різко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скоротити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повторність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обробітку</a:t>
            </a:r>
            <a:r>
              <a:rPr lang="ru-RU" sz="1400" dirty="0">
                <a:effectLst/>
              </a:rPr>
              <a:t>, перейти на </a:t>
            </a:r>
            <a:r>
              <a:rPr lang="ru-RU" sz="1400" dirty="0" err="1">
                <a:effectLst/>
              </a:rPr>
              <a:t>прогресивні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форми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обробітку</a:t>
            </a:r>
            <a:r>
              <a:rPr lang="ru-RU" sz="1400" dirty="0">
                <a:effectLst/>
              </a:rPr>
              <a:t> і </a:t>
            </a:r>
            <a:r>
              <a:rPr lang="ru-RU" sz="1400" dirty="0" err="1">
                <a:effectLst/>
              </a:rPr>
              <a:t>ефективні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легкі</a:t>
            </a:r>
            <a:r>
              <a:rPr lang="ru-RU" sz="1400" dirty="0">
                <a:effectLst/>
              </a:rPr>
              <a:t> </a:t>
            </a:r>
            <a:r>
              <a:rPr lang="ru-RU" sz="1400" dirty="0" err="1">
                <a:effectLst/>
              </a:rPr>
              <a:t>машини</a:t>
            </a:r>
            <a:r>
              <a:rPr lang="ru-RU" sz="1400" dirty="0">
                <a:effectLst/>
              </a:rPr>
              <a:t> і </a:t>
            </a:r>
            <a:r>
              <a:rPr lang="ru-RU" sz="1400" dirty="0" err="1">
                <a:effectLst/>
              </a:rPr>
              <a:t>механізми</a:t>
            </a:r>
            <a:r>
              <a:rPr lang="ru-RU" sz="1400" dirty="0">
                <a:effectLst/>
              </a:rPr>
              <a:t>. </a:t>
            </a:r>
            <a:r>
              <a:rPr lang="ru-RU" sz="1400" dirty="0" err="1">
                <a:effectLst/>
              </a:rPr>
              <a:t>Обробіток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ґрунту</a:t>
            </a:r>
            <a:r>
              <a:rPr lang="ru-RU" sz="1400" dirty="0">
                <a:effectLst/>
              </a:rPr>
              <a:t> та догляд за </a:t>
            </a:r>
            <a:r>
              <a:rPr lang="ru-RU" sz="1400" dirty="0" err="1">
                <a:effectLst/>
              </a:rPr>
              <a:t>посівами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повинні</a:t>
            </a:r>
            <a:r>
              <a:rPr lang="ru-RU" sz="1400" dirty="0">
                <a:effectLst/>
              </a:rPr>
              <a:t> бути </a:t>
            </a:r>
            <a:r>
              <a:rPr lang="ru-RU" sz="1400" dirty="0" err="1">
                <a:effectLst/>
              </a:rPr>
              <a:t>комплексними</a:t>
            </a:r>
            <a:r>
              <a:rPr lang="ru-RU" sz="1400" dirty="0">
                <a:effectLst/>
              </a:rPr>
              <a:t>, </a:t>
            </a:r>
            <a:r>
              <a:rPr lang="ru-RU" sz="1400" dirty="0" err="1">
                <a:effectLst/>
              </a:rPr>
              <a:t>виконуватись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повним</a:t>
            </a:r>
            <a:r>
              <a:rPr lang="ru-RU" sz="1400" dirty="0">
                <a:effectLst/>
              </a:rPr>
              <a:t> набором </a:t>
            </a:r>
            <a:r>
              <a:rPr lang="ru-RU" sz="1400" dirty="0" err="1">
                <a:effectLst/>
              </a:rPr>
              <a:t>якісних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навісних</a:t>
            </a:r>
            <a:r>
              <a:rPr lang="ru-RU" sz="1400" dirty="0">
                <a:effectLst/>
              </a:rPr>
              <a:t> та </a:t>
            </a:r>
            <a:r>
              <a:rPr lang="ru-RU" sz="1400" dirty="0" err="1">
                <a:effectLst/>
              </a:rPr>
              <a:t>причепних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знарядь</a:t>
            </a:r>
            <a:r>
              <a:rPr lang="ru-RU" sz="1400" dirty="0">
                <a:effectLst/>
              </a:rPr>
              <a:t>. </a:t>
            </a:r>
            <a:r>
              <a:rPr lang="ru-RU" sz="1400" dirty="0" err="1">
                <a:effectLst/>
              </a:rPr>
              <a:t>Безплужний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обробіток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ґрунту</a:t>
            </a:r>
            <a:r>
              <a:rPr lang="ru-RU" sz="1400" dirty="0">
                <a:effectLst/>
              </a:rPr>
              <a:t> є одним з </a:t>
            </a:r>
            <a:r>
              <a:rPr lang="ru-RU" sz="1400" dirty="0" err="1">
                <a:effectLst/>
              </a:rPr>
              <a:t>елементів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ефективного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обробітку</a:t>
            </a:r>
            <a:r>
              <a:rPr lang="ru-RU" sz="1400" dirty="0">
                <a:effectLst/>
              </a:rPr>
              <a:t>, </a:t>
            </a:r>
            <a:r>
              <a:rPr lang="ru-RU" sz="1400" dirty="0" err="1">
                <a:effectLst/>
              </a:rPr>
              <a:t>що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покликаний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щадити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ґрунт</a:t>
            </a:r>
            <a:r>
              <a:rPr lang="ru-RU" sz="1400" dirty="0">
                <a:effectLst/>
              </a:rPr>
              <a:t>, </a:t>
            </a:r>
            <a:r>
              <a:rPr lang="ru-RU" sz="1400" dirty="0" err="1">
                <a:effectLst/>
              </a:rPr>
              <a:t>дати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можливість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відтворюватись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цінним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властивостям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землі</a:t>
            </a:r>
            <a:r>
              <a:rPr lang="ru-RU" sz="1400" dirty="0">
                <a:effectLst/>
              </a:rPr>
              <a:t>. На порядку денному </a:t>
            </a:r>
            <a:r>
              <a:rPr lang="ru-RU" sz="1400" b="1" dirty="0" err="1">
                <a:effectLst/>
              </a:rPr>
              <a:t>нульовий</a:t>
            </a:r>
            <a:r>
              <a:rPr lang="ru-RU" sz="1400" b="1" dirty="0">
                <a:effectLst/>
              </a:rPr>
              <a:t> </a:t>
            </a:r>
            <a:r>
              <a:rPr lang="ru-RU" sz="1400" b="1" dirty="0" err="1">
                <a:effectLst/>
              </a:rPr>
              <a:t>обробіток</a:t>
            </a:r>
            <a:r>
              <a:rPr lang="ru-RU" sz="1400" dirty="0">
                <a:effectLst/>
              </a:rPr>
              <a:t>, </a:t>
            </a:r>
            <a:r>
              <a:rPr lang="ru-RU" sz="1400" dirty="0" err="1">
                <a:effectLst/>
              </a:rPr>
              <a:t>тобто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механічне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втручання</a:t>
            </a:r>
            <a:r>
              <a:rPr lang="ru-RU" sz="1400" dirty="0">
                <a:effectLst/>
              </a:rPr>
              <a:t> один раз в </a:t>
            </a:r>
            <a:r>
              <a:rPr lang="ru-RU" sz="1400" dirty="0" err="1">
                <a:effectLst/>
              </a:rPr>
              <a:t>кілька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років</a:t>
            </a:r>
            <a:r>
              <a:rPr lang="ru-RU" sz="1400" dirty="0">
                <a:effectLst/>
              </a:rPr>
              <a:t>. </a:t>
            </a:r>
            <a:r>
              <a:rPr lang="ru-RU" sz="1400" dirty="0" err="1">
                <a:effectLst/>
              </a:rPr>
              <a:t>Технологія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нульового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обробітку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ґрунту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вдосконалюється</a:t>
            </a:r>
            <a:r>
              <a:rPr lang="ru-RU" sz="1400" dirty="0">
                <a:effectLst/>
              </a:rPr>
              <a:t> і </a:t>
            </a:r>
            <a:r>
              <a:rPr lang="ru-RU" sz="1400" dirty="0" err="1">
                <a:effectLst/>
              </a:rPr>
              <a:t>їй</a:t>
            </a:r>
            <a:r>
              <a:rPr lang="ru-RU" sz="1400" dirty="0">
                <a:effectLst/>
              </a:rPr>
              <a:t> без </a:t>
            </a:r>
            <a:r>
              <a:rPr lang="ru-RU" sz="1400" dirty="0" err="1">
                <a:effectLst/>
              </a:rPr>
              <a:t>сумніву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належить</a:t>
            </a:r>
            <a:r>
              <a:rPr lang="ru-RU" sz="1400" dirty="0">
                <a:effectLst/>
              </a:rPr>
              <a:t> </a:t>
            </a:r>
            <a:r>
              <a:rPr lang="ru-RU" sz="1400" dirty="0" err="1">
                <a:effectLst/>
              </a:rPr>
              <a:t>майбутнє</a:t>
            </a:r>
            <a:r>
              <a:rPr lang="ru-RU" sz="1400" dirty="0" smtClean="0">
                <a:effectLst/>
              </a:rPr>
              <a:t>.</a:t>
            </a:r>
            <a:endParaRPr lang="ru-RU" sz="1400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685800"/>
          </a:xfrm>
        </p:spPr>
        <p:txBody>
          <a:bodyPr/>
          <a:lstStyle/>
          <a:p>
            <a:r>
              <a:rPr lang="ru-RU" sz="2400" dirty="0">
                <a:effectLst/>
              </a:rPr>
              <a:t>Система </a:t>
            </a:r>
            <a:r>
              <a:rPr lang="ru-RU" sz="2400" dirty="0" err="1">
                <a:effectLst/>
              </a:rPr>
              <a:t>заходів</a:t>
            </a:r>
            <a:r>
              <a:rPr lang="ru-RU" sz="2400" dirty="0">
                <a:effectLst/>
              </a:rPr>
              <a:t> по </a:t>
            </a:r>
            <a:r>
              <a:rPr lang="ru-RU" sz="2400" dirty="0" err="1">
                <a:effectLst/>
              </a:rPr>
              <a:t>відтворенню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родючості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ґрунтів</a:t>
            </a:r>
            <a:r>
              <a:rPr lang="ru-RU" sz="2400" dirty="0">
                <a:effectLst/>
              </a:rPr>
              <a:t> та </a:t>
            </a:r>
            <a:r>
              <a:rPr lang="ru-RU" sz="2400" dirty="0" err="1">
                <a:effectLst/>
              </a:rPr>
              <a:t>їх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 smtClean="0">
                <a:effectLst/>
              </a:rPr>
              <a:t>охорона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47469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249492"/>
            <a:ext cx="6768752" cy="464451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effectLst/>
              </a:rPr>
              <a:t>Альтернативою </a:t>
            </a:r>
            <a:r>
              <a:rPr lang="ru-RU" sz="2400" dirty="0" err="1">
                <a:effectLst/>
              </a:rPr>
              <a:t>ультрахімізованого</a:t>
            </a:r>
            <a:r>
              <a:rPr lang="ru-RU" sz="2400" dirty="0">
                <a:effectLst/>
              </a:rPr>
              <a:t> методу </a:t>
            </a:r>
            <a:r>
              <a:rPr lang="ru-RU" sz="2400" dirty="0" err="1">
                <a:effectLst/>
              </a:rPr>
              <a:t>господарювання</a:t>
            </a:r>
            <a:r>
              <a:rPr lang="ru-RU" sz="2400" dirty="0">
                <a:effectLst/>
              </a:rPr>
              <a:t> є </a:t>
            </a:r>
            <a:r>
              <a:rPr lang="ru-RU" sz="2400" b="1" dirty="0" err="1">
                <a:effectLst/>
              </a:rPr>
              <a:t>органічне</a:t>
            </a:r>
            <a:r>
              <a:rPr lang="ru-RU" sz="2400" b="1" dirty="0">
                <a:effectLst/>
              </a:rPr>
              <a:t> (</a:t>
            </a:r>
            <a:r>
              <a:rPr lang="ru-RU" sz="2400" b="1" dirty="0" err="1">
                <a:effectLst/>
              </a:rPr>
              <a:t>біологічне</a:t>
            </a:r>
            <a:r>
              <a:rPr lang="ru-RU" sz="2400" b="1" dirty="0">
                <a:effectLst/>
              </a:rPr>
              <a:t>) </a:t>
            </a:r>
            <a:r>
              <a:rPr lang="ru-RU" sz="2400" b="1" dirty="0" err="1">
                <a:effectLst/>
              </a:rPr>
              <a:t>землеробство</a:t>
            </a:r>
            <a:r>
              <a:rPr lang="ru-RU" sz="2400" dirty="0">
                <a:effectLst/>
              </a:rPr>
              <a:t>, яке </a:t>
            </a:r>
            <a:r>
              <a:rPr lang="ru-RU" sz="2400" dirty="0" err="1">
                <a:effectLst/>
              </a:rPr>
              <a:t>повністю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виключає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застосування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отрутохімікатів</a:t>
            </a:r>
            <a:r>
              <a:rPr lang="ru-RU" sz="2400" dirty="0">
                <a:effectLst/>
              </a:rPr>
              <a:t> і </a:t>
            </a:r>
            <a:r>
              <a:rPr lang="ru-RU" sz="2400" dirty="0" err="1">
                <a:effectLst/>
              </a:rPr>
              <a:t>неякісних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мінеральних</a:t>
            </a:r>
            <a:r>
              <a:rPr lang="ru-RU" sz="2400" dirty="0">
                <a:effectLst/>
              </a:rPr>
              <a:t> добрив. </a:t>
            </a:r>
            <a:r>
              <a:rPr lang="ru-RU" sz="2400" dirty="0" err="1">
                <a:effectLst/>
              </a:rPr>
              <a:t>Проте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це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землеробство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вимагає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високої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культури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дотримання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всіх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термінів</a:t>
            </a:r>
            <a:r>
              <a:rPr lang="ru-RU" sz="2400" dirty="0">
                <a:effectLst/>
              </a:rPr>
              <a:t> та </a:t>
            </a:r>
            <a:r>
              <a:rPr lang="ru-RU" sz="2400" dirty="0" err="1">
                <a:effectLst/>
              </a:rPr>
              <a:t>вимог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обробітку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ґрунту</a:t>
            </a:r>
            <a:r>
              <a:rPr lang="ru-RU" sz="2400" dirty="0">
                <a:effectLst/>
              </a:rPr>
              <a:t> і догляду за </a:t>
            </a:r>
            <a:r>
              <a:rPr lang="ru-RU" sz="2400" dirty="0" err="1">
                <a:effectLst/>
              </a:rPr>
              <a:t>рослинами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застосування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біологічних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методів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захисту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рослин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від</a:t>
            </a:r>
            <a:r>
              <a:rPr lang="ru-RU" sz="2400" dirty="0">
                <a:effectLst/>
              </a:rPr>
              <a:t> </a:t>
            </a:r>
            <a:r>
              <a:rPr lang="ru-RU" sz="2400" dirty="0" err="1">
                <a:effectLst/>
              </a:rPr>
              <a:t>шкідників</a:t>
            </a:r>
            <a:r>
              <a:rPr lang="ru-RU" sz="2400" dirty="0">
                <a:effectLst/>
              </a:rPr>
              <a:t> та </a:t>
            </a:r>
            <a:r>
              <a:rPr lang="ru-RU" sz="2400" dirty="0" err="1">
                <a:effectLst/>
              </a:rPr>
              <a:t>бур'янів</a:t>
            </a:r>
            <a:r>
              <a:rPr lang="ru-RU" sz="2400" dirty="0">
                <a:effectLst/>
              </a:rPr>
              <a:t>. </a:t>
            </a:r>
            <a:r>
              <a:rPr lang="ru-RU" sz="2400" dirty="0" err="1">
                <a:effectLst/>
              </a:rPr>
              <a:t>Воно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невіддільне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від</a:t>
            </a:r>
            <a:r>
              <a:rPr lang="ru-RU" sz="2400" dirty="0">
                <a:effectLst/>
              </a:rPr>
              <a:t> добре </a:t>
            </a:r>
            <a:r>
              <a:rPr lang="ru-RU" sz="2400" dirty="0" err="1">
                <a:effectLst/>
              </a:rPr>
              <a:t>поставленої</a:t>
            </a:r>
            <a:r>
              <a:rPr lang="ru-RU" sz="2400" dirty="0">
                <a:effectLst/>
              </a:rPr>
              <a:t> </a:t>
            </a:r>
            <a:r>
              <a:rPr lang="ru-RU" sz="2400" dirty="0" err="1" smtClean="0">
                <a:effectLst/>
              </a:rPr>
              <a:t>насіннєвої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>
                <a:effectLst/>
              </a:rPr>
              <a:t>справи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наявності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високоврожайного</a:t>
            </a:r>
            <a:r>
              <a:rPr lang="ru-RU" sz="2400" dirty="0">
                <a:effectLst/>
              </a:rPr>
              <a:t> і </a:t>
            </a:r>
            <a:r>
              <a:rPr lang="ru-RU" sz="2400" dirty="0" err="1">
                <a:effectLst/>
              </a:rPr>
              <a:t>стійкого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проти</a:t>
            </a:r>
            <a:r>
              <a:rPr lang="ru-RU" sz="2400" dirty="0">
                <a:effectLst/>
              </a:rPr>
              <a:t> </a:t>
            </a:r>
            <a:r>
              <a:rPr lang="ru-RU" sz="2400" dirty="0" err="1">
                <a:effectLst/>
              </a:rPr>
              <a:t>вірусів</a:t>
            </a:r>
            <a:r>
              <a:rPr lang="ru-RU" sz="2400" dirty="0">
                <a:effectLst/>
              </a:rPr>
              <a:t> і </a:t>
            </a:r>
            <a:r>
              <a:rPr lang="ru-RU" sz="2400" dirty="0" err="1" smtClean="0">
                <a:effectLst/>
              </a:rPr>
              <a:t>грибків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гібридного</a:t>
            </a:r>
            <a:r>
              <a:rPr lang="ru-RU" sz="2400" dirty="0">
                <a:effectLst/>
              </a:rPr>
              <a:t> </a:t>
            </a:r>
            <a:r>
              <a:rPr lang="ru-RU" sz="2400" dirty="0" err="1">
                <a:effectLst/>
              </a:rPr>
              <a:t>насіння</a:t>
            </a:r>
            <a:r>
              <a:rPr lang="ru-RU" sz="2400" dirty="0">
                <a:effectLst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2400" dirty="0">
                <a:effectLst/>
              </a:rPr>
              <a:t>При </a:t>
            </a:r>
            <a:r>
              <a:rPr lang="ru-RU" sz="2400" dirty="0" err="1">
                <a:effectLst/>
              </a:rPr>
              <a:t>органічному</a:t>
            </a:r>
            <a:r>
              <a:rPr lang="ru-RU" sz="2400" dirty="0">
                <a:effectLst/>
              </a:rPr>
              <a:t> (</a:t>
            </a:r>
            <a:r>
              <a:rPr lang="ru-RU" sz="2400" dirty="0" err="1">
                <a:effectLst/>
              </a:rPr>
              <a:t>біологічному</a:t>
            </a:r>
            <a:r>
              <a:rPr lang="ru-RU" sz="2400" dirty="0">
                <a:effectLst/>
              </a:rPr>
              <a:t>) </a:t>
            </a:r>
            <a:r>
              <a:rPr lang="ru-RU" sz="2400" dirty="0" err="1">
                <a:effectLst/>
              </a:rPr>
              <a:t>землеробстві</a:t>
            </a:r>
            <a:r>
              <a:rPr lang="ru-RU" sz="2400" dirty="0">
                <a:effectLst/>
              </a:rPr>
              <a:t> на перших порах </a:t>
            </a:r>
            <a:r>
              <a:rPr lang="ru-RU" sz="2400" dirty="0" err="1">
                <a:effectLst/>
              </a:rPr>
              <a:t>врожаї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дещо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нижчі</a:t>
            </a:r>
            <a:r>
              <a:rPr lang="ru-RU" sz="2400" dirty="0">
                <a:effectLst/>
              </a:rPr>
              <a:t> (на 10-20 %), але </a:t>
            </a:r>
            <a:r>
              <a:rPr lang="ru-RU" sz="2400" dirty="0" err="1">
                <a:effectLst/>
              </a:rPr>
              <a:t>його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продукція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ціниться</a:t>
            </a:r>
            <a:r>
              <a:rPr lang="ru-RU" sz="2400" dirty="0">
                <a:effectLst/>
              </a:rPr>
              <a:t> на </a:t>
            </a:r>
            <a:r>
              <a:rPr lang="ru-RU" sz="2400" dirty="0" err="1">
                <a:effectLst/>
              </a:rPr>
              <a:t>світовому</a:t>
            </a:r>
            <a:r>
              <a:rPr lang="ru-RU" sz="2400" dirty="0">
                <a:effectLst/>
              </a:rPr>
              <a:t> ринку </a:t>
            </a:r>
            <a:r>
              <a:rPr lang="ru-RU" sz="2400" dirty="0" err="1">
                <a:effectLst/>
              </a:rPr>
              <a:t>значно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дорожче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від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вирощеної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із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застосуванням</a:t>
            </a:r>
            <a:r>
              <a:rPr lang="ru-RU" sz="2400" dirty="0">
                <a:effectLst/>
              </a:rPr>
              <a:t> </a:t>
            </a:r>
            <a:r>
              <a:rPr lang="ru-RU" sz="2400" dirty="0" err="1">
                <a:effectLst/>
              </a:rPr>
              <a:t>міндобрив</a:t>
            </a:r>
            <a:r>
              <a:rPr lang="ru-RU" sz="2400" dirty="0">
                <a:effectLst/>
              </a:rPr>
              <a:t> та </a:t>
            </a:r>
            <a:r>
              <a:rPr lang="ru-RU" sz="2400" dirty="0" err="1">
                <a:effectLst/>
              </a:rPr>
              <a:t>отрутохімікатів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іноді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навіть</a:t>
            </a:r>
            <a:r>
              <a:rPr lang="ru-RU" sz="2400" dirty="0">
                <a:effectLst/>
              </a:rPr>
              <a:t> у 2—3 рази. </a:t>
            </a:r>
            <a:r>
              <a:rPr lang="ru-RU" sz="2400" dirty="0" err="1">
                <a:effectLst/>
              </a:rPr>
              <a:t>Органічне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землеробство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засноване</a:t>
            </a:r>
            <a:r>
              <a:rPr lang="ru-RU" sz="2400" dirty="0">
                <a:effectLst/>
              </a:rPr>
              <a:t> на </a:t>
            </a:r>
            <a:r>
              <a:rPr lang="ru-RU" sz="2400" dirty="0" err="1">
                <a:effectLst/>
              </a:rPr>
              <a:t>застосуванні</a:t>
            </a:r>
            <a:r>
              <a:rPr lang="ru-RU" sz="2400" dirty="0">
                <a:effectLst/>
              </a:rPr>
              <a:t> </a:t>
            </a:r>
            <a:r>
              <a:rPr lang="ru-RU" sz="2400" dirty="0" err="1">
                <a:effectLst/>
              </a:rPr>
              <a:t>органічних</a:t>
            </a:r>
            <a:r>
              <a:rPr lang="ru-RU" sz="2400" dirty="0">
                <a:effectLst/>
              </a:rPr>
              <a:t> добрив, перш за все гною, торфу, </a:t>
            </a:r>
            <a:r>
              <a:rPr lang="ru-RU" sz="2400" dirty="0" err="1">
                <a:effectLst/>
              </a:rPr>
              <a:t>сапропелів</a:t>
            </a:r>
            <a:r>
              <a:rPr lang="ru-RU" sz="2400" dirty="0">
                <a:effectLst/>
              </a:rPr>
              <a:t>.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671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150</TotalTime>
  <Words>157</Words>
  <Application>Microsoft Office PowerPoint</Application>
  <PresentationFormat>Экран (16:9)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Базовая</vt:lpstr>
      <vt:lpstr>Глобальні проблеми людства.</vt:lpstr>
      <vt:lpstr>Презентация PowerPoint</vt:lpstr>
      <vt:lpstr>Презентация PowerPoint</vt:lpstr>
      <vt:lpstr>Презентация PowerPoint</vt:lpstr>
      <vt:lpstr>Деградація земель</vt:lpstr>
      <vt:lpstr>Глобальне значення деградації</vt:lpstr>
      <vt:lpstr>Презентация PowerPoint</vt:lpstr>
      <vt:lpstr>Система заходів по відтворенню родючості ґрунтів та їх охорона</vt:lpstr>
      <vt:lpstr>Презентация PowerPoint</vt:lpstr>
      <vt:lpstr>Презентация PowerPoint</vt:lpstr>
      <vt:lpstr>Озонова діра</vt:lpstr>
      <vt:lpstr>Презентация PowerPoint</vt:lpstr>
      <vt:lpstr>Парниковий ефект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Глобальні проблеми людства.</dc:title>
  <dc:creator>Кристина</dc:creator>
  <cp:lastModifiedBy>Кристина</cp:lastModifiedBy>
  <cp:revision>13</cp:revision>
  <dcterms:created xsi:type="dcterms:W3CDTF">2013-11-21T19:29:13Z</dcterms:created>
  <dcterms:modified xsi:type="dcterms:W3CDTF">2013-11-21T22:06:42Z</dcterms:modified>
</cp:coreProperties>
</file>