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5915" y="47667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Засоби масової інформації (ЗМІ).</a:t>
            </a:r>
            <a:b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Види та функції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56248"/>
            <a:ext cx="713996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819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i="1" dirty="0"/>
              <a:t>Культурно-</a:t>
            </a:r>
            <a:r>
              <a:rPr lang="ru-RU" i="1" dirty="0" err="1"/>
              <a:t>освітня</a:t>
            </a:r>
            <a:r>
              <a:rPr lang="ru-RU" dirty="0"/>
              <a:t>, яка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щоб</a:t>
            </a:r>
            <a:r>
              <a:rPr lang="ru-RU" dirty="0"/>
              <a:t>, будучи одним з </a:t>
            </a:r>
            <a:r>
              <a:rPr lang="ru-RU" dirty="0" err="1"/>
              <a:t>інститутів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й </a:t>
            </a:r>
            <a:r>
              <a:rPr lang="ru-RU" dirty="0" err="1"/>
              <a:t>беручи</a:t>
            </a:r>
            <a:r>
              <a:rPr lang="ru-RU" dirty="0"/>
              <a:t> участь у </a:t>
            </a:r>
            <a:r>
              <a:rPr lang="ru-RU" dirty="0" err="1"/>
              <a:t>пропаганді</a:t>
            </a:r>
            <a:r>
              <a:rPr lang="ru-RU" dirty="0"/>
              <a:t> та </a:t>
            </a:r>
            <a:r>
              <a:rPr lang="ru-RU" dirty="0" err="1"/>
              <a:t>поширенні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виховувати</a:t>
            </a:r>
            <a:r>
              <a:rPr lang="ru-RU" dirty="0"/>
              <a:t> людей на </a:t>
            </a:r>
            <a:r>
              <a:rPr lang="ru-RU" dirty="0" err="1"/>
              <a:t>зразках</a:t>
            </a:r>
            <a:r>
              <a:rPr lang="ru-RU" dirty="0"/>
              <a:t> </a:t>
            </a:r>
            <a:r>
              <a:rPr lang="ru-RU" dirty="0" err="1"/>
              <a:t>загальносвітової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сприяючи</a:t>
            </a:r>
            <a:r>
              <a:rPr lang="ru-RU" dirty="0"/>
              <a:t> </a:t>
            </a:r>
            <a:r>
              <a:rPr lang="ru-RU" dirty="0" err="1"/>
              <a:t>всебічному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"/>
          <a:stretch/>
        </p:blipFill>
        <p:spPr>
          <a:xfrm>
            <a:off x="3319799" y="3612588"/>
            <a:ext cx="4536504" cy="28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i="1" dirty="0"/>
              <a:t>Рекламно-</a:t>
            </a:r>
            <a:r>
              <a:rPr lang="ru-RU" i="1" dirty="0" err="1"/>
              <a:t>довідкова</a:t>
            </a:r>
            <a:r>
              <a:rPr lang="ru-RU" dirty="0"/>
              <a:t>, </a:t>
            </a:r>
            <a:r>
              <a:rPr lang="ru-RU" dirty="0" err="1"/>
              <a:t>пов’язана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задоволенням</a:t>
            </a:r>
            <a:r>
              <a:rPr lang="ru-RU" dirty="0"/>
              <a:t> </a:t>
            </a:r>
            <a:r>
              <a:rPr lang="ru-RU" dirty="0" err="1"/>
              <a:t>утилітарних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 </a:t>
            </a:r>
            <a:r>
              <a:rPr lang="ru-RU" dirty="0" err="1"/>
              <a:t>захоплень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(сад, город, туризм, </a:t>
            </a:r>
            <a:r>
              <a:rPr lang="ru-RU" dirty="0" err="1"/>
              <a:t>колекціонування</a:t>
            </a:r>
            <a:r>
              <a:rPr lang="ru-RU" dirty="0"/>
              <a:t>, шахи і т. д. і т. п.).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708920"/>
            <a:ext cx="367700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 b="8861"/>
          <a:stretch/>
        </p:blipFill>
        <p:spPr>
          <a:xfrm>
            <a:off x="4601019" y="3520721"/>
            <a:ext cx="398583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413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9" y="3212976"/>
            <a:ext cx="4043229" cy="30243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24744"/>
            <a:ext cx="6400800" cy="34747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i="1" dirty="0" err="1"/>
              <a:t>Рекреативна</a:t>
            </a:r>
            <a:r>
              <a:rPr lang="ru-RU" dirty="0"/>
              <a:t> (</a:t>
            </a:r>
            <a:r>
              <a:rPr lang="ru-RU" dirty="0" err="1"/>
              <a:t>розваги</a:t>
            </a:r>
            <a:r>
              <a:rPr lang="ru-RU" dirty="0"/>
              <a:t>,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,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 smtClean="0"/>
              <a:t>).</a:t>
            </a: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57" y="2276872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620688"/>
            <a:ext cx="6400800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dirty="0" smtClean="0"/>
              <a:t>	</a:t>
            </a:r>
            <a:r>
              <a:rPr lang="ru-RU" dirty="0" err="1"/>
              <a:t>Генеральним</a:t>
            </a:r>
            <a:r>
              <a:rPr lang="ru-RU" dirty="0"/>
              <a:t> </a:t>
            </a:r>
            <a:r>
              <a:rPr lang="ru-RU" dirty="0" err="1"/>
              <a:t>суб’єктом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</a:t>
            </a:r>
            <a:r>
              <a:rPr lang="ru-RU" dirty="0" err="1"/>
              <a:t>журналістики</a:t>
            </a:r>
            <a:r>
              <a:rPr lang="ru-RU" dirty="0"/>
              <a:t> є </a:t>
            </a:r>
            <a:r>
              <a:rPr lang="ru-RU" dirty="0" err="1"/>
              <a:t>суспільство</a:t>
            </a:r>
            <a:r>
              <a:rPr lang="ru-RU" dirty="0"/>
              <a:t>. На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журналістика</a:t>
            </a:r>
            <a:r>
              <a:rPr lang="ru-RU" dirty="0"/>
              <a:t>.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як </a:t>
            </a:r>
            <a:r>
              <a:rPr lang="ru-RU" dirty="0" err="1"/>
              <a:t>суб’єкти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потребами в </a:t>
            </a:r>
            <a:r>
              <a:rPr lang="ru-RU" dirty="0" err="1"/>
              <a:t>завоюванні</a:t>
            </a:r>
            <a:r>
              <a:rPr lang="ru-RU" dirty="0"/>
              <a:t> й </a:t>
            </a:r>
            <a:r>
              <a:rPr lang="ru-RU" dirty="0" err="1"/>
              <a:t>утриманні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журналістики</a:t>
            </a:r>
            <a:r>
              <a:rPr lang="ru-RU" dirty="0"/>
              <a:t>, як пропаганда, </a:t>
            </a:r>
            <a:r>
              <a:rPr lang="ru-RU" dirty="0" err="1"/>
              <a:t>агітація</a:t>
            </a:r>
            <a:r>
              <a:rPr lang="ru-RU" dirty="0"/>
              <a:t>, </a:t>
            </a:r>
            <a:r>
              <a:rPr lang="ru-RU" dirty="0" err="1"/>
              <a:t>організація</a:t>
            </a:r>
            <a:r>
              <a:rPr lang="ru-RU" dirty="0"/>
              <a:t>. </a:t>
            </a:r>
            <a:r>
              <a:rPr lang="ru-RU" dirty="0" err="1"/>
              <a:t>Особистість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орієнтації</a:t>
            </a:r>
            <a:r>
              <a:rPr lang="ru-RU" dirty="0"/>
              <a:t>, морально-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25" y="4005064"/>
            <a:ext cx="4032448" cy="2450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88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04664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	</a:t>
            </a:r>
            <a:r>
              <a:rPr lang="ru-RU" dirty="0"/>
              <a:t>Для такого </a:t>
            </a:r>
            <a:r>
              <a:rPr lang="ru-RU" dirty="0" err="1"/>
              <a:t>специфічного</a:t>
            </a:r>
            <a:r>
              <a:rPr lang="ru-RU" dirty="0"/>
              <a:t> виду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, як </a:t>
            </a:r>
            <a:r>
              <a:rPr lang="ru-RU" dirty="0" err="1"/>
              <a:t>журналісти</a:t>
            </a:r>
            <a:r>
              <a:rPr lang="ru-RU" dirty="0"/>
              <a:t>, </a:t>
            </a:r>
            <a:r>
              <a:rPr lang="ru-RU" dirty="0" err="1"/>
              <a:t>журналістика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службово-професійну</a:t>
            </a:r>
            <a:r>
              <a:rPr lang="ru-RU" dirty="0"/>
              <a:t> і </a:t>
            </a:r>
            <a:r>
              <a:rPr lang="ru-RU" dirty="0" err="1"/>
              <a:t>творчу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сумнів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журналіст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творчу</a:t>
            </a:r>
            <a:r>
              <a:rPr lang="ru-RU" dirty="0"/>
              <a:t> і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, але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пресу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інтересах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33056"/>
            <a:ext cx="5404470" cy="253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421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	</a:t>
            </a:r>
            <a:r>
              <a:rPr lang="ru-RU" b="1" i="1" dirty="0" err="1"/>
              <a:t>Засоби</a:t>
            </a:r>
            <a:r>
              <a:rPr lang="ru-RU" b="1" i="1" dirty="0"/>
              <a:t> </a:t>
            </a:r>
            <a:r>
              <a:rPr lang="ru-RU" b="1" i="1" dirty="0" err="1"/>
              <a:t>масової</a:t>
            </a:r>
            <a:r>
              <a:rPr lang="ru-RU" b="1" i="1" dirty="0"/>
              <a:t> </a:t>
            </a:r>
            <a:r>
              <a:rPr lang="ru-RU" b="1" i="1" dirty="0" err="1"/>
              <a:t>інформації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і </a:t>
            </a:r>
            <a:r>
              <a:rPr lang="ru-RU" dirty="0" err="1"/>
              <a:t>відкритого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для широкого кола </a:t>
            </a:r>
            <a:r>
              <a:rPr lang="ru-RU" dirty="0" err="1"/>
              <a:t>користувачів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67" y="2924944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3168352" cy="261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85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	</a:t>
            </a:r>
            <a:r>
              <a:rPr lang="ru-RU" dirty="0"/>
              <a:t>ЗМІ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складну</a:t>
            </a:r>
            <a:r>
              <a:rPr lang="ru-RU" dirty="0"/>
              <a:t> систему, </a:t>
            </a:r>
            <a:r>
              <a:rPr lang="ru-RU" dirty="0" err="1"/>
              <a:t>виділяють</a:t>
            </a:r>
            <a:r>
              <a:rPr lang="ru-RU" dirty="0"/>
              <a:t> два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: </a:t>
            </a:r>
            <a:r>
              <a:rPr lang="ru-RU" dirty="0" err="1"/>
              <a:t>друковані</a:t>
            </a:r>
            <a:r>
              <a:rPr lang="ru-RU" dirty="0"/>
              <a:t> (</a:t>
            </a:r>
            <a:r>
              <a:rPr lang="ru-RU" dirty="0" err="1"/>
              <a:t>преса</a:t>
            </a:r>
            <a:r>
              <a:rPr lang="ru-RU" dirty="0"/>
              <a:t>) та </a:t>
            </a:r>
            <a:r>
              <a:rPr lang="ru-RU" dirty="0" err="1"/>
              <a:t>електронні</a:t>
            </a:r>
            <a:r>
              <a:rPr lang="ru-RU" dirty="0"/>
              <a:t> (</a:t>
            </a:r>
            <a:r>
              <a:rPr lang="ru-RU" dirty="0" err="1"/>
              <a:t>радіомовлення</a:t>
            </a:r>
            <a:r>
              <a:rPr lang="ru-RU" dirty="0"/>
              <a:t>, </a:t>
            </a:r>
            <a:r>
              <a:rPr lang="ru-RU" dirty="0" err="1"/>
              <a:t>телебачення</a:t>
            </a:r>
            <a:r>
              <a:rPr lang="ru-RU" dirty="0"/>
              <a:t>, </a:t>
            </a:r>
            <a:r>
              <a:rPr lang="ru-RU" dirty="0" err="1"/>
              <a:t>кінопродукція</a:t>
            </a:r>
            <a:r>
              <a:rPr lang="ru-RU" dirty="0"/>
              <a:t>, </a:t>
            </a:r>
            <a:r>
              <a:rPr lang="ru-RU" dirty="0" err="1"/>
              <a:t>аудіопродукція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8279"/>
            <a:ext cx="4520386" cy="205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16" y="2630903"/>
            <a:ext cx="4070846" cy="247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08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980728"/>
            <a:ext cx="3346704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dirty="0" smtClean="0"/>
              <a:t>	</a:t>
            </a:r>
            <a:r>
              <a:rPr lang="ru-RU" dirty="0" err="1"/>
              <a:t>Відмітні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ЗМІ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публічність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необмежене</a:t>
            </a:r>
            <a:r>
              <a:rPr lang="ru-RU" dirty="0"/>
              <a:t> коло </a:t>
            </a:r>
            <a:r>
              <a:rPr lang="ru-RU" dirty="0" err="1"/>
              <a:t>користувачів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, </a:t>
            </a:r>
            <a:r>
              <a:rPr lang="ru-RU" dirty="0" err="1"/>
              <a:t>апаратури</a:t>
            </a:r>
            <a:r>
              <a:rPr lang="ru-RU" dirty="0"/>
              <a:t>; </a:t>
            </a:r>
            <a:r>
              <a:rPr lang="ru-RU" dirty="0" err="1"/>
              <a:t>непостійний</a:t>
            </a:r>
            <a:r>
              <a:rPr lang="ru-RU" dirty="0"/>
              <a:t> </a:t>
            </a:r>
            <a:r>
              <a:rPr lang="ru-RU" dirty="0" err="1"/>
              <a:t>кількісний</a:t>
            </a:r>
            <a:r>
              <a:rPr lang="ru-RU" dirty="0"/>
              <a:t> склад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виявленого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 до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, </a:t>
            </a:r>
            <a:r>
              <a:rPr lang="ru-RU" dirty="0" err="1"/>
              <a:t>повідомленням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895956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091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	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журналістика</a:t>
            </a:r>
            <a:r>
              <a:rPr lang="ru-RU" dirty="0"/>
              <a:t> прямо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— </a:t>
            </a:r>
            <a:r>
              <a:rPr lang="ru-RU" dirty="0" err="1" smtClean="0"/>
              <a:t>преси</a:t>
            </a:r>
            <a:r>
              <a:rPr lang="ru-RU" dirty="0" smtClean="0"/>
              <a:t>, </a:t>
            </a:r>
            <a:r>
              <a:rPr lang="ru-RU" dirty="0" err="1"/>
              <a:t>радіо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телебачення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87563"/>
            <a:ext cx="33147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82230"/>
            <a:ext cx="273630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46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548680"/>
            <a:ext cx="7461448" cy="406563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dirty="0" smtClean="0"/>
              <a:t>	</a:t>
            </a:r>
            <a:r>
              <a:rPr lang="ru-RU" dirty="0" err="1"/>
              <a:t>Преса</a:t>
            </a:r>
            <a:r>
              <a:rPr lang="ru-RU" dirty="0"/>
              <a:t> (</a:t>
            </a:r>
            <a:r>
              <a:rPr lang="ru-RU" dirty="0" err="1"/>
              <a:t>газети</a:t>
            </a:r>
            <a:r>
              <a:rPr lang="ru-RU" dirty="0"/>
              <a:t>, </a:t>
            </a:r>
            <a:r>
              <a:rPr lang="ru-RU" dirty="0" err="1"/>
              <a:t>тижневики</a:t>
            </a:r>
            <a:r>
              <a:rPr lang="ru-RU" dirty="0"/>
              <a:t>, </a:t>
            </a:r>
            <a:r>
              <a:rPr lang="ru-RU" dirty="0" err="1"/>
              <a:t>журнали</a:t>
            </a:r>
            <a:r>
              <a:rPr lang="ru-RU" dirty="0"/>
              <a:t>, альманахи, книжки) </a:t>
            </a:r>
            <a:r>
              <a:rPr lang="ru-RU" dirty="0" err="1"/>
              <a:t>дістала</a:t>
            </a:r>
            <a:r>
              <a:rPr lang="ru-RU" dirty="0"/>
              <a:t>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ЗМІ. </a:t>
            </a:r>
            <a:r>
              <a:rPr lang="ru-RU" dirty="0" err="1"/>
              <a:t>Продукція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з-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друкарського</a:t>
            </a:r>
            <a:r>
              <a:rPr lang="ru-RU" dirty="0"/>
              <a:t> </a:t>
            </a:r>
            <a:r>
              <a:rPr lang="ru-RU" dirty="0" err="1"/>
              <a:t>верстата</a:t>
            </a:r>
            <a:r>
              <a:rPr lang="ru-RU" dirty="0"/>
              <a:t>,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надрукованого</a:t>
            </a:r>
            <a:r>
              <a:rPr lang="ru-RU" dirty="0"/>
              <a:t> </a:t>
            </a:r>
            <a:r>
              <a:rPr lang="ru-RU" dirty="0" err="1"/>
              <a:t>буквеного</a:t>
            </a:r>
            <a:r>
              <a:rPr lang="ru-RU" dirty="0"/>
              <a:t> тексту, </a:t>
            </a:r>
            <a:r>
              <a:rPr lang="ru-RU" dirty="0" err="1"/>
              <a:t>фотографій</a:t>
            </a:r>
            <a:r>
              <a:rPr lang="ru-RU" dirty="0"/>
              <a:t>, </a:t>
            </a:r>
            <a:r>
              <a:rPr lang="ru-RU" dirty="0" err="1"/>
              <a:t>малюнків</a:t>
            </a:r>
            <a:r>
              <a:rPr lang="ru-RU" dirty="0"/>
              <a:t>, </a:t>
            </a:r>
            <a:r>
              <a:rPr lang="ru-RU" dirty="0" err="1"/>
              <a:t>плакатів</a:t>
            </a:r>
            <a:r>
              <a:rPr lang="ru-RU" dirty="0"/>
              <a:t>, схем, </a:t>
            </a:r>
            <a:r>
              <a:rPr lang="ru-RU" dirty="0" err="1"/>
              <a:t>графіків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зображально-графічних</a:t>
            </a:r>
            <a:r>
              <a:rPr lang="ru-RU" dirty="0"/>
              <a:t> форм,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читач-глядач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без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яких-небудь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smtClean="0"/>
              <a:t>. </a:t>
            </a:r>
            <a:r>
              <a:rPr lang="ru-RU" dirty="0" err="1" smtClean="0"/>
              <a:t>Друковані</a:t>
            </a:r>
            <a:r>
              <a:rPr lang="ru-RU" dirty="0" smtClean="0"/>
              <a:t> </a:t>
            </a:r>
            <a:r>
              <a:rPr lang="ru-RU" dirty="0" err="1"/>
              <a:t>видання</a:t>
            </a:r>
            <a:r>
              <a:rPr lang="ru-RU" dirty="0"/>
              <a:t> легко </a:t>
            </a:r>
            <a:r>
              <a:rPr lang="ru-RU" dirty="0" err="1"/>
              <a:t>мати</a:t>
            </a:r>
            <a:r>
              <a:rPr lang="ru-RU" dirty="0"/>
              <a:t> «при </a:t>
            </a:r>
            <a:r>
              <a:rPr lang="ru-RU" dirty="0" err="1"/>
              <a:t>собі</a:t>
            </a:r>
            <a:r>
              <a:rPr lang="ru-RU" dirty="0"/>
              <a:t>» і </a:t>
            </a:r>
            <a:r>
              <a:rPr lang="ru-RU" dirty="0" err="1"/>
              <a:t>звертатися</a:t>
            </a:r>
            <a:r>
              <a:rPr lang="ru-RU" dirty="0"/>
              <a:t> до «</a:t>
            </a:r>
            <a:r>
              <a:rPr lang="ru-RU" dirty="0" err="1"/>
              <a:t>вилучення</a:t>
            </a:r>
            <a:r>
              <a:rPr lang="ru-RU" dirty="0"/>
              <a:t>» </a:t>
            </a:r>
            <a:r>
              <a:rPr lang="ru-RU" dirty="0" err="1"/>
              <a:t>інформації</a:t>
            </a:r>
            <a:r>
              <a:rPr lang="ru-RU" dirty="0"/>
              <a:t> у </a:t>
            </a:r>
            <a:r>
              <a:rPr lang="ru-RU" dirty="0" err="1"/>
              <a:t>зручний</a:t>
            </a:r>
            <a:r>
              <a:rPr lang="ru-RU" dirty="0"/>
              <a:t> </a:t>
            </a:r>
            <a:r>
              <a:rPr lang="ru-RU" dirty="0" smtClean="0"/>
              <a:t>час, </a:t>
            </a:r>
            <a:r>
              <a:rPr lang="ru-RU" dirty="0"/>
              <a:t>не </a:t>
            </a:r>
            <a:r>
              <a:rPr lang="ru-RU" dirty="0" err="1"/>
              <a:t>заважаючи</a:t>
            </a:r>
            <a:r>
              <a:rPr lang="ru-RU" dirty="0"/>
              <a:t> </a:t>
            </a:r>
            <a:r>
              <a:rPr lang="ru-RU" dirty="0" err="1"/>
              <a:t>оточуючим</a:t>
            </a:r>
            <a:r>
              <a:rPr lang="ru-RU" dirty="0"/>
              <a:t>, і за </a:t>
            </a:r>
            <a:r>
              <a:rPr lang="ru-RU" dirty="0" err="1"/>
              <a:t>обставин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заважають</a:t>
            </a:r>
            <a:r>
              <a:rPr lang="ru-RU" dirty="0"/>
              <a:t> </a:t>
            </a:r>
            <a:r>
              <a:rPr lang="ru-RU" dirty="0" err="1"/>
              <a:t>слухати</a:t>
            </a:r>
            <a:r>
              <a:rPr lang="ru-RU" dirty="0"/>
              <a:t> </a:t>
            </a:r>
            <a:r>
              <a:rPr lang="ru-RU" dirty="0" err="1"/>
              <a:t>радіо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 </a:t>
            </a:r>
            <a:r>
              <a:rPr lang="ru-RU" dirty="0" err="1" smtClean="0"/>
              <a:t>телепередачі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344309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89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uk-UA" sz="2400" dirty="0" smtClean="0"/>
              <a:t>	</a:t>
            </a:r>
            <a:r>
              <a:rPr lang="ru-RU" sz="2400" dirty="0"/>
              <a:t>ЗМІ </a:t>
            </a:r>
            <a:r>
              <a:rPr lang="ru-RU" sz="2400" dirty="0" err="1"/>
              <a:t>виконує</a:t>
            </a:r>
            <a:r>
              <a:rPr lang="ru-RU" sz="2400" dirty="0"/>
              <a:t> </a:t>
            </a:r>
            <a:r>
              <a:rPr lang="ru-RU" sz="2400" dirty="0" err="1"/>
              <a:t>величезну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i="1" dirty="0" err="1"/>
              <a:t>функцій</a:t>
            </a:r>
            <a:r>
              <a:rPr lang="ru-RU" sz="2400" dirty="0"/>
              <a:t> в абсолютно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smtClean="0"/>
              <a:t>сферах:</a:t>
            </a:r>
          </a:p>
          <a:p>
            <a:pPr>
              <a:buFont typeface="Arial" pitchFamily="34" charset="0"/>
              <a:buChar char="•"/>
            </a:pPr>
            <a:r>
              <a:rPr lang="ru-RU" i="1" dirty="0" err="1"/>
              <a:t>Комунікативна</a:t>
            </a:r>
            <a:r>
              <a:rPr lang="ru-RU" dirty="0"/>
              <a:t> —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налагодження</a:t>
            </a:r>
            <a:r>
              <a:rPr lang="ru-RU" dirty="0"/>
              <a:t> контакту.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130" y="2978015"/>
            <a:ext cx="4176464" cy="32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8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836712"/>
            <a:ext cx="6400800" cy="34747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i="1" dirty="0" err="1"/>
              <a:t>Організаторська</a:t>
            </a:r>
            <a:r>
              <a:rPr lang="ru-RU" dirty="0"/>
              <a:t> —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наочно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роль </a:t>
            </a:r>
            <a:r>
              <a:rPr lang="ru-RU" dirty="0" err="1"/>
              <a:t>журналістики</a:t>
            </a:r>
            <a:r>
              <a:rPr lang="ru-RU" dirty="0"/>
              <a:t> як «</a:t>
            </a:r>
            <a:r>
              <a:rPr lang="ru-RU" dirty="0" err="1"/>
              <a:t>четвертої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» в </a:t>
            </a:r>
            <a:r>
              <a:rPr lang="ru-RU" dirty="0" err="1"/>
              <a:t>суспільстві</a:t>
            </a:r>
            <a:r>
              <a:rPr lang="ru-RU" dirty="0"/>
              <a:t>.</a:t>
            </a: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3312368" cy="2801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3259528" cy="323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i="1" dirty="0" err="1"/>
              <a:t>Ідеологічна</a:t>
            </a:r>
            <a:r>
              <a:rPr lang="ru-RU" dirty="0"/>
              <a:t> (</a:t>
            </a:r>
            <a:r>
              <a:rPr lang="ru-RU" dirty="0" err="1"/>
              <a:t>соціально-орієнтаційна</a:t>
            </a:r>
            <a:r>
              <a:rPr lang="ru-RU" dirty="0"/>
              <a:t>),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прагненням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глибокий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світоглядні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та </a:t>
            </a:r>
            <a:r>
              <a:rPr lang="ru-RU" dirty="0" err="1"/>
              <a:t>ціннісні</a:t>
            </a:r>
            <a:r>
              <a:rPr lang="ru-RU" dirty="0"/>
              <a:t> </a:t>
            </a:r>
            <a:r>
              <a:rPr lang="ru-RU" dirty="0" err="1"/>
              <a:t>орієнтації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на </a:t>
            </a:r>
            <a:r>
              <a:rPr lang="ru-RU" dirty="0" err="1"/>
              <a:t>самосвідомість</a:t>
            </a:r>
            <a:r>
              <a:rPr lang="ru-RU" dirty="0"/>
              <a:t> людей,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ідеали</a:t>
            </a:r>
            <a:r>
              <a:rPr lang="ru-RU" dirty="0"/>
              <a:t> та </a:t>
            </a:r>
            <a:r>
              <a:rPr lang="ru-RU" dirty="0" err="1"/>
              <a:t>прагнення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мотивацію</a:t>
            </a:r>
            <a:r>
              <a:rPr lang="ru-RU" dirty="0"/>
              <a:t> </a:t>
            </a:r>
            <a:r>
              <a:rPr lang="ru-RU" dirty="0" err="1"/>
              <a:t>поведінкових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4"/>
            <a:ext cx="2592288" cy="336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20" y="3498482"/>
            <a:ext cx="3024336" cy="30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210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87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Засоби масової інформації (ЗМІ). Види та функції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масової інформації (ЗМІ)</dc:title>
  <dc:creator>Ваня</dc:creator>
  <cp:lastModifiedBy>Ваня</cp:lastModifiedBy>
  <cp:revision>8</cp:revision>
  <dcterms:created xsi:type="dcterms:W3CDTF">2014-02-12T17:15:20Z</dcterms:created>
  <dcterms:modified xsi:type="dcterms:W3CDTF">2014-02-12T18:38:53Z</dcterms:modified>
</cp:coreProperties>
</file>