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79" r:id="rId26"/>
    <p:sldId id="281" r:id="rId27"/>
    <p:sldId id="282" r:id="rId28"/>
    <p:sldId id="283" r:id="rId29"/>
    <p:sldId id="284" r:id="rId3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A48767-02D2-47B3-B3C1-8D0FD7A3F928}" type="slidenum">
              <a:rPr lang="ru-RU" smtClean="0"/>
              <a:pPr/>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57BA09-FBEA-4802-AA65-36A28223083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B3FF9FC2-48C9-4131-B933-1DD30CD7336D}"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51575"/>
            <a:ext cx="2133600" cy="476250"/>
          </a:xfrm>
        </p:spPr>
        <p:txBody>
          <a:bodyPr/>
          <a:lstStyle>
            <a:lvl1pPr>
              <a:defRPr/>
            </a:lvl1pPr>
          </a:lstStyle>
          <a:p>
            <a:endParaRPr lang="ru-RU"/>
          </a:p>
        </p:txBody>
      </p:sp>
      <p:sp>
        <p:nvSpPr>
          <p:cNvPr id="6" name="Номер слайда 5"/>
          <p:cNvSpPr>
            <a:spLocks noGrp="1"/>
          </p:cNvSpPr>
          <p:nvPr>
            <p:ph type="sldNum" sz="quarter" idx="11"/>
          </p:nvPr>
        </p:nvSpPr>
        <p:spPr>
          <a:xfrm>
            <a:off x="6553200" y="6248400"/>
            <a:ext cx="2133600" cy="476250"/>
          </a:xfrm>
        </p:spPr>
        <p:txBody>
          <a:bodyPr/>
          <a:lstStyle>
            <a:lvl1pPr>
              <a:defRPr/>
            </a:lvl1pPr>
          </a:lstStyle>
          <a:p>
            <a:fld id="{6C50F2CE-8D65-4362-BB18-C4F8BB6E265C}" type="slidenum">
              <a:rPr lang="ru-RU"/>
              <a:pPr/>
              <a:t>‹#›</a:t>
            </a:fld>
            <a:endParaRPr lang="ru-RU"/>
          </a:p>
        </p:txBody>
      </p:sp>
      <p:sp>
        <p:nvSpPr>
          <p:cNvPr id="7" name="Нижний колонтитул 6"/>
          <p:cNvSpPr>
            <a:spLocks noGrp="1"/>
          </p:cNvSpPr>
          <p:nvPr>
            <p:ph type="ftr" sz="quarter" idx="12"/>
          </p:nvPr>
        </p:nvSpPr>
        <p:spPr>
          <a:xfrm>
            <a:off x="3124200" y="6248400"/>
            <a:ext cx="2895600" cy="476250"/>
          </a:xfrm>
        </p:spPr>
        <p:txBody>
          <a:bodyPr/>
          <a:lstStyle>
            <a:lvl1pPr>
              <a:defRPr/>
            </a:lvl1pPr>
          </a:lstStyle>
          <a:p>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AB0FA9-4248-4693-8C2C-28E4A03EFA8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AC759B-209C-435F-AFB8-819034D5BED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C185D45-3391-415F-82D8-417A337FCF0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8F21838-BEE7-44C7-9758-1F8CF293C7C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F91EB95-D006-4963-B21C-4300ED525BC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F5A2B92-B85A-4CF4-9073-FB9812CF9EA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786578-FC22-4C3C-971B-D382727EAD6B}" type="slidenum">
              <a:rPr lang="ru-RU" smtClean="0"/>
              <a:pPr/>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9686D91F-6343-4438-9620-7EC9B2B7E7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8923943-6C99-4D54-B781-DA65916AD75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9.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38.jpeg"/><Relationship Id="rId3" Type="http://schemas.openxmlformats.org/officeDocument/2006/relationships/image" Target="../media/image33.jpeg"/><Relationship Id="rId7" Type="http://schemas.openxmlformats.org/officeDocument/2006/relationships/image" Target="../media/image37.jpeg"/><Relationship Id="rId2" Type="http://schemas.openxmlformats.org/officeDocument/2006/relationships/image" Target="../media/image32.jpeg"/><Relationship Id="rId1" Type="http://schemas.openxmlformats.org/officeDocument/2006/relationships/slideLayout" Target="../slideLayouts/slideLayout2.xml"/><Relationship Id="rId6" Type="http://schemas.openxmlformats.org/officeDocument/2006/relationships/image" Target="../media/image36.jpeg"/><Relationship Id="rId5" Type="http://schemas.openxmlformats.org/officeDocument/2006/relationships/image" Target="../media/image35.jpeg"/><Relationship Id="rId4" Type="http://schemas.openxmlformats.org/officeDocument/2006/relationships/image" Target="../media/image3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2.xml"/><Relationship Id="rId4" Type="http://schemas.openxmlformats.org/officeDocument/2006/relationships/image" Target="../media/image41.jpeg"/></Relationships>
</file>

<file path=ppt/slides/_rels/slide22.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2.xml"/><Relationship Id="rId5" Type="http://schemas.openxmlformats.org/officeDocument/2006/relationships/image" Target="../media/image45.jpeg"/><Relationship Id="rId4" Type="http://schemas.openxmlformats.org/officeDocument/2006/relationships/image" Target="../media/image44.jpeg"/></Relationships>
</file>

<file path=ppt/slides/_rels/slide23.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image" Target="../media/image48.jpeg"/><Relationship Id="rId1" Type="http://schemas.openxmlformats.org/officeDocument/2006/relationships/slideLayout" Target="../slideLayouts/slideLayout2.xml"/><Relationship Id="rId5" Type="http://schemas.openxmlformats.org/officeDocument/2006/relationships/image" Target="../media/image51.jpeg"/><Relationship Id="rId4" Type="http://schemas.openxmlformats.org/officeDocument/2006/relationships/image" Target="../media/image50.jpeg"/></Relationships>
</file>

<file path=ppt/slides/_rels/slide25.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image" Target="../media/image5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5.jpeg"/><Relationship Id="rId2" Type="http://schemas.openxmlformats.org/officeDocument/2006/relationships/image" Target="../media/image54.jpeg"/><Relationship Id="rId1" Type="http://schemas.openxmlformats.org/officeDocument/2006/relationships/slideLayout" Target="../slideLayouts/slideLayout2.xml"/><Relationship Id="rId4" Type="http://schemas.openxmlformats.org/officeDocument/2006/relationships/image" Target="../media/image56.jpeg"/></Relationships>
</file>

<file path=ppt/slides/_rels/slide27.xml.rels><?xml version="1.0" encoding="UTF-8" standalone="yes"?>
<Relationships xmlns="http://schemas.openxmlformats.org/package/2006/relationships"><Relationship Id="rId3" Type="http://schemas.openxmlformats.org/officeDocument/2006/relationships/image" Target="../media/image58.jpeg"/><Relationship Id="rId2" Type="http://schemas.openxmlformats.org/officeDocument/2006/relationships/image" Target="../media/image5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0.jpeg"/><Relationship Id="rId2" Type="http://schemas.openxmlformats.org/officeDocument/2006/relationships/image" Target="../media/image59.jpeg"/><Relationship Id="rId1" Type="http://schemas.openxmlformats.org/officeDocument/2006/relationships/slideLayout" Target="../slideLayouts/slideLayout2.xml"/><Relationship Id="rId5" Type="http://schemas.openxmlformats.org/officeDocument/2006/relationships/image" Target="../media/image62.jpeg"/><Relationship Id="rId4" Type="http://schemas.openxmlformats.org/officeDocument/2006/relationships/image" Target="../media/image61.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14282" y="0"/>
            <a:ext cx="7481918" cy="1608762"/>
          </a:xfrm>
        </p:spPr>
        <p:txBody>
          <a:bodyPr>
            <a:normAutofit fontScale="90000"/>
          </a:bodyPr>
          <a:lstStyle/>
          <a:p>
            <a:r>
              <a:rPr lang="ru-RU" dirty="0" smtClean="0"/>
              <a:t>Презентация на тему «Современные субкультуры»</a:t>
            </a:r>
            <a:endParaRPr lang="ru-RU" dirty="0"/>
          </a:p>
        </p:txBody>
      </p:sp>
      <p:pic>
        <p:nvPicPr>
          <p:cNvPr id="2055" name="Picture 7" descr="1"/>
          <p:cNvPicPr>
            <a:picLocks noGrp="1" noChangeAspect="1" noChangeArrowheads="1"/>
          </p:cNvPicPr>
          <p:nvPr>
            <p:ph idx="1"/>
          </p:nvPr>
        </p:nvPicPr>
        <p:blipFill>
          <a:blip r:embed="rId2" cstate="print"/>
          <a:srcRect t="1268" r="2652"/>
          <a:stretch>
            <a:fillRect/>
          </a:stretch>
        </p:blipFill>
        <p:spPr>
          <a:xfrm>
            <a:off x="500034" y="2500306"/>
            <a:ext cx="2209820" cy="3342248"/>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Rot="1" noChangeArrowheads="1"/>
          </p:cNvSpPr>
          <p:nvPr>
            <p:ph type="title"/>
          </p:nvPr>
        </p:nvSpPr>
        <p:spPr>
          <a:xfrm>
            <a:off x="179388" y="188913"/>
            <a:ext cx="8785225" cy="6553200"/>
          </a:xfrm>
        </p:spPr>
        <p:txBody>
          <a:bodyPr>
            <a:normAutofit fontScale="90000"/>
          </a:bodyPr>
          <a:lstStyle/>
          <a:p>
            <a:r>
              <a:rPr lang="ru-RU" sz="2400"/>
              <a:t>Гламур – одна из самых спорных субкультур. Если говорить об идеологии этого направления, то она довольно проста. Здесь обходится без высоких идей борьбы за мир, свержения государственной тирании, устранения национальных или других меньшинств. </a:t>
            </a:r>
            <a:br>
              <a:rPr lang="ru-RU" sz="2400"/>
            </a:br>
            <a:r>
              <a:rPr lang="ru-RU" sz="2400"/>
              <a:t>Гламурный человек должен выглядеть красиво, а красиво расшифровывается как шикарно. Одежда, обувь, аксессуары – все это должно быть непременно фирменным, причем таким, которое находится на гребне модной волны. Внешний вид представителя гламура предписывает дамам высокие каблуки, вечерние платья и обязательно сверкающий блестящий макияж. В гардеробе должны наличествовать меха, а в сумочке – мобильный телефон, покрытый кристаллами Swarowski или Tiffany. </a:t>
            </a:r>
            <a:br>
              <a:rPr lang="ru-RU" sz="2400"/>
            </a:br>
            <a:r>
              <a:rPr lang="ru-RU" sz="2400"/>
              <a:t>Образ мужчины – узкие, практически женоподобные брюки, обтягивающие рубашки или майки. Если для мужчин пиджак еще может быть допустим, то для женщины – нет. В гардеробе мужчины также могут присутствовать меха.</a:t>
            </a:r>
            <a:r>
              <a:rPr lang="ru-RU" sz="400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Rot="1" noChangeArrowheads="1"/>
          </p:cNvSpPr>
          <p:nvPr>
            <p:ph type="title"/>
          </p:nvPr>
        </p:nvSpPr>
        <p:spPr>
          <a:xfrm>
            <a:off x="468313" y="115888"/>
            <a:ext cx="8229600" cy="1143000"/>
          </a:xfrm>
        </p:spPr>
        <p:txBody>
          <a:bodyPr/>
          <a:lstStyle/>
          <a:p>
            <a:r>
              <a:rPr lang="ru-RU" sz="5400"/>
              <a:t>Готы</a:t>
            </a:r>
            <a:r>
              <a:rPr lang="ru-RU"/>
              <a:t> </a:t>
            </a:r>
          </a:p>
        </p:txBody>
      </p:sp>
      <p:pic>
        <p:nvPicPr>
          <p:cNvPr id="51206" name="Picture 6" descr="6"/>
          <p:cNvPicPr>
            <a:picLocks noGrp="1" noChangeAspect="1" noChangeArrowheads="1"/>
          </p:cNvPicPr>
          <p:nvPr>
            <p:ph idx="1"/>
          </p:nvPr>
        </p:nvPicPr>
        <p:blipFill>
          <a:blip r:embed="rId2" cstate="print"/>
          <a:srcRect/>
          <a:stretch>
            <a:fillRect/>
          </a:stretch>
        </p:blipFill>
        <p:spPr>
          <a:xfrm>
            <a:off x="250825" y="2060575"/>
            <a:ext cx="3448050" cy="4537075"/>
          </a:xfrm>
          <a:noFill/>
          <a:ln/>
        </p:spPr>
      </p:pic>
      <p:pic>
        <p:nvPicPr>
          <p:cNvPr id="51208" name="Picture 8" descr="i?id=41488579&amp;tov=6"/>
          <p:cNvPicPr>
            <a:picLocks noChangeAspect="1" noChangeArrowheads="1"/>
          </p:cNvPicPr>
          <p:nvPr/>
        </p:nvPicPr>
        <p:blipFill>
          <a:blip r:embed="rId3" cstate="print"/>
          <a:srcRect/>
          <a:stretch>
            <a:fillRect/>
          </a:stretch>
        </p:blipFill>
        <p:spPr bwMode="auto">
          <a:xfrm>
            <a:off x="6516688" y="188913"/>
            <a:ext cx="1603375" cy="1727200"/>
          </a:xfrm>
          <a:prstGeom prst="rect">
            <a:avLst/>
          </a:prstGeom>
          <a:noFill/>
        </p:spPr>
      </p:pic>
      <p:pic>
        <p:nvPicPr>
          <p:cNvPr id="51210" name="Picture 10" descr="i?id=136169047&amp;tov=4"/>
          <p:cNvPicPr>
            <a:picLocks noChangeAspect="1" noChangeArrowheads="1"/>
          </p:cNvPicPr>
          <p:nvPr/>
        </p:nvPicPr>
        <p:blipFill>
          <a:blip r:embed="rId4" cstate="print"/>
          <a:srcRect/>
          <a:stretch>
            <a:fillRect/>
          </a:stretch>
        </p:blipFill>
        <p:spPr bwMode="auto">
          <a:xfrm>
            <a:off x="827088" y="260350"/>
            <a:ext cx="2303462" cy="1577975"/>
          </a:xfrm>
          <a:prstGeom prst="rect">
            <a:avLst/>
          </a:prstGeom>
          <a:noFill/>
        </p:spPr>
      </p:pic>
      <p:pic>
        <p:nvPicPr>
          <p:cNvPr id="51212" name="Picture 12" descr="готы фото, фотографии готов"/>
          <p:cNvPicPr>
            <a:picLocks noChangeAspect="1" noChangeArrowheads="1"/>
          </p:cNvPicPr>
          <p:nvPr/>
        </p:nvPicPr>
        <p:blipFill>
          <a:blip r:embed="rId5" cstate="print"/>
          <a:srcRect/>
          <a:stretch>
            <a:fillRect/>
          </a:stretch>
        </p:blipFill>
        <p:spPr bwMode="auto">
          <a:xfrm>
            <a:off x="4211638" y="2097088"/>
            <a:ext cx="4824412" cy="45180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179388" y="260350"/>
            <a:ext cx="8856662" cy="6481763"/>
          </a:xfrm>
        </p:spPr>
        <p:txBody>
          <a:bodyPr>
            <a:normAutofit/>
          </a:bodyPr>
          <a:lstStyle/>
          <a:p>
            <a:pPr>
              <a:lnSpc>
                <a:spcPct val="80000"/>
              </a:lnSpc>
              <a:buNone/>
            </a:pPr>
            <a:r>
              <a:rPr lang="ru-RU" sz="2400" dirty="0"/>
              <a:t>Готам свойственные довольно конкретные вкусы во всем, что касается музыки и внешнего вида. Стиль одежды внутри субкультуры может варьироваться от </a:t>
            </a:r>
            <a:r>
              <a:rPr lang="ru-RU" sz="2400" dirty="0" err="1"/>
              <a:t>панковского</a:t>
            </a:r>
            <a:r>
              <a:rPr lang="ru-RU" sz="2400" dirty="0"/>
              <a:t> до средневекового, кроме того, здесь можно встретить наряды викторианской эпохи или ренессанса. Иногда все эти стили собираются в одну гремучую смесь, оформленную в черных тонах, равно как цвет волос и грим. </a:t>
            </a:r>
          </a:p>
          <a:p>
            <a:pPr>
              <a:lnSpc>
                <a:spcPct val="80000"/>
              </a:lnSpc>
              <a:buNone/>
            </a:pPr>
            <a:r>
              <a:rPr lang="ru-RU" sz="2400" dirty="0"/>
              <a:t>Характеристики этой субкультуры включают в себя ненасилие, пассивность и толерантность. </a:t>
            </a:r>
          </a:p>
          <a:p>
            <a:pPr>
              <a:lnSpc>
                <a:spcPct val="80000"/>
              </a:lnSpc>
              <a:buNone/>
            </a:pPr>
            <a:r>
              <a:rPr lang="ru-RU" sz="2400" dirty="0"/>
              <a:t>Готы не создают никаких политических лозунгов, не призывают к социальной активности и не поддерживают силы или блоки в политике.</a:t>
            </a:r>
          </a:p>
          <a:p>
            <a:pPr>
              <a:lnSpc>
                <a:spcPct val="80000"/>
              </a:lnSpc>
              <a:buNone/>
            </a:pPr>
            <a:r>
              <a:rPr lang="ru-RU" sz="2400" dirty="0"/>
              <a:t>Мода готов довольно стереотипна. Их стиль отличается темными цветами, траурностью, иногда в сочетании </a:t>
            </a:r>
            <a:r>
              <a:rPr lang="ru-RU" sz="2400" dirty="0" smtClean="0"/>
              <a:t>с эротизмом</a:t>
            </a:r>
            <a:r>
              <a:rPr lang="ru-RU" sz="2400" dirty="0"/>
              <a:t>. В образ типичного гота вписываются крашеные в радикальный черный волосы, глаза, подведенные черным, накрашенные черным лаком ногти, черная, выдержанная в одном стиле, одежда. </a:t>
            </a:r>
            <a:r>
              <a:rPr lang="ru-RU" sz="2400" dirty="0" err="1"/>
              <a:t>Пирсинг</a:t>
            </a:r>
            <a:r>
              <a:rPr lang="ru-RU" sz="2400" dirty="0"/>
              <a:t> на теле может быть, а может и не быть. Украшения обычно выполнены из серебра и включают в себя различные символы, например, кресты,  пентаграммы и так далее.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Rot="1" noChangeArrowheads="1"/>
          </p:cNvSpPr>
          <p:nvPr>
            <p:ph type="title"/>
          </p:nvPr>
        </p:nvSpPr>
        <p:spPr/>
        <p:txBody>
          <a:bodyPr/>
          <a:lstStyle/>
          <a:p>
            <a:r>
              <a:rPr lang="ru-RU" sz="5400"/>
              <a:t>Эмо</a:t>
            </a:r>
          </a:p>
        </p:txBody>
      </p:sp>
      <p:pic>
        <p:nvPicPr>
          <p:cNvPr id="54278" name="Picture 6" descr="emo_dress"/>
          <p:cNvPicPr>
            <a:picLocks noGrp="1" noChangeAspect="1" noChangeArrowheads="1"/>
          </p:cNvPicPr>
          <p:nvPr>
            <p:ph idx="1"/>
          </p:nvPr>
        </p:nvPicPr>
        <p:blipFill>
          <a:blip r:embed="rId2" cstate="print"/>
          <a:stretch>
            <a:fillRect/>
          </a:stretch>
        </p:blipFill>
        <p:spPr>
          <a:xfrm>
            <a:off x="3378200" y="2500312"/>
            <a:ext cx="2387600" cy="3175000"/>
          </a:xfrm>
          <a:noFill/>
          <a:ln/>
        </p:spPr>
      </p:pic>
      <p:pic>
        <p:nvPicPr>
          <p:cNvPr id="54280" name="Picture 8" descr="i?id=108910907&amp;tov=3"/>
          <p:cNvPicPr>
            <a:picLocks noChangeAspect="1" noChangeArrowheads="1"/>
          </p:cNvPicPr>
          <p:nvPr/>
        </p:nvPicPr>
        <p:blipFill>
          <a:blip r:embed="rId3" cstate="print"/>
          <a:srcRect/>
          <a:stretch>
            <a:fillRect/>
          </a:stretch>
        </p:blipFill>
        <p:spPr bwMode="auto">
          <a:xfrm>
            <a:off x="323850" y="260350"/>
            <a:ext cx="2205038" cy="2879725"/>
          </a:xfrm>
          <a:prstGeom prst="rect">
            <a:avLst/>
          </a:prstGeom>
          <a:noFill/>
        </p:spPr>
      </p:pic>
      <p:pic>
        <p:nvPicPr>
          <p:cNvPr id="54282" name="Picture 10" descr="i?id=122510292&amp;tov=8"/>
          <p:cNvPicPr>
            <a:picLocks noChangeAspect="1" noChangeArrowheads="1"/>
          </p:cNvPicPr>
          <p:nvPr/>
        </p:nvPicPr>
        <p:blipFill>
          <a:blip r:embed="rId4" cstate="print"/>
          <a:srcRect/>
          <a:stretch>
            <a:fillRect/>
          </a:stretch>
        </p:blipFill>
        <p:spPr bwMode="auto">
          <a:xfrm>
            <a:off x="6659563" y="260350"/>
            <a:ext cx="2095500" cy="2808288"/>
          </a:xfrm>
          <a:prstGeom prst="rect">
            <a:avLst/>
          </a:prstGeom>
          <a:noFill/>
        </p:spPr>
      </p:pic>
      <p:pic>
        <p:nvPicPr>
          <p:cNvPr id="54284" name="Picture 12" descr="i?id=4371204&amp;tov=8"/>
          <p:cNvPicPr>
            <a:picLocks noChangeAspect="1" noChangeArrowheads="1"/>
          </p:cNvPicPr>
          <p:nvPr/>
        </p:nvPicPr>
        <p:blipFill>
          <a:blip r:embed="rId5" cstate="print"/>
          <a:srcRect/>
          <a:stretch>
            <a:fillRect/>
          </a:stretch>
        </p:blipFill>
        <p:spPr bwMode="auto">
          <a:xfrm>
            <a:off x="6659563" y="3284538"/>
            <a:ext cx="2159000" cy="3368675"/>
          </a:xfrm>
          <a:prstGeom prst="rect">
            <a:avLst/>
          </a:prstGeom>
          <a:noFill/>
        </p:spPr>
      </p:pic>
      <p:pic>
        <p:nvPicPr>
          <p:cNvPr id="54286" name="Picture 14" descr="i?id=41678397&amp;tov=2"/>
          <p:cNvPicPr>
            <a:picLocks noChangeAspect="1" noChangeArrowheads="1"/>
          </p:cNvPicPr>
          <p:nvPr/>
        </p:nvPicPr>
        <p:blipFill>
          <a:blip r:embed="rId6" cstate="print"/>
          <a:srcRect b="4079"/>
          <a:stretch>
            <a:fillRect/>
          </a:stretch>
        </p:blipFill>
        <p:spPr bwMode="auto">
          <a:xfrm>
            <a:off x="250825" y="3429000"/>
            <a:ext cx="2308225" cy="324008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0" y="1571612"/>
            <a:ext cx="8785225" cy="4714908"/>
          </a:xfrm>
        </p:spPr>
        <p:txBody>
          <a:bodyPr>
            <a:normAutofit/>
          </a:bodyPr>
          <a:lstStyle/>
          <a:p>
            <a:pPr>
              <a:lnSpc>
                <a:spcPct val="80000"/>
              </a:lnSpc>
            </a:pPr>
            <a:r>
              <a:rPr lang="ru-RU" sz="2400" dirty="0" err="1"/>
              <a:t>Эмо</a:t>
            </a:r>
            <a:r>
              <a:rPr lang="ru-RU" sz="2400" dirty="0"/>
              <a:t> это сленговое определение субкультуры, которое произошло как сокращение от прилагательного эмоциональный. Представители </a:t>
            </a:r>
            <a:r>
              <a:rPr lang="ru-RU" sz="2400" dirty="0" err="1"/>
              <a:t>эмо</a:t>
            </a:r>
            <a:r>
              <a:rPr lang="ru-RU" sz="2400" dirty="0"/>
              <a:t> хорошо известны своим стилем и идеологией, которая довольно четко излагается в соответствующей музыке.</a:t>
            </a:r>
          </a:p>
          <a:p>
            <a:pPr>
              <a:lnSpc>
                <a:spcPct val="80000"/>
              </a:lnSpc>
            </a:pPr>
            <a:r>
              <a:rPr lang="ru-RU" sz="2400" dirty="0"/>
              <a:t>Одежда, волосы, макияж и украшения очень темных цветов или оттенков черного это самая популярная модная тенденция среди представителей </a:t>
            </a:r>
            <a:r>
              <a:rPr lang="ru-RU" sz="2400" dirty="0" err="1" smtClean="0"/>
              <a:t>эмо</a:t>
            </a:r>
            <a:r>
              <a:rPr lang="ru-RU" sz="2400" dirty="0" smtClean="0"/>
              <a:t> </a:t>
            </a:r>
            <a:r>
              <a:rPr lang="ru-RU" sz="2400" dirty="0"/>
              <a:t>Мужчины также могут носить брюки женского покроя. Обувь обычно черного цвета, на манер кедов. От готов </a:t>
            </a:r>
            <a:r>
              <a:rPr lang="ru-RU" sz="2400" dirty="0" err="1"/>
              <a:t>эмо</a:t>
            </a:r>
            <a:r>
              <a:rPr lang="ru-RU" sz="2400" dirty="0"/>
              <a:t> отличает сочетание в одежде черного и </a:t>
            </a:r>
            <a:r>
              <a:rPr lang="ru-RU" sz="2400" dirty="0" err="1"/>
              <a:t>розового</a:t>
            </a:r>
            <a:r>
              <a:rPr lang="ru-RU" sz="2400" dirty="0"/>
              <a:t> цветов: характерной иллюстрацией являются гетры в черную и </a:t>
            </a:r>
            <a:r>
              <a:rPr lang="ru-RU" sz="2400" dirty="0" err="1"/>
              <a:t>розовую</a:t>
            </a:r>
            <a:r>
              <a:rPr lang="ru-RU" sz="2400" dirty="0"/>
              <a:t> полоску. В прическе челка скошена на один бок, волосы обычно прямые и выкрашены в черный цвет.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p:cNvSpPr>
            <a:spLocks noGrp="1" noRot="1" noChangeArrowheads="1"/>
          </p:cNvSpPr>
          <p:nvPr>
            <p:ph type="title"/>
          </p:nvPr>
        </p:nvSpPr>
        <p:spPr/>
        <p:txBody>
          <a:bodyPr/>
          <a:lstStyle/>
          <a:p>
            <a:r>
              <a:rPr lang="ru-RU" sz="5400"/>
              <a:t>Хип - хоп</a:t>
            </a:r>
          </a:p>
        </p:txBody>
      </p:sp>
      <p:pic>
        <p:nvPicPr>
          <p:cNvPr id="57351" name="Picture 7" descr="8"/>
          <p:cNvPicPr>
            <a:picLocks noGrp="1" noChangeAspect="1" noChangeArrowheads="1"/>
          </p:cNvPicPr>
          <p:nvPr>
            <p:ph idx="1"/>
          </p:nvPr>
        </p:nvPicPr>
        <p:blipFill>
          <a:blip r:embed="rId2" cstate="print"/>
          <a:stretch>
            <a:fillRect/>
          </a:stretch>
        </p:blipFill>
        <p:spPr>
          <a:xfrm>
            <a:off x="2571750" y="2497137"/>
            <a:ext cx="4000500" cy="3181350"/>
          </a:xfrm>
          <a:noFill/>
          <a:ln/>
        </p:spPr>
      </p:pic>
      <p:pic>
        <p:nvPicPr>
          <p:cNvPr id="57353" name="Picture 9" descr="i?id=132069903&amp;tov=7"/>
          <p:cNvPicPr>
            <a:picLocks noChangeAspect="1" noChangeArrowheads="1"/>
          </p:cNvPicPr>
          <p:nvPr/>
        </p:nvPicPr>
        <p:blipFill>
          <a:blip r:embed="rId3" cstate="print"/>
          <a:srcRect/>
          <a:stretch>
            <a:fillRect/>
          </a:stretch>
        </p:blipFill>
        <p:spPr bwMode="auto">
          <a:xfrm>
            <a:off x="2987675" y="1628775"/>
            <a:ext cx="3168650" cy="1892300"/>
          </a:xfrm>
          <a:prstGeom prst="rect">
            <a:avLst/>
          </a:prstGeom>
          <a:noFill/>
        </p:spPr>
      </p:pic>
      <p:pic>
        <p:nvPicPr>
          <p:cNvPr id="57355" name="Picture 11" descr="i?id=35364116&amp;tov=8"/>
          <p:cNvPicPr>
            <a:picLocks noChangeAspect="1" noChangeArrowheads="1"/>
          </p:cNvPicPr>
          <p:nvPr/>
        </p:nvPicPr>
        <p:blipFill>
          <a:blip r:embed="rId4" cstate="print"/>
          <a:srcRect/>
          <a:stretch>
            <a:fillRect/>
          </a:stretch>
        </p:blipFill>
        <p:spPr bwMode="auto">
          <a:xfrm>
            <a:off x="0" y="1714488"/>
            <a:ext cx="2520950" cy="1681163"/>
          </a:xfrm>
          <a:prstGeom prst="rect">
            <a:avLst/>
          </a:prstGeom>
          <a:noFill/>
        </p:spPr>
      </p:pic>
      <p:pic>
        <p:nvPicPr>
          <p:cNvPr id="57357" name="Picture 13" descr="i?id=79855728&amp;tov=8"/>
          <p:cNvPicPr>
            <a:picLocks noChangeAspect="1" noChangeArrowheads="1"/>
          </p:cNvPicPr>
          <p:nvPr/>
        </p:nvPicPr>
        <p:blipFill>
          <a:blip r:embed="rId5" cstate="print"/>
          <a:srcRect/>
          <a:stretch>
            <a:fillRect/>
          </a:stretch>
        </p:blipFill>
        <p:spPr bwMode="auto">
          <a:xfrm>
            <a:off x="6300788" y="333375"/>
            <a:ext cx="2700337" cy="19272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0" y="1714488"/>
            <a:ext cx="8785225" cy="2714644"/>
          </a:xfrm>
        </p:spPr>
        <p:txBody>
          <a:bodyPr>
            <a:normAutofit/>
          </a:bodyPr>
          <a:lstStyle/>
          <a:p>
            <a:pPr>
              <a:lnSpc>
                <a:spcPct val="90000"/>
              </a:lnSpc>
            </a:pPr>
            <a:r>
              <a:rPr lang="ru-RU" sz="2400" dirty="0" smtClean="0"/>
              <a:t>Для </a:t>
            </a:r>
            <a:r>
              <a:rPr lang="ru-RU" sz="2400" dirty="0"/>
              <a:t>представителей </a:t>
            </a:r>
            <a:r>
              <a:rPr lang="ru-RU" sz="2400" dirty="0" err="1"/>
              <a:t>хип-хопа</a:t>
            </a:r>
            <a:r>
              <a:rPr lang="ru-RU" sz="2400" dirty="0"/>
              <a:t> характерен свой собственный </a:t>
            </a:r>
            <a:r>
              <a:rPr lang="ru-RU" sz="2400" dirty="0" err="1"/>
              <a:t>слэнг</a:t>
            </a:r>
            <a:r>
              <a:rPr lang="ru-RU" sz="2400" dirty="0"/>
              <a:t>. На письме он выражается упрощенными английскими словами. Речь неторопливая, тянущаяся, призванная олицетворять статус. Каждый представитель придумывает себе новое имя, которое должно быть довольно коротким, но звучным. Среди видов спорта, которые ассоциируются с </a:t>
            </a:r>
            <a:r>
              <a:rPr lang="ru-RU" sz="2400" dirty="0" err="1"/>
              <a:t>хип-хопом</a:t>
            </a:r>
            <a:r>
              <a:rPr lang="ru-RU" sz="2400" dirty="0"/>
              <a:t> – катание на скейтборде, сноуборд, </a:t>
            </a:r>
            <a:r>
              <a:rPr lang="ru-RU" sz="2400" dirty="0" err="1"/>
              <a:t>стритбол</a:t>
            </a:r>
            <a:r>
              <a:rPr lang="ru-RU" sz="2400" dirty="0"/>
              <a:t> и другие.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Rot="1" noChangeArrowheads="1"/>
          </p:cNvSpPr>
          <p:nvPr>
            <p:ph type="title"/>
          </p:nvPr>
        </p:nvSpPr>
        <p:spPr>
          <a:xfrm>
            <a:off x="395288" y="115888"/>
            <a:ext cx="8229600" cy="1009650"/>
          </a:xfrm>
        </p:spPr>
        <p:txBody>
          <a:bodyPr>
            <a:normAutofit fontScale="90000"/>
          </a:bodyPr>
          <a:lstStyle/>
          <a:p>
            <a:r>
              <a:rPr lang="ru-RU" sz="4800"/>
              <a:t>Регги</a:t>
            </a:r>
            <a:r>
              <a:rPr lang="ru-RU" sz="4000"/>
              <a:t> (растафарай) </a:t>
            </a:r>
            <a:br>
              <a:rPr lang="ru-RU" sz="4000"/>
            </a:br>
            <a:endParaRPr lang="ru-RU" sz="4000"/>
          </a:p>
        </p:txBody>
      </p:sp>
      <p:pic>
        <p:nvPicPr>
          <p:cNvPr id="61446" name="Picture 6" descr="9"/>
          <p:cNvPicPr>
            <a:picLocks noGrp="1" noChangeAspect="1" noChangeArrowheads="1"/>
          </p:cNvPicPr>
          <p:nvPr>
            <p:ph idx="1"/>
          </p:nvPr>
        </p:nvPicPr>
        <p:blipFill>
          <a:blip r:embed="rId2" cstate="print"/>
          <a:stretch>
            <a:fillRect/>
          </a:stretch>
        </p:blipFill>
        <p:spPr>
          <a:xfrm>
            <a:off x="2947126" y="1774825"/>
            <a:ext cx="3249747" cy="4625975"/>
          </a:xfrm>
          <a:noFill/>
          <a:ln/>
        </p:spPr>
      </p:pic>
      <p:pic>
        <p:nvPicPr>
          <p:cNvPr id="61448" name="Picture 8" descr="i?id=95261107&amp;tov=3"/>
          <p:cNvPicPr>
            <a:picLocks noChangeAspect="1" noChangeArrowheads="1"/>
          </p:cNvPicPr>
          <p:nvPr/>
        </p:nvPicPr>
        <p:blipFill>
          <a:blip r:embed="rId3" cstate="print"/>
          <a:srcRect/>
          <a:stretch>
            <a:fillRect/>
          </a:stretch>
        </p:blipFill>
        <p:spPr bwMode="auto">
          <a:xfrm>
            <a:off x="6429388" y="2928934"/>
            <a:ext cx="1728788" cy="1712913"/>
          </a:xfrm>
          <a:prstGeom prst="rect">
            <a:avLst/>
          </a:prstGeom>
          <a:noFill/>
        </p:spPr>
      </p:pic>
      <p:pic>
        <p:nvPicPr>
          <p:cNvPr id="61450" name="Picture 10" descr="i?id=60068630&amp;tov=0"/>
          <p:cNvPicPr>
            <a:picLocks noChangeAspect="1" noChangeArrowheads="1"/>
          </p:cNvPicPr>
          <p:nvPr/>
        </p:nvPicPr>
        <p:blipFill>
          <a:blip r:embed="rId4" cstate="print"/>
          <a:srcRect/>
          <a:stretch>
            <a:fillRect/>
          </a:stretch>
        </p:blipFill>
        <p:spPr bwMode="auto">
          <a:xfrm>
            <a:off x="179388" y="1700213"/>
            <a:ext cx="3270250" cy="4824412"/>
          </a:xfrm>
          <a:prstGeom prst="rect">
            <a:avLst/>
          </a:prstGeom>
          <a:noFill/>
        </p:spPr>
      </p:pic>
      <p:pic>
        <p:nvPicPr>
          <p:cNvPr id="61452" name="Picture 12" descr="i?id=96931431&amp;tov=3"/>
          <p:cNvPicPr>
            <a:picLocks noChangeAspect="1" noChangeArrowheads="1"/>
          </p:cNvPicPr>
          <p:nvPr/>
        </p:nvPicPr>
        <p:blipFill>
          <a:blip r:embed="rId5" cstate="print"/>
          <a:srcRect/>
          <a:stretch>
            <a:fillRect/>
          </a:stretch>
        </p:blipFill>
        <p:spPr bwMode="auto">
          <a:xfrm>
            <a:off x="6286512" y="1500174"/>
            <a:ext cx="1871662" cy="1252538"/>
          </a:xfrm>
          <a:prstGeom prst="rect">
            <a:avLst/>
          </a:prstGeom>
          <a:noFill/>
        </p:spPr>
      </p:pic>
      <p:pic>
        <p:nvPicPr>
          <p:cNvPr id="61454" name="Picture 14" descr="i?id=52524257&amp;tov=2"/>
          <p:cNvPicPr>
            <a:picLocks noChangeAspect="1" noChangeArrowheads="1"/>
          </p:cNvPicPr>
          <p:nvPr/>
        </p:nvPicPr>
        <p:blipFill>
          <a:blip r:embed="rId6" cstate="print"/>
          <a:srcRect/>
          <a:stretch>
            <a:fillRect/>
          </a:stretch>
        </p:blipFill>
        <p:spPr bwMode="auto">
          <a:xfrm>
            <a:off x="6429388" y="4929198"/>
            <a:ext cx="1871662" cy="139382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0" y="1428736"/>
            <a:ext cx="8785225" cy="4929222"/>
          </a:xfrm>
        </p:spPr>
        <p:txBody>
          <a:bodyPr>
            <a:normAutofit/>
          </a:bodyPr>
          <a:lstStyle/>
          <a:p>
            <a:pPr>
              <a:lnSpc>
                <a:spcPct val="80000"/>
              </a:lnSpc>
            </a:pPr>
            <a:r>
              <a:rPr lang="ru-RU" sz="2200" dirty="0" smtClean="0"/>
              <a:t>Одним  </a:t>
            </a:r>
            <a:r>
              <a:rPr lang="ru-RU" sz="2200" dirty="0"/>
              <a:t>из важных </a:t>
            </a:r>
            <a:r>
              <a:rPr lang="ru-RU" sz="2200" dirty="0" err="1"/>
              <a:t>афроцентрических</a:t>
            </a:r>
            <a:r>
              <a:rPr lang="ru-RU" sz="2200" dirty="0"/>
              <a:t> элементов является использование в символике красного, желтого и зеленого цветов – </a:t>
            </a:r>
            <a:r>
              <a:rPr lang="ru-RU" sz="2200" dirty="0" err="1"/>
              <a:t>цветов</a:t>
            </a:r>
            <a:r>
              <a:rPr lang="ru-RU" sz="2200" dirty="0"/>
              <a:t> флага Эфиопии, с добавлением черного, что призвано символизировать объединение всего африканского континента. Красный цвет символизирует кровь мучеников, зеленый олицетворяет собой рост Африки, а желтый или золотой говорит о богатстве и процветании Африки. </a:t>
            </a:r>
          </a:p>
          <a:p>
            <a:pPr>
              <a:lnSpc>
                <a:spcPct val="80000"/>
              </a:lnSpc>
            </a:pPr>
            <a:r>
              <a:rPr lang="ru-RU" sz="2200" dirty="0"/>
              <a:t>Многие </a:t>
            </a:r>
            <a:r>
              <a:rPr lang="ru-RU" sz="2200" dirty="0" err="1"/>
              <a:t>растафари</a:t>
            </a:r>
            <a:r>
              <a:rPr lang="ru-RU" sz="2200" dirty="0"/>
              <a:t> согласно предписаниям Ветхого Завета едят только некоторые виды мяса, они не употребляют свинины и моллюсков. Другие вообще отказываются от мяса (но не от рыбы). Многие </a:t>
            </a:r>
            <a:r>
              <a:rPr lang="ru-RU" sz="2200" dirty="0" err="1"/>
              <a:t>растафари</a:t>
            </a:r>
            <a:r>
              <a:rPr lang="ru-RU" sz="2200" dirty="0"/>
              <a:t> придерживаются вегетарианской диеты с использованием или исключая использование меда. В их образе жизни нездоровым является и употребление алкоголя, так как согласно библейским текстам перебродившее превращает храм в кладбище. Кухня </a:t>
            </a:r>
            <a:r>
              <a:rPr lang="ru-RU" sz="2200" dirty="0" err="1"/>
              <a:t>растафари</a:t>
            </a:r>
            <a:r>
              <a:rPr lang="ru-RU" sz="2200" dirty="0"/>
              <a:t> исключает по максимуму всяческие искусственные пищевые добавки, заменяя их изобилием свежих овощей и фруктов, таких как манго и кокос.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Rot="1" noChangeArrowheads="1"/>
          </p:cNvSpPr>
          <p:nvPr>
            <p:ph type="title"/>
          </p:nvPr>
        </p:nvSpPr>
        <p:spPr>
          <a:xfrm>
            <a:off x="3132138" y="115888"/>
            <a:ext cx="3168650" cy="865187"/>
          </a:xfrm>
        </p:spPr>
        <p:txBody>
          <a:bodyPr>
            <a:normAutofit/>
          </a:bodyPr>
          <a:lstStyle/>
          <a:p>
            <a:r>
              <a:rPr lang="ru-RU" sz="4800"/>
              <a:t>Скинхэды</a:t>
            </a:r>
            <a:r>
              <a:rPr lang="ru-RU" sz="4000"/>
              <a:t> </a:t>
            </a:r>
          </a:p>
        </p:txBody>
      </p:sp>
      <p:pic>
        <p:nvPicPr>
          <p:cNvPr id="64518" name="Picture 6" descr="11"/>
          <p:cNvPicPr>
            <a:picLocks noGrp="1" noChangeAspect="1" noChangeArrowheads="1"/>
          </p:cNvPicPr>
          <p:nvPr>
            <p:ph idx="1"/>
          </p:nvPr>
        </p:nvPicPr>
        <p:blipFill>
          <a:blip r:embed="rId2" cstate="print"/>
          <a:srcRect/>
          <a:stretch>
            <a:fillRect/>
          </a:stretch>
        </p:blipFill>
        <p:spPr>
          <a:xfrm>
            <a:off x="3348038" y="1268413"/>
            <a:ext cx="2652712" cy="4868862"/>
          </a:xfrm>
          <a:noFill/>
          <a:ln/>
        </p:spPr>
      </p:pic>
      <p:pic>
        <p:nvPicPr>
          <p:cNvPr id="64520" name="Picture 8" descr="i?id=71925286&amp;tov=7"/>
          <p:cNvPicPr>
            <a:picLocks noChangeAspect="1" noChangeArrowheads="1"/>
          </p:cNvPicPr>
          <p:nvPr/>
        </p:nvPicPr>
        <p:blipFill>
          <a:blip r:embed="rId3" cstate="print"/>
          <a:srcRect/>
          <a:stretch>
            <a:fillRect/>
          </a:stretch>
        </p:blipFill>
        <p:spPr bwMode="auto">
          <a:xfrm>
            <a:off x="6300788" y="188913"/>
            <a:ext cx="2698750" cy="2014537"/>
          </a:xfrm>
          <a:prstGeom prst="rect">
            <a:avLst/>
          </a:prstGeom>
          <a:noFill/>
        </p:spPr>
      </p:pic>
      <p:pic>
        <p:nvPicPr>
          <p:cNvPr id="64522" name="Picture 10" descr="i?id=7152401&amp;tov=0"/>
          <p:cNvPicPr>
            <a:picLocks noChangeAspect="1" noChangeArrowheads="1"/>
          </p:cNvPicPr>
          <p:nvPr/>
        </p:nvPicPr>
        <p:blipFill>
          <a:blip r:embed="rId4" cstate="print"/>
          <a:srcRect/>
          <a:stretch>
            <a:fillRect/>
          </a:stretch>
        </p:blipFill>
        <p:spPr bwMode="auto">
          <a:xfrm>
            <a:off x="6156325" y="4652963"/>
            <a:ext cx="2860675" cy="2071687"/>
          </a:xfrm>
          <a:prstGeom prst="rect">
            <a:avLst/>
          </a:prstGeom>
          <a:noFill/>
        </p:spPr>
      </p:pic>
      <p:pic>
        <p:nvPicPr>
          <p:cNvPr id="64524" name="Picture 12" descr="i?id=156294110&amp;tov=7"/>
          <p:cNvPicPr>
            <a:picLocks noChangeAspect="1" noChangeArrowheads="1"/>
          </p:cNvPicPr>
          <p:nvPr/>
        </p:nvPicPr>
        <p:blipFill>
          <a:blip r:embed="rId5" cstate="print"/>
          <a:srcRect/>
          <a:stretch>
            <a:fillRect/>
          </a:stretch>
        </p:blipFill>
        <p:spPr bwMode="auto">
          <a:xfrm>
            <a:off x="6659563" y="2276475"/>
            <a:ext cx="2012950" cy="2305050"/>
          </a:xfrm>
          <a:prstGeom prst="rect">
            <a:avLst/>
          </a:prstGeom>
          <a:noFill/>
        </p:spPr>
      </p:pic>
      <p:pic>
        <p:nvPicPr>
          <p:cNvPr id="64526" name="Picture 14" descr="i?id=114968149&amp;tov=6"/>
          <p:cNvPicPr>
            <a:picLocks noChangeAspect="1" noChangeArrowheads="1"/>
          </p:cNvPicPr>
          <p:nvPr/>
        </p:nvPicPr>
        <p:blipFill>
          <a:blip r:embed="rId6" cstate="print"/>
          <a:srcRect/>
          <a:stretch>
            <a:fillRect/>
          </a:stretch>
        </p:blipFill>
        <p:spPr bwMode="auto">
          <a:xfrm>
            <a:off x="179388" y="260350"/>
            <a:ext cx="2952750" cy="1873250"/>
          </a:xfrm>
          <a:prstGeom prst="rect">
            <a:avLst/>
          </a:prstGeom>
          <a:noFill/>
        </p:spPr>
      </p:pic>
      <p:pic>
        <p:nvPicPr>
          <p:cNvPr id="64528" name="Picture 16" descr="i?id=52310508&amp;tov=0"/>
          <p:cNvPicPr>
            <a:picLocks noChangeAspect="1" noChangeArrowheads="1"/>
          </p:cNvPicPr>
          <p:nvPr/>
        </p:nvPicPr>
        <p:blipFill>
          <a:blip r:embed="rId7" cstate="print"/>
          <a:srcRect/>
          <a:stretch>
            <a:fillRect/>
          </a:stretch>
        </p:blipFill>
        <p:spPr bwMode="auto">
          <a:xfrm>
            <a:off x="179388" y="4652963"/>
            <a:ext cx="3024187" cy="2058987"/>
          </a:xfrm>
          <a:prstGeom prst="rect">
            <a:avLst/>
          </a:prstGeom>
          <a:noFill/>
        </p:spPr>
      </p:pic>
      <p:pic>
        <p:nvPicPr>
          <p:cNvPr id="64530" name="Picture 18" descr="i?id=79621093&amp;tov=3"/>
          <p:cNvPicPr>
            <a:picLocks noChangeAspect="1" noChangeArrowheads="1"/>
          </p:cNvPicPr>
          <p:nvPr/>
        </p:nvPicPr>
        <p:blipFill>
          <a:blip r:embed="rId8" cstate="print"/>
          <a:srcRect/>
          <a:stretch>
            <a:fillRect/>
          </a:stretch>
        </p:blipFill>
        <p:spPr bwMode="auto">
          <a:xfrm>
            <a:off x="179388" y="2349500"/>
            <a:ext cx="2881312" cy="21621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r>
              <a:rPr lang="ru-RU" sz="5400"/>
              <a:t>Цели:</a:t>
            </a:r>
          </a:p>
        </p:txBody>
      </p:sp>
      <p:sp>
        <p:nvSpPr>
          <p:cNvPr id="34819" name="Rectangle 3"/>
          <p:cNvSpPr>
            <a:spLocks noGrp="1" noChangeArrowheads="1"/>
          </p:cNvSpPr>
          <p:nvPr>
            <p:ph idx="1"/>
          </p:nvPr>
        </p:nvSpPr>
        <p:spPr>
          <a:xfrm>
            <a:off x="179388" y="1600200"/>
            <a:ext cx="8785225" cy="4525963"/>
          </a:xfrm>
        </p:spPr>
        <p:txBody>
          <a:bodyPr/>
          <a:lstStyle/>
          <a:p>
            <a:endParaRPr lang="ru-RU" dirty="0"/>
          </a:p>
          <a:p>
            <a:r>
              <a:rPr lang="ru-RU" sz="4000" b="1" dirty="0"/>
              <a:t>Познакомить учащихся с различными молодёжными субкультурами.</a:t>
            </a:r>
          </a:p>
          <a:p>
            <a:r>
              <a:rPr lang="ru-RU" sz="4000" b="1" dirty="0"/>
              <a:t>Выявить отношение и предрасположенность учащихся к какой-либо субкультуре.</a:t>
            </a:r>
          </a:p>
          <a:p>
            <a:endParaRPr lang="ru-RU" sz="40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0" y="1714488"/>
            <a:ext cx="8785225" cy="4551373"/>
          </a:xfrm>
        </p:spPr>
        <p:txBody>
          <a:bodyPr>
            <a:normAutofit/>
          </a:bodyPr>
          <a:lstStyle/>
          <a:p>
            <a:r>
              <a:rPr lang="ru-RU" sz="2800" dirty="0" smtClean="0"/>
              <a:t>Одним </a:t>
            </a:r>
            <a:r>
              <a:rPr lang="ru-RU" sz="2800" dirty="0"/>
              <a:t>из течений </a:t>
            </a:r>
            <a:r>
              <a:rPr lang="ru-RU" sz="2800" dirty="0" err="1"/>
              <a:t>скинхэдов</a:t>
            </a:r>
            <a:r>
              <a:rPr lang="ru-RU" sz="2800" dirty="0"/>
              <a:t> являются нацисты.</a:t>
            </a:r>
          </a:p>
          <a:p>
            <a:r>
              <a:rPr lang="ru-RU" sz="2800" dirty="0"/>
              <a:t>В России наиболее ярко представлены более агрессивные из них, что может быть вызвано, обилием приезжих людей, составляющих национальные меньшинства. </a:t>
            </a:r>
          </a:p>
          <a:p>
            <a:r>
              <a:rPr lang="ru-RU" sz="2800" dirty="0"/>
              <a:t>Выдержанный ими стиль носит окраску агитационного, который приводит примеры унижения нации лицами других национальностей, а также призывает бороться за национальные свободы. </a:t>
            </a:r>
          </a:p>
          <a:p>
            <a:endParaRPr lang="ru-RU" sz="2800" dirty="0"/>
          </a:p>
          <a:p>
            <a:pPr>
              <a:buFont typeface="Wingdings" pitchFamily="2" charset="2"/>
              <a:buNone/>
            </a:pPr>
            <a:endParaRPr lang="ru-RU"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214282" y="1500174"/>
            <a:ext cx="6913563" cy="5026037"/>
          </a:xfrm>
        </p:spPr>
        <p:txBody>
          <a:bodyPr>
            <a:normAutofit lnSpcReduction="10000"/>
          </a:bodyPr>
          <a:lstStyle/>
          <a:p>
            <a:pPr>
              <a:lnSpc>
                <a:spcPct val="90000"/>
              </a:lnSpc>
            </a:pPr>
            <a:r>
              <a:rPr lang="ru-RU" sz="2400" dirty="0"/>
              <a:t>Главным внешним признаков </a:t>
            </a:r>
            <a:r>
              <a:rPr lang="ru-RU" sz="2400" dirty="0" err="1"/>
              <a:t>скинхэдов</a:t>
            </a:r>
            <a:r>
              <a:rPr lang="ru-RU" sz="2400" dirty="0"/>
              <a:t> является их прическа. Головы у мужчин могут быть не обриты, но очень коротко подстрижены. Прически женщин остаются прежними либо же выполнены в духе «Челси», то есть на голове выбриты какие-то отдельные участки, чаще всего затылок. Облачены </a:t>
            </a:r>
            <a:r>
              <a:rPr lang="ru-RU" sz="2400" dirty="0" err="1"/>
              <a:t>скинхэды</a:t>
            </a:r>
            <a:r>
              <a:rPr lang="ru-RU" sz="2400" dirty="0"/>
              <a:t> в плотные кожаные куртки черного или зеленого цвета, V-образные свитера. На ногах – обувь, которая напоминает армейскую, очень ноская, часто с титановыми пластинами.</a:t>
            </a:r>
          </a:p>
          <a:p>
            <a:pPr>
              <a:lnSpc>
                <a:spcPct val="90000"/>
              </a:lnSpc>
            </a:pPr>
            <a:r>
              <a:rPr lang="ru-RU" sz="2400" dirty="0"/>
              <a:t>В одежде </a:t>
            </a:r>
            <a:r>
              <a:rPr lang="ru-RU" sz="2400" dirty="0" err="1"/>
              <a:t>скинхэдов-наци</a:t>
            </a:r>
            <a:r>
              <a:rPr lang="ru-RU" sz="2400" dirty="0"/>
              <a:t> также присутствует свастика или перекрещенные молот, кельтские руны, викинги, символы ку-клукс-клана или другая нордическая символика. </a:t>
            </a:r>
          </a:p>
        </p:txBody>
      </p:sp>
      <p:pic>
        <p:nvPicPr>
          <p:cNvPr id="67589" name="Picture 5" descr="i?id=139419029&amp;tov=5"/>
          <p:cNvPicPr>
            <a:picLocks noChangeAspect="1" noChangeArrowheads="1"/>
          </p:cNvPicPr>
          <p:nvPr/>
        </p:nvPicPr>
        <p:blipFill>
          <a:blip r:embed="rId2" cstate="print"/>
          <a:srcRect/>
          <a:stretch>
            <a:fillRect/>
          </a:stretch>
        </p:blipFill>
        <p:spPr bwMode="auto">
          <a:xfrm>
            <a:off x="6948488" y="549275"/>
            <a:ext cx="2087562" cy="1557338"/>
          </a:xfrm>
          <a:prstGeom prst="rect">
            <a:avLst/>
          </a:prstGeom>
          <a:noFill/>
        </p:spPr>
      </p:pic>
      <p:pic>
        <p:nvPicPr>
          <p:cNvPr id="67591" name="Picture 7" descr="i?id=33864513&amp;tov=7"/>
          <p:cNvPicPr>
            <a:picLocks noChangeAspect="1" noChangeArrowheads="1"/>
          </p:cNvPicPr>
          <p:nvPr/>
        </p:nvPicPr>
        <p:blipFill>
          <a:blip r:embed="rId3" cstate="print"/>
          <a:srcRect/>
          <a:stretch>
            <a:fillRect/>
          </a:stretch>
        </p:blipFill>
        <p:spPr bwMode="auto">
          <a:xfrm>
            <a:off x="7019925" y="2492375"/>
            <a:ext cx="1871663" cy="1397000"/>
          </a:xfrm>
          <a:prstGeom prst="rect">
            <a:avLst/>
          </a:prstGeom>
          <a:noFill/>
        </p:spPr>
      </p:pic>
      <p:pic>
        <p:nvPicPr>
          <p:cNvPr id="67593" name="Picture 9" descr="i?id=106117276&amp;tov=5"/>
          <p:cNvPicPr>
            <a:picLocks noChangeAspect="1" noChangeArrowheads="1"/>
          </p:cNvPicPr>
          <p:nvPr/>
        </p:nvPicPr>
        <p:blipFill>
          <a:blip r:embed="rId4" cstate="print"/>
          <a:srcRect/>
          <a:stretch>
            <a:fillRect/>
          </a:stretch>
        </p:blipFill>
        <p:spPr bwMode="auto">
          <a:xfrm>
            <a:off x="6877050" y="5013325"/>
            <a:ext cx="2087563" cy="1490663"/>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Rot="1" noChangeArrowheads="1"/>
          </p:cNvSpPr>
          <p:nvPr>
            <p:ph type="title"/>
          </p:nvPr>
        </p:nvSpPr>
        <p:spPr>
          <a:xfrm>
            <a:off x="3059113" y="188913"/>
            <a:ext cx="4033837" cy="1008062"/>
          </a:xfrm>
        </p:spPr>
        <p:txBody>
          <a:bodyPr/>
          <a:lstStyle/>
          <a:p>
            <a:r>
              <a:rPr lang="ru-RU" sz="5400"/>
              <a:t>Рокеры</a:t>
            </a:r>
            <a:r>
              <a:rPr lang="ru-RU"/>
              <a:t> </a:t>
            </a:r>
          </a:p>
        </p:txBody>
      </p:sp>
      <p:pic>
        <p:nvPicPr>
          <p:cNvPr id="68614" name="Picture 6" descr="13"/>
          <p:cNvPicPr>
            <a:picLocks noGrp="1" noChangeAspect="1" noChangeArrowheads="1"/>
          </p:cNvPicPr>
          <p:nvPr>
            <p:ph idx="1"/>
          </p:nvPr>
        </p:nvPicPr>
        <p:blipFill>
          <a:blip r:embed="rId2" cstate="print"/>
          <a:stretch>
            <a:fillRect/>
          </a:stretch>
        </p:blipFill>
        <p:spPr>
          <a:xfrm>
            <a:off x="971487" y="1774825"/>
            <a:ext cx="7201025" cy="4625975"/>
          </a:xfrm>
          <a:noFill/>
          <a:ln/>
        </p:spPr>
      </p:pic>
      <p:pic>
        <p:nvPicPr>
          <p:cNvPr id="68616" name="Picture 8" descr="i?id=6681101&amp;tov=6"/>
          <p:cNvPicPr>
            <a:picLocks noChangeAspect="1" noChangeArrowheads="1"/>
          </p:cNvPicPr>
          <p:nvPr/>
        </p:nvPicPr>
        <p:blipFill>
          <a:blip r:embed="rId3" cstate="print"/>
          <a:srcRect/>
          <a:stretch>
            <a:fillRect/>
          </a:stretch>
        </p:blipFill>
        <p:spPr bwMode="auto">
          <a:xfrm>
            <a:off x="6804025" y="260350"/>
            <a:ext cx="2160588" cy="3024188"/>
          </a:xfrm>
          <a:prstGeom prst="rect">
            <a:avLst/>
          </a:prstGeom>
          <a:noFill/>
        </p:spPr>
      </p:pic>
      <p:pic>
        <p:nvPicPr>
          <p:cNvPr id="68618" name="Picture 10" descr="i?id=49133310&amp;tov=0"/>
          <p:cNvPicPr>
            <a:picLocks noChangeAspect="1" noChangeArrowheads="1"/>
          </p:cNvPicPr>
          <p:nvPr/>
        </p:nvPicPr>
        <p:blipFill>
          <a:blip r:embed="rId4" cstate="print"/>
          <a:srcRect/>
          <a:stretch>
            <a:fillRect/>
          </a:stretch>
        </p:blipFill>
        <p:spPr bwMode="auto">
          <a:xfrm>
            <a:off x="179388" y="333375"/>
            <a:ext cx="2952750" cy="2952750"/>
          </a:xfrm>
          <a:prstGeom prst="rect">
            <a:avLst/>
          </a:prstGeom>
          <a:noFill/>
        </p:spPr>
      </p:pic>
      <p:pic>
        <p:nvPicPr>
          <p:cNvPr id="68620" name="Picture 12" descr="i?id=23671443&amp;tov=4"/>
          <p:cNvPicPr>
            <a:picLocks noChangeAspect="1" noChangeArrowheads="1"/>
          </p:cNvPicPr>
          <p:nvPr/>
        </p:nvPicPr>
        <p:blipFill>
          <a:blip r:embed="rId5" cstate="print"/>
          <a:srcRect/>
          <a:stretch>
            <a:fillRect/>
          </a:stretch>
        </p:blipFill>
        <p:spPr bwMode="auto">
          <a:xfrm>
            <a:off x="0" y="4000504"/>
            <a:ext cx="3240087" cy="2430462"/>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3643306" y="3857628"/>
            <a:ext cx="5000660" cy="2786082"/>
          </a:xfrm>
        </p:spPr>
        <p:txBody>
          <a:bodyPr>
            <a:normAutofit/>
          </a:bodyPr>
          <a:lstStyle/>
          <a:p>
            <a:pPr>
              <a:lnSpc>
                <a:spcPct val="90000"/>
              </a:lnSpc>
              <a:buNone/>
            </a:pPr>
            <a:r>
              <a:rPr lang="ru-RU" sz="2400" dirty="0" smtClean="0"/>
              <a:t>В </a:t>
            </a:r>
            <a:r>
              <a:rPr lang="ru-RU" sz="2400" dirty="0"/>
              <a:t>идеале, рокер – это начитанный</a:t>
            </a:r>
          </a:p>
          <a:p>
            <a:pPr>
              <a:lnSpc>
                <a:spcPct val="90000"/>
              </a:lnSpc>
              <a:buNone/>
            </a:pPr>
            <a:r>
              <a:rPr lang="ru-RU" sz="2400" dirty="0" smtClean="0"/>
              <a:t>человек</a:t>
            </a:r>
            <a:r>
              <a:rPr lang="ru-RU" sz="2400" dirty="0"/>
              <a:t>, который разбирается в</a:t>
            </a:r>
          </a:p>
          <a:p>
            <a:pPr>
              <a:lnSpc>
                <a:spcPct val="90000"/>
              </a:lnSpc>
              <a:buFont typeface="Wingdings" pitchFamily="2" charset="2"/>
              <a:buNone/>
            </a:pPr>
            <a:r>
              <a:rPr lang="ru-RU" sz="2400" dirty="0" smtClean="0"/>
              <a:t>общественной </a:t>
            </a:r>
            <a:r>
              <a:rPr lang="ru-RU" sz="2400" dirty="0"/>
              <a:t>ситуации, умеет </a:t>
            </a:r>
          </a:p>
          <a:p>
            <a:pPr>
              <a:lnSpc>
                <a:spcPct val="90000"/>
              </a:lnSpc>
              <a:buFont typeface="Wingdings" pitchFamily="2" charset="2"/>
              <a:buNone/>
            </a:pPr>
            <a:r>
              <a:rPr lang="ru-RU" sz="2400" dirty="0" smtClean="0"/>
              <a:t>самостоятельно </a:t>
            </a:r>
            <a:r>
              <a:rPr lang="ru-RU" sz="2400" dirty="0"/>
              <a:t>мыслить и делать</a:t>
            </a:r>
          </a:p>
          <a:p>
            <a:pPr>
              <a:lnSpc>
                <a:spcPct val="90000"/>
              </a:lnSpc>
              <a:buFont typeface="Wingdings" pitchFamily="2" charset="2"/>
              <a:buNone/>
            </a:pPr>
            <a:r>
              <a:rPr lang="ru-RU" sz="2400" dirty="0" smtClean="0"/>
              <a:t>выводы</a:t>
            </a:r>
            <a:r>
              <a:rPr lang="ru-RU" sz="2400" dirty="0"/>
              <a:t>, которые и излагает в </a:t>
            </a:r>
          </a:p>
          <a:p>
            <a:pPr>
              <a:lnSpc>
                <a:spcPct val="90000"/>
              </a:lnSpc>
              <a:buFont typeface="Wingdings" pitchFamily="2" charset="2"/>
              <a:buNone/>
            </a:pPr>
            <a:r>
              <a:rPr lang="ru-RU" sz="2400" dirty="0" smtClean="0"/>
              <a:t>соответствующих </a:t>
            </a:r>
            <a:r>
              <a:rPr lang="ru-RU" sz="2400" dirty="0"/>
              <a:t>текстах,</a:t>
            </a:r>
          </a:p>
          <a:p>
            <a:pPr>
              <a:lnSpc>
                <a:spcPct val="90000"/>
              </a:lnSpc>
              <a:buFont typeface="Wingdings" pitchFamily="2" charset="2"/>
              <a:buNone/>
            </a:pPr>
            <a:r>
              <a:rPr lang="ru-RU" sz="2400" dirty="0" smtClean="0"/>
              <a:t>положенных </a:t>
            </a:r>
            <a:r>
              <a:rPr lang="ru-RU" sz="2400" dirty="0"/>
              <a:t>на музыку. </a:t>
            </a:r>
          </a:p>
        </p:txBody>
      </p:sp>
      <p:pic>
        <p:nvPicPr>
          <p:cNvPr id="70662" name="Picture 6" descr="i?id=25341034&amp;tov=2"/>
          <p:cNvPicPr>
            <a:picLocks noChangeAspect="1" noChangeArrowheads="1"/>
          </p:cNvPicPr>
          <p:nvPr/>
        </p:nvPicPr>
        <p:blipFill>
          <a:blip r:embed="rId2" cstate="print"/>
          <a:srcRect/>
          <a:stretch>
            <a:fillRect/>
          </a:stretch>
        </p:blipFill>
        <p:spPr bwMode="auto">
          <a:xfrm>
            <a:off x="6858015" y="2133600"/>
            <a:ext cx="2106597" cy="1571856"/>
          </a:xfrm>
          <a:prstGeom prst="rect">
            <a:avLst/>
          </a:prstGeom>
          <a:noFill/>
        </p:spPr>
      </p:pic>
      <p:pic>
        <p:nvPicPr>
          <p:cNvPr id="70664" name="Picture 8" descr="i?id=49161395&amp;tov=0"/>
          <p:cNvPicPr>
            <a:picLocks noChangeAspect="1" noChangeArrowheads="1"/>
          </p:cNvPicPr>
          <p:nvPr/>
        </p:nvPicPr>
        <p:blipFill>
          <a:blip r:embed="rId3" cstate="print"/>
          <a:srcRect/>
          <a:stretch>
            <a:fillRect/>
          </a:stretch>
        </p:blipFill>
        <p:spPr bwMode="auto">
          <a:xfrm>
            <a:off x="0" y="4392617"/>
            <a:ext cx="3294298" cy="2465383"/>
          </a:xfrm>
          <a:prstGeom prst="rect">
            <a:avLst/>
          </a:prstGeom>
          <a:noFill/>
        </p:spPr>
      </p:pic>
      <p:sp>
        <p:nvSpPr>
          <p:cNvPr id="5" name="TextBox 4"/>
          <p:cNvSpPr txBox="1"/>
          <p:nvPr/>
        </p:nvSpPr>
        <p:spPr>
          <a:xfrm>
            <a:off x="214282" y="1500174"/>
            <a:ext cx="6500858" cy="2428892"/>
          </a:xfrm>
          <a:prstGeom prst="rect">
            <a:avLst/>
          </a:prstGeom>
          <a:noFill/>
        </p:spPr>
        <p:txBody>
          <a:bodyPr wrap="square" rtlCol="0">
            <a:spAutoFit/>
          </a:bodyPr>
          <a:lstStyle/>
          <a:p>
            <a:pPr>
              <a:lnSpc>
                <a:spcPct val="90000"/>
              </a:lnSpc>
            </a:pPr>
            <a:r>
              <a:rPr lang="ru-RU" dirty="0" smtClean="0"/>
              <a:t>Слово рокеры, изначально, служило для определения британской молодежи в Британии в шестидесятых годах прошлого века, которая позволяла себе весьма непочтительно рассекать по дорогам на мотоциклах. Рокеры стали понятием, противопоставляемым модам – их же ровесникам, только использующим </a:t>
            </a:r>
          </a:p>
          <a:p>
            <a:pPr>
              <a:lnSpc>
                <a:spcPct val="90000"/>
              </a:lnSpc>
              <a:buFont typeface="Wingdings" pitchFamily="2" charset="2"/>
              <a:buNone/>
            </a:pPr>
            <a:r>
              <a:rPr lang="ru-RU" dirty="0" smtClean="0"/>
              <a:t>    в виде транспорта скутеры. </a:t>
            </a:r>
          </a:p>
          <a:p>
            <a:pPr>
              <a:lnSpc>
                <a:spcPct val="90000"/>
              </a:lnSpc>
            </a:pPr>
            <a:endParaRPr lang="ru-RU" dirty="0" smtClean="0"/>
          </a:p>
          <a:p>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idx="1"/>
          </p:nvPr>
        </p:nvSpPr>
        <p:spPr>
          <a:xfrm>
            <a:off x="107950" y="1428736"/>
            <a:ext cx="8928100" cy="5168914"/>
          </a:xfrm>
        </p:spPr>
        <p:txBody>
          <a:bodyPr/>
          <a:lstStyle/>
          <a:p>
            <a:r>
              <a:rPr lang="ru-RU" dirty="0"/>
              <a:t>В России с  легендами рока ассоциируются у нас Виктор </a:t>
            </a:r>
            <a:r>
              <a:rPr lang="ru-RU" dirty="0" err="1"/>
              <a:t>Цой</a:t>
            </a:r>
            <a:r>
              <a:rPr lang="ru-RU" dirty="0"/>
              <a:t> («Кино»), Юрий Шевчук («ДДТ»), Константин </a:t>
            </a:r>
            <a:r>
              <a:rPr lang="ru-RU" dirty="0" err="1"/>
              <a:t>Кинчев</a:t>
            </a:r>
            <a:r>
              <a:rPr lang="ru-RU" dirty="0"/>
              <a:t> («Алиса»), Вячеслав </a:t>
            </a:r>
            <a:r>
              <a:rPr lang="ru-RU" dirty="0" err="1"/>
              <a:t>Бутусов</a:t>
            </a:r>
            <a:r>
              <a:rPr lang="ru-RU" dirty="0"/>
              <a:t> («Наутилус </a:t>
            </a:r>
            <a:r>
              <a:rPr lang="ru-RU" dirty="0" err="1"/>
              <a:t>Помпилиус</a:t>
            </a:r>
            <a:r>
              <a:rPr lang="ru-RU" dirty="0"/>
              <a:t>»), Андрей Макаревич и другие. Русский рок это отдельное понятие, не имеющее аналогов, зато очень уважаемое в остальном мире. </a:t>
            </a:r>
          </a:p>
        </p:txBody>
      </p:sp>
      <p:pic>
        <p:nvPicPr>
          <p:cNvPr id="72709" name="Picture 5" descr="i?id=99643346&amp;tov=0"/>
          <p:cNvPicPr>
            <a:picLocks noChangeAspect="1" noChangeArrowheads="1"/>
          </p:cNvPicPr>
          <p:nvPr/>
        </p:nvPicPr>
        <p:blipFill>
          <a:blip r:embed="rId2" cstate="print"/>
          <a:srcRect l="9673" t="4344" b="5760"/>
          <a:stretch>
            <a:fillRect/>
          </a:stretch>
        </p:blipFill>
        <p:spPr bwMode="auto">
          <a:xfrm>
            <a:off x="0" y="5072074"/>
            <a:ext cx="2089150" cy="1566863"/>
          </a:xfrm>
          <a:prstGeom prst="rect">
            <a:avLst/>
          </a:prstGeom>
          <a:noFill/>
        </p:spPr>
      </p:pic>
      <p:pic>
        <p:nvPicPr>
          <p:cNvPr id="72711" name="Picture 7" descr="i?id=157656475&amp;tov=2"/>
          <p:cNvPicPr>
            <a:picLocks noChangeAspect="1" noChangeArrowheads="1"/>
          </p:cNvPicPr>
          <p:nvPr/>
        </p:nvPicPr>
        <p:blipFill>
          <a:blip r:embed="rId3" cstate="print"/>
          <a:srcRect/>
          <a:stretch>
            <a:fillRect/>
          </a:stretch>
        </p:blipFill>
        <p:spPr bwMode="auto">
          <a:xfrm>
            <a:off x="2484438" y="5157788"/>
            <a:ext cx="2016125" cy="1512887"/>
          </a:xfrm>
          <a:prstGeom prst="rect">
            <a:avLst/>
          </a:prstGeom>
          <a:noFill/>
        </p:spPr>
      </p:pic>
      <p:pic>
        <p:nvPicPr>
          <p:cNvPr id="72715" name="Picture 11" descr="i?id=19273944&amp;tov=2"/>
          <p:cNvPicPr>
            <a:picLocks noChangeAspect="1" noChangeArrowheads="1"/>
          </p:cNvPicPr>
          <p:nvPr/>
        </p:nvPicPr>
        <p:blipFill>
          <a:blip r:embed="rId4" cstate="print"/>
          <a:srcRect/>
          <a:stretch>
            <a:fillRect/>
          </a:stretch>
        </p:blipFill>
        <p:spPr bwMode="auto">
          <a:xfrm>
            <a:off x="4929190" y="5214950"/>
            <a:ext cx="2016125" cy="1463675"/>
          </a:xfrm>
          <a:prstGeom prst="rect">
            <a:avLst/>
          </a:prstGeom>
          <a:noFill/>
        </p:spPr>
      </p:pic>
      <p:pic>
        <p:nvPicPr>
          <p:cNvPr id="72717" name="Picture 13" descr="i?id=3437288&amp;tov=2"/>
          <p:cNvPicPr>
            <a:picLocks noChangeAspect="1" noChangeArrowheads="1"/>
          </p:cNvPicPr>
          <p:nvPr/>
        </p:nvPicPr>
        <p:blipFill>
          <a:blip r:embed="rId5" cstate="print"/>
          <a:srcRect/>
          <a:stretch>
            <a:fillRect/>
          </a:stretch>
        </p:blipFill>
        <p:spPr bwMode="auto">
          <a:xfrm>
            <a:off x="7770813" y="4789488"/>
            <a:ext cx="1373187" cy="2068512"/>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1"/>
          </p:nvPr>
        </p:nvSpPr>
        <p:spPr>
          <a:xfrm>
            <a:off x="214282" y="2357430"/>
            <a:ext cx="8785225" cy="4311658"/>
          </a:xfrm>
        </p:spPr>
        <p:txBody>
          <a:bodyPr/>
          <a:lstStyle/>
          <a:p>
            <a:pPr>
              <a:lnSpc>
                <a:spcPct val="80000"/>
              </a:lnSpc>
            </a:pPr>
            <a:r>
              <a:rPr lang="ru-RU" sz="2800" dirty="0"/>
              <a:t>Стиль рокера породили необходимость и практичность. Рокеры носят кожаные мотоциклетные куртки, в изобилии украшенные кнопками, заплатками, нашивками и булавками. На головах у них нередко довольно модные кожаные кепки. Обычно они ездят на мотоцикле в шлеме с открытым лицом, </a:t>
            </a:r>
          </a:p>
          <a:p>
            <a:pPr>
              <a:lnSpc>
                <a:spcPct val="80000"/>
              </a:lnSpc>
              <a:buFont typeface="Wingdings" pitchFamily="2" charset="2"/>
              <a:buNone/>
            </a:pPr>
            <a:r>
              <a:rPr lang="ru-RU" sz="2800" dirty="0"/>
              <a:t>    в авиационных очках, и белом шелковом </a:t>
            </a:r>
          </a:p>
          <a:p>
            <a:pPr>
              <a:lnSpc>
                <a:spcPct val="80000"/>
              </a:lnSpc>
              <a:buFont typeface="Wingdings" pitchFamily="2" charset="2"/>
              <a:buNone/>
            </a:pPr>
            <a:r>
              <a:rPr lang="ru-RU" sz="2800" dirty="0"/>
              <a:t>    шарфе, который защищает их  рот </a:t>
            </a:r>
          </a:p>
          <a:p>
            <a:pPr>
              <a:lnSpc>
                <a:spcPct val="80000"/>
              </a:lnSpc>
              <a:buFont typeface="Wingdings" pitchFamily="2" charset="2"/>
              <a:buNone/>
            </a:pPr>
            <a:r>
              <a:rPr lang="ru-RU" sz="2800" dirty="0"/>
              <a:t>    от переохлаждения. </a:t>
            </a:r>
          </a:p>
          <a:p>
            <a:pPr>
              <a:lnSpc>
                <a:spcPct val="80000"/>
              </a:lnSpc>
              <a:buNone/>
            </a:pPr>
            <a:r>
              <a:rPr lang="ru-RU" sz="2800" dirty="0"/>
              <a:t>Любители мотоциклов в более поздние года создали параллельную рокерам </a:t>
            </a:r>
            <a:r>
              <a:rPr lang="ru-RU" sz="2800" dirty="0" err="1"/>
              <a:t>байкерскую</a:t>
            </a:r>
            <a:r>
              <a:rPr lang="ru-RU" sz="2800" dirty="0"/>
              <a:t> культуру</a:t>
            </a:r>
            <a:r>
              <a:rPr lang="ru-RU" sz="2800" dirty="0" smtClean="0"/>
              <a:t>.</a:t>
            </a:r>
            <a:endParaRPr lang="ru-RU" sz="2800" dirty="0"/>
          </a:p>
        </p:txBody>
      </p:sp>
      <p:pic>
        <p:nvPicPr>
          <p:cNvPr id="71687" name="Picture 7" descr="i?id=69086871&amp;tov=7"/>
          <p:cNvPicPr>
            <a:picLocks noChangeAspect="1" noChangeArrowheads="1"/>
          </p:cNvPicPr>
          <p:nvPr/>
        </p:nvPicPr>
        <p:blipFill>
          <a:blip r:embed="rId2" cstate="print"/>
          <a:srcRect/>
          <a:stretch>
            <a:fillRect/>
          </a:stretch>
        </p:blipFill>
        <p:spPr bwMode="auto">
          <a:xfrm>
            <a:off x="7091362" y="1500174"/>
            <a:ext cx="2052638" cy="1549400"/>
          </a:xfrm>
          <a:prstGeom prst="rect">
            <a:avLst/>
          </a:prstGeom>
          <a:noFill/>
        </p:spPr>
      </p:pic>
      <p:pic>
        <p:nvPicPr>
          <p:cNvPr id="71689" name="Picture 9" descr="i?id=11457540&amp;tov=2"/>
          <p:cNvPicPr>
            <a:picLocks noChangeAspect="1" noChangeArrowheads="1"/>
          </p:cNvPicPr>
          <p:nvPr/>
        </p:nvPicPr>
        <p:blipFill>
          <a:blip r:embed="rId3" cstate="print"/>
          <a:srcRect/>
          <a:stretch>
            <a:fillRect/>
          </a:stretch>
        </p:blipFill>
        <p:spPr bwMode="auto">
          <a:xfrm>
            <a:off x="7072330" y="4500571"/>
            <a:ext cx="2071670" cy="1381592"/>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noRot="1" noChangeArrowheads="1"/>
          </p:cNvSpPr>
          <p:nvPr>
            <p:ph type="title"/>
          </p:nvPr>
        </p:nvSpPr>
        <p:spPr>
          <a:xfrm>
            <a:off x="468313" y="115888"/>
            <a:ext cx="8229600" cy="865187"/>
          </a:xfrm>
        </p:spPr>
        <p:txBody>
          <a:bodyPr/>
          <a:lstStyle/>
          <a:p>
            <a:r>
              <a:rPr lang="ru-RU"/>
              <a:t>Рейверы</a:t>
            </a:r>
          </a:p>
        </p:txBody>
      </p:sp>
      <p:pic>
        <p:nvPicPr>
          <p:cNvPr id="73734" name="Picture 6" descr="18"/>
          <p:cNvPicPr>
            <a:picLocks noGrp="1" noChangeAspect="1" noChangeArrowheads="1"/>
          </p:cNvPicPr>
          <p:nvPr>
            <p:ph idx="1"/>
          </p:nvPr>
        </p:nvPicPr>
        <p:blipFill>
          <a:blip r:embed="rId2" cstate="print"/>
          <a:stretch>
            <a:fillRect/>
          </a:stretch>
        </p:blipFill>
        <p:spPr>
          <a:xfrm>
            <a:off x="4034028" y="3478212"/>
            <a:ext cx="1075944" cy="1219200"/>
          </a:xfrm>
          <a:noFill/>
          <a:ln/>
        </p:spPr>
      </p:pic>
      <p:pic>
        <p:nvPicPr>
          <p:cNvPr id="73736" name="Picture 8" descr="i?id=152227580&amp;tov=0"/>
          <p:cNvPicPr>
            <a:picLocks noChangeAspect="1" noChangeArrowheads="1"/>
          </p:cNvPicPr>
          <p:nvPr/>
        </p:nvPicPr>
        <p:blipFill>
          <a:blip r:embed="rId3" cstate="print"/>
          <a:srcRect/>
          <a:stretch>
            <a:fillRect/>
          </a:stretch>
        </p:blipFill>
        <p:spPr bwMode="auto">
          <a:xfrm>
            <a:off x="468313" y="1125538"/>
            <a:ext cx="3457575" cy="2447925"/>
          </a:xfrm>
          <a:prstGeom prst="rect">
            <a:avLst/>
          </a:prstGeom>
          <a:noFill/>
        </p:spPr>
      </p:pic>
      <p:pic>
        <p:nvPicPr>
          <p:cNvPr id="73740" name="Picture 12" descr="i?id=148004950&amp;tov=0"/>
          <p:cNvPicPr>
            <a:picLocks noChangeAspect="1" noChangeArrowheads="1"/>
          </p:cNvPicPr>
          <p:nvPr/>
        </p:nvPicPr>
        <p:blipFill>
          <a:blip r:embed="rId4" cstate="print"/>
          <a:srcRect/>
          <a:stretch>
            <a:fillRect/>
          </a:stretch>
        </p:blipFill>
        <p:spPr bwMode="auto">
          <a:xfrm>
            <a:off x="5580063" y="1125538"/>
            <a:ext cx="3300412" cy="2447925"/>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idx="1"/>
          </p:nvPr>
        </p:nvSpPr>
        <p:spPr>
          <a:xfrm>
            <a:off x="179388" y="1643049"/>
            <a:ext cx="8785225" cy="4483113"/>
          </a:xfrm>
        </p:spPr>
        <p:txBody>
          <a:bodyPr/>
          <a:lstStyle/>
          <a:p>
            <a:endParaRPr lang="ru-RU" dirty="0"/>
          </a:p>
          <a:p>
            <a:r>
              <a:rPr lang="ru-RU" dirty="0"/>
              <a:t>В девяностых годах культура </a:t>
            </a:r>
            <a:r>
              <a:rPr lang="ru-RU" dirty="0" err="1"/>
              <a:t>рэйва</a:t>
            </a:r>
            <a:r>
              <a:rPr lang="ru-RU" dirty="0"/>
              <a:t> стала частью молодежного движения. Ди-джеи и продюсеры электронной музыки заявили о существовании общества </a:t>
            </a:r>
            <a:r>
              <a:rPr lang="ru-RU" dirty="0" err="1"/>
              <a:t>рэйва</a:t>
            </a:r>
            <a:r>
              <a:rPr lang="ru-RU" dirty="0"/>
              <a:t>, и о том, что электронная музыка является достойной заменой рок-н-роллу.  </a:t>
            </a:r>
          </a:p>
        </p:txBody>
      </p:sp>
      <p:pic>
        <p:nvPicPr>
          <p:cNvPr id="75781" name="Picture 5" descr="i?id=85978340&amp;tov=3"/>
          <p:cNvPicPr>
            <a:picLocks noChangeAspect="1" noChangeArrowheads="1"/>
          </p:cNvPicPr>
          <p:nvPr/>
        </p:nvPicPr>
        <p:blipFill>
          <a:blip r:embed="rId2" cstate="print"/>
          <a:srcRect/>
          <a:stretch>
            <a:fillRect/>
          </a:stretch>
        </p:blipFill>
        <p:spPr bwMode="auto">
          <a:xfrm>
            <a:off x="7000892" y="0"/>
            <a:ext cx="1871663" cy="1247775"/>
          </a:xfrm>
          <a:prstGeom prst="rect">
            <a:avLst/>
          </a:prstGeom>
          <a:noFill/>
        </p:spPr>
      </p:pic>
      <p:pic>
        <p:nvPicPr>
          <p:cNvPr id="75783" name="Picture 7" descr="i?id=10429709&amp;tov=2"/>
          <p:cNvPicPr>
            <a:picLocks noChangeAspect="1" noChangeArrowheads="1"/>
          </p:cNvPicPr>
          <p:nvPr/>
        </p:nvPicPr>
        <p:blipFill>
          <a:blip r:embed="rId3" cstate="print"/>
          <a:srcRect/>
          <a:stretch>
            <a:fillRect/>
          </a:stretch>
        </p:blipFill>
        <p:spPr bwMode="auto">
          <a:xfrm>
            <a:off x="7524750" y="5491163"/>
            <a:ext cx="1398588" cy="12192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457200" y="404813"/>
            <a:ext cx="8229600" cy="2736850"/>
          </a:xfrm>
        </p:spPr>
        <p:txBody>
          <a:bodyPr>
            <a:normAutofit lnSpcReduction="10000"/>
          </a:bodyPr>
          <a:lstStyle/>
          <a:p>
            <a:pPr>
              <a:lnSpc>
                <a:spcPct val="90000"/>
              </a:lnSpc>
            </a:pPr>
            <a:r>
              <a:rPr lang="ru-RU" sz="2800"/>
              <a:t>Сама по себе субкультура рэйва не подразумевает возникновения национальных творческих коллективов, поэтому в отечественных клубах играет в основном зарубежная «кислотная» музыка. </a:t>
            </a:r>
          </a:p>
          <a:p>
            <a:pPr>
              <a:lnSpc>
                <a:spcPct val="90000"/>
              </a:lnSpc>
            </a:pPr>
            <a:r>
              <a:rPr lang="ru-RU" sz="2800"/>
              <a:t>В причёсках  также преобладают яркие, «кислотные» цвета.</a:t>
            </a:r>
          </a:p>
        </p:txBody>
      </p:sp>
      <p:pic>
        <p:nvPicPr>
          <p:cNvPr id="76804" name="Picture 4" descr="i?id=106961300&amp;tov=3"/>
          <p:cNvPicPr>
            <a:picLocks noChangeAspect="1" noChangeArrowheads="1"/>
          </p:cNvPicPr>
          <p:nvPr/>
        </p:nvPicPr>
        <p:blipFill>
          <a:blip r:embed="rId2" cstate="print"/>
          <a:srcRect/>
          <a:stretch>
            <a:fillRect/>
          </a:stretch>
        </p:blipFill>
        <p:spPr bwMode="auto">
          <a:xfrm>
            <a:off x="395288" y="3141663"/>
            <a:ext cx="2371725" cy="3311525"/>
          </a:xfrm>
          <a:prstGeom prst="rect">
            <a:avLst/>
          </a:prstGeom>
          <a:noFill/>
        </p:spPr>
      </p:pic>
      <p:pic>
        <p:nvPicPr>
          <p:cNvPr id="76805" name="Picture 5" descr="i?id=42201199&amp;tov=7"/>
          <p:cNvPicPr>
            <a:picLocks noChangeAspect="1" noChangeArrowheads="1"/>
          </p:cNvPicPr>
          <p:nvPr/>
        </p:nvPicPr>
        <p:blipFill>
          <a:blip r:embed="rId3" cstate="print"/>
          <a:srcRect/>
          <a:stretch>
            <a:fillRect/>
          </a:stretch>
        </p:blipFill>
        <p:spPr bwMode="auto">
          <a:xfrm>
            <a:off x="6300788" y="3068638"/>
            <a:ext cx="2439987" cy="3384550"/>
          </a:xfrm>
          <a:prstGeom prst="rect">
            <a:avLst/>
          </a:prstGeom>
          <a:noFill/>
        </p:spPr>
      </p:pic>
      <p:pic>
        <p:nvPicPr>
          <p:cNvPr id="76806" name="Picture 6" descr="i?id=51171271&amp;tov=6"/>
          <p:cNvPicPr>
            <a:picLocks noChangeAspect="1" noChangeArrowheads="1"/>
          </p:cNvPicPr>
          <p:nvPr/>
        </p:nvPicPr>
        <p:blipFill>
          <a:blip r:embed="rId4" cstate="print"/>
          <a:srcRect l="18182" r="-67" b="2771"/>
          <a:stretch>
            <a:fillRect/>
          </a:stretch>
        </p:blipFill>
        <p:spPr bwMode="auto">
          <a:xfrm>
            <a:off x="3779838" y="2636838"/>
            <a:ext cx="1944687" cy="1727200"/>
          </a:xfrm>
          <a:prstGeom prst="rect">
            <a:avLst/>
          </a:prstGeom>
          <a:noFill/>
        </p:spPr>
      </p:pic>
      <p:pic>
        <p:nvPicPr>
          <p:cNvPr id="76807" name="Picture 7" descr="i?id=55209593&amp;tov=6"/>
          <p:cNvPicPr>
            <a:picLocks noChangeAspect="1" noChangeArrowheads="1"/>
          </p:cNvPicPr>
          <p:nvPr/>
        </p:nvPicPr>
        <p:blipFill>
          <a:blip r:embed="rId5" cstate="print"/>
          <a:srcRect/>
          <a:stretch>
            <a:fillRect/>
          </a:stretch>
        </p:blipFill>
        <p:spPr bwMode="auto">
          <a:xfrm>
            <a:off x="4067175" y="4437063"/>
            <a:ext cx="1355725" cy="2232025"/>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3571876"/>
            <a:ext cx="8077200" cy="1673352"/>
          </a:xfrm>
        </p:spPr>
        <p:txBody>
          <a:bodyPr/>
          <a:lstStyle/>
          <a:p>
            <a:r>
              <a:rPr lang="ru-RU" dirty="0" smtClean="0"/>
              <a:t>Презентацию сделал</a:t>
            </a:r>
            <a:endParaRPr lang="ru-RU" dirty="0"/>
          </a:p>
        </p:txBody>
      </p:sp>
      <p:sp>
        <p:nvSpPr>
          <p:cNvPr id="3" name="Подзаголовок 2"/>
          <p:cNvSpPr>
            <a:spLocks noGrp="1"/>
          </p:cNvSpPr>
          <p:nvPr>
            <p:ph type="subTitle" idx="1"/>
          </p:nvPr>
        </p:nvSpPr>
        <p:spPr>
          <a:xfrm>
            <a:off x="3929058" y="5286388"/>
            <a:ext cx="5214942" cy="785818"/>
          </a:xfrm>
        </p:spPr>
        <p:txBody>
          <a:bodyPr>
            <a:noAutofit/>
          </a:bodyPr>
          <a:lstStyle/>
          <a:p>
            <a:pPr algn="r"/>
            <a:r>
              <a:rPr lang="ru-RU" sz="2800" b="1" dirty="0" smtClean="0"/>
              <a:t>Ученик 9-В класса </a:t>
            </a:r>
          </a:p>
          <a:p>
            <a:pPr algn="r"/>
            <a:r>
              <a:rPr lang="ru-RU" sz="2800" b="1" dirty="0" err="1" smtClean="0"/>
              <a:t>Манжуленка</a:t>
            </a:r>
            <a:r>
              <a:rPr lang="ru-RU" sz="2800" b="1" dirty="0" smtClean="0"/>
              <a:t> Богдана </a:t>
            </a:r>
            <a:endParaRPr lang="ru-RU"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8"/>
          <p:cNvSpPr>
            <a:spLocks noGrp="1" noChangeArrowheads="1"/>
          </p:cNvSpPr>
          <p:nvPr>
            <p:ph idx="1"/>
          </p:nvPr>
        </p:nvSpPr>
        <p:spPr>
          <a:xfrm>
            <a:off x="323850" y="1428736"/>
            <a:ext cx="8569325" cy="5095888"/>
          </a:xfrm>
        </p:spPr>
        <p:txBody>
          <a:bodyPr>
            <a:normAutofit fontScale="92500" lnSpcReduction="10000"/>
          </a:bodyPr>
          <a:lstStyle/>
          <a:p>
            <a:r>
              <a:rPr lang="ru-RU" sz="4400" b="1" dirty="0"/>
              <a:t>Субкультура – это общность людей, чьи убеждения, взгляды на жизнь и поведение отличны от общепринятых или просто скрыты от широкой публики, что отличает их от более широкого понятия культуры, ответвлением которой они являются.</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Rot="1" noChangeArrowheads="1"/>
          </p:cNvSpPr>
          <p:nvPr>
            <p:ph type="title"/>
          </p:nvPr>
        </p:nvSpPr>
        <p:spPr>
          <a:xfrm>
            <a:off x="179388" y="1428736"/>
            <a:ext cx="4176712" cy="5095889"/>
          </a:xfrm>
        </p:spPr>
        <p:txBody>
          <a:bodyPr>
            <a:normAutofit fontScale="90000"/>
          </a:bodyPr>
          <a:lstStyle/>
          <a:p>
            <a:pPr algn="l"/>
            <a:r>
              <a:rPr lang="ru-RU" sz="2800" dirty="0"/>
              <a:t>Субкультуры могут различаться по возрасту, расе, этнической или классовой принадлежности, полу. Черты, которые служат определяющими для субкультуры, могут иметь эстетический, религиозный, политический, сексуальный или любой другой характер, равно как и комбинацию из них.</a:t>
            </a:r>
          </a:p>
        </p:txBody>
      </p:sp>
      <p:pic>
        <p:nvPicPr>
          <p:cNvPr id="31751" name="Picture 7" descr="2"/>
          <p:cNvPicPr>
            <a:picLocks noGrp="1" noChangeAspect="1" noChangeArrowheads="1"/>
          </p:cNvPicPr>
          <p:nvPr>
            <p:ph sz="half" idx="2"/>
          </p:nvPr>
        </p:nvPicPr>
        <p:blipFill>
          <a:blip r:embed="rId2" cstate="print"/>
          <a:srcRect/>
          <a:stretch>
            <a:fillRect/>
          </a:stretch>
        </p:blipFill>
        <p:spPr>
          <a:xfrm>
            <a:off x="4703758" y="1857364"/>
            <a:ext cx="4333880" cy="28495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0" name="Rectangle 8"/>
          <p:cNvSpPr>
            <a:spLocks noGrp="1" noRot="1" noChangeArrowheads="1"/>
          </p:cNvSpPr>
          <p:nvPr>
            <p:ph type="title"/>
          </p:nvPr>
        </p:nvSpPr>
        <p:spPr/>
        <p:txBody>
          <a:bodyPr/>
          <a:lstStyle/>
          <a:p>
            <a:r>
              <a:rPr lang="ru-RU" sz="5400"/>
              <a:t>Хиппи</a:t>
            </a:r>
            <a:r>
              <a:rPr lang="ru-RU"/>
              <a:t> </a:t>
            </a:r>
          </a:p>
        </p:txBody>
      </p:sp>
      <p:pic>
        <p:nvPicPr>
          <p:cNvPr id="33799" name="Picture 7" descr="3"/>
          <p:cNvPicPr>
            <a:picLocks noGrp="1" noChangeAspect="1" noChangeArrowheads="1"/>
          </p:cNvPicPr>
          <p:nvPr>
            <p:ph sz="half" idx="1"/>
          </p:nvPr>
        </p:nvPicPr>
        <p:blipFill>
          <a:blip r:embed="rId2" cstate="print"/>
          <a:stretch>
            <a:fillRect/>
          </a:stretch>
        </p:blipFill>
        <p:spPr>
          <a:xfrm>
            <a:off x="711708" y="2549239"/>
            <a:ext cx="3529584" cy="307238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33803" name="Picture 11" descr="i?id=86439358&amp;tov=6"/>
          <p:cNvPicPr>
            <a:picLocks noChangeAspect="1" noChangeArrowheads="1"/>
          </p:cNvPicPr>
          <p:nvPr/>
        </p:nvPicPr>
        <p:blipFill>
          <a:blip r:embed="rId3" cstate="print"/>
          <a:srcRect/>
          <a:stretch>
            <a:fillRect/>
          </a:stretch>
        </p:blipFill>
        <p:spPr bwMode="auto">
          <a:xfrm>
            <a:off x="5651500" y="1484313"/>
            <a:ext cx="3322638" cy="496728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Rot="1" noChangeArrowheads="1"/>
          </p:cNvSpPr>
          <p:nvPr>
            <p:ph type="title"/>
          </p:nvPr>
        </p:nvSpPr>
        <p:spPr>
          <a:xfrm>
            <a:off x="179388" y="274638"/>
            <a:ext cx="8713787" cy="6249987"/>
          </a:xfrm>
        </p:spPr>
        <p:txBody>
          <a:bodyPr>
            <a:normAutofit/>
          </a:bodyPr>
          <a:lstStyle/>
          <a:p>
            <a:r>
              <a:rPr lang="ru-RU" sz="3000" dirty="0"/>
              <a:t>Хиппи  не признавали рамок, установленных обществом, для свободного человека считая их одним из главных проявлений давления. </a:t>
            </a:r>
            <a:br>
              <a:rPr lang="ru-RU" sz="3000" dirty="0"/>
            </a:br>
            <a:r>
              <a:rPr lang="ru-RU" sz="3000" dirty="0"/>
              <a:t> Ненасилие было одной из основных ценностей хиппи. Ввиду практикуемой ими философии, многие хиппи становились убежденными вегетарианцами. Они подолгу медитировали, движимые либо личными побуждениями, либо принятым внутрь ЛСД или марихуаной. Одевались хиппи в свободную одежду ярких цветов. Их руки украшали многочисленные браслеты, называемые на сленге «</a:t>
            </a:r>
            <a:r>
              <a:rPr lang="ru-RU" sz="3000" dirty="0" err="1"/>
              <a:t>фенечками</a:t>
            </a:r>
            <a:r>
              <a:rPr lang="ru-RU" sz="3000" dirty="0"/>
              <a:t>».</a:t>
            </a:r>
            <a:r>
              <a:rPr lang="ru-RU" dirty="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Rot="1" noChangeArrowheads="1"/>
          </p:cNvSpPr>
          <p:nvPr>
            <p:ph type="title"/>
          </p:nvPr>
        </p:nvSpPr>
        <p:spPr>
          <a:xfrm>
            <a:off x="179388" y="274638"/>
            <a:ext cx="3816350" cy="1143000"/>
          </a:xfrm>
        </p:spPr>
        <p:txBody>
          <a:bodyPr/>
          <a:lstStyle/>
          <a:p>
            <a:r>
              <a:rPr lang="ru-RU" sz="5400"/>
              <a:t>Панки</a:t>
            </a:r>
            <a:r>
              <a:rPr lang="ru-RU"/>
              <a:t> </a:t>
            </a:r>
          </a:p>
        </p:txBody>
      </p:sp>
      <p:pic>
        <p:nvPicPr>
          <p:cNvPr id="43015" name="Picture 7" descr="4"/>
          <p:cNvPicPr>
            <a:picLocks noGrp="1" noChangeAspect="1" noChangeArrowheads="1"/>
          </p:cNvPicPr>
          <p:nvPr>
            <p:ph sz="half" idx="1"/>
          </p:nvPr>
        </p:nvPicPr>
        <p:blipFill>
          <a:blip r:embed="rId2" cstate="print"/>
          <a:stretch>
            <a:fillRect/>
          </a:stretch>
        </p:blipFill>
        <p:spPr>
          <a:xfrm>
            <a:off x="357158" y="1714488"/>
            <a:ext cx="2667546" cy="2428661"/>
          </a:xfrm>
          <a:noFill/>
          <a:ln/>
        </p:spPr>
      </p:pic>
      <p:pic>
        <p:nvPicPr>
          <p:cNvPr id="43017" name="Picture 9" descr="i?id=441345&amp;tov=2"/>
          <p:cNvPicPr>
            <a:picLocks noChangeAspect="1" noChangeArrowheads="1"/>
          </p:cNvPicPr>
          <p:nvPr/>
        </p:nvPicPr>
        <p:blipFill>
          <a:blip r:embed="rId3" cstate="print"/>
          <a:srcRect/>
          <a:stretch>
            <a:fillRect/>
          </a:stretch>
        </p:blipFill>
        <p:spPr bwMode="auto">
          <a:xfrm>
            <a:off x="1785918" y="3929066"/>
            <a:ext cx="3816350" cy="2524125"/>
          </a:xfrm>
          <a:prstGeom prst="rect">
            <a:avLst/>
          </a:prstGeom>
          <a:noFill/>
        </p:spPr>
      </p:pic>
      <p:pic>
        <p:nvPicPr>
          <p:cNvPr id="43019" name="Picture 11" descr="i?id=5523357&amp;tov=0"/>
          <p:cNvPicPr>
            <a:picLocks noChangeAspect="1" noChangeArrowheads="1"/>
          </p:cNvPicPr>
          <p:nvPr/>
        </p:nvPicPr>
        <p:blipFill>
          <a:blip r:embed="rId4" cstate="print"/>
          <a:srcRect/>
          <a:stretch>
            <a:fillRect/>
          </a:stretch>
        </p:blipFill>
        <p:spPr bwMode="auto">
          <a:xfrm>
            <a:off x="5786446" y="2000240"/>
            <a:ext cx="2663825" cy="374491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Rot="1" noChangeArrowheads="1"/>
          </p:cNvSpPr>
          <p:nvPr>
            <p:ph type="title"/>
          </p:nvPr>
        </p:nvSpPr>
        <p:spPr>
          <a:xfrm>
            <a:off x="250825" y="274638"/>
            <a:ext cx="8642350" cy="6249987"/>
          </a:xfrm>
        </p:spPr>
        <p:txBody>
          <a:bodyPr>
            <a:normAutofit/>
          </a:bodyPr>
          <a:lstStyle/>
          <a:p>
            <a:pPr algn="l"/>
            <a:r>
              <a:rPr lang="ru-RU" sz="3200" dirty="0"/>
              <a:t>Панк - это субкультура, основой которой является музыкальное пристрастие к </a:t>
            </a:r>
            <a:r>
              <a:rPr lang="ru-RU" sz="3200" dirty="0" err="1"/>
              <a:t>панк-року</a:t>
            </a:r>
            <a:r>
              <a:rPr lang="ru-RU" sz="3200" dirty="0"/>
              <a:t>. Культура панка отличается своим собственным стилем музыки, идеологией и модой. Она нашла свое отражение в изобразительном искусстве, танце, литературе и кино. Панки стремятся выразить свою принадлежность к субкультуре и свою собственную индивидуальность благодаря виртуозному сочетанию одежды, прически, косметики, татуировок, украшений и другим способам.</a:t>
            </a:r>
            <a:r>
              <a:rPr lang="ru-RU" dirty="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noRot="1" noChangeArrowheads="1"/>
          </p:cNvSpPr>
          <p:nvPr>
            <p:ph type="title"/>
          </p:nvPr>
        </p:nvSpPr>
        <p:spPr>
          <a:xfrm>
            <a:off x="2268538" y="274638"/>
            <a:ext cx="4464050" cy="1143000"/>
          </a:xfrm>
        </p:spPr>
        <p:txBody>
          <a:bodyPr/>
          <a:lstStyle/>
          <a:p>
            <a:r>
              <a:rPr lang="ru-RU" sz="5400"/>
              <a:t>Гламур</a:t>
            </a:r>
            <a:r>
              <a:rPr lang="ru-RU"/>
              <a:t> </a:t>
            </a:r>
          </a:p>
        </p:txBody>
      </p:sp>
      <p:pic>
        <p:nvPicPr>
          <p:cNvPr id="47111" name="Picture 7" descr="5"/>
          <p:cNvPicPr>
            <a:picLocks noGrp="1" noChangeAspect="1" noChangeArrowheads="1"/>
          </p:cNvPicPr>
          <p:nvPr>
            <p:ph sz="half" idx="1"/>
          </p:nvPr>
        </p:nvPicPr>
        <p:blipFill>
          <a:blip r:embed="rId2" cstate="print"/>
          <a:srcRect/>
          <a:stretch>
            <a:fillRect/>
          </a:stretch>
        </p:blipFill>
        <p:spPr>
          <a:xfrm>
            <a:off x="2700338" y="1557338"/>
            <a:ext cx="3744912" cy="2495550"/>
          </a:xfrm>
          <a:noFill/>
          <a:ln/>
        </p:spPr>
      </p:pic>
      <p:pic>
        <p:nvPicPr>
          <p:cNvPr id="47113" name="Picture 9" descr="i?id=43484294&amp;tov=7"/>
          <p:cNvPicPr>
            <a:picLocks noChangeAspect="1" noChangeArrowheads="1"/>
          </p:cNvPicPr>
          <p:nvPr/>
        </p:nvPicPr>
        <p:blipFill>
          <a:blip r:embed="rId3" cstate="print"/>
          <a:srcRect/>
          <a:stretch>
            <a:fillRect/>
          </a:stretch>
        </p:blipFill>
        <p:spPr bwMode="auto">
          <a:xfrm>
            <a:off x="250825" y="260350"/>
            <a:ext cx="1741488" cy="2160588"/>
          </a:xfrm>
          <a:prstGeom prst="rect">
            <a:avLst/>
          </a:prstGeom>
          <a:noFill/>
        </p:spPr>
      </p:pic>
      <p:pic>
        <p:nvPicPr>
          <p:cNvPr id="47115" name="Picture 11" descr="i?id=60795793&amp;tov=3"/>
          <p:cNvPicPr>
            <a:picLocks noChangeAspect="1" noChangeArrowheads="1"/>
          </p:cNvPicPr>
          <p:nvPr/>
        </p:nvPicPr>
        <p:blipFill>
          <a:blip r:embed="rId4" cstate="print"/>
          <a:srcRect/>
          <a:stretch>
            <a:fillRect/>
          </a:stretch>
        </p:blipFill>
        <p:spPr bwMode="auto">
          <a:xfrm>
            <a:off x="5580063" y="4162425"/>
            <a:ext cx="3371850" cy="2560638"/>
          </a:xfrm>
          <a:prstGeom prst="rect">
            <a:avLst/>
          </a:prstGeom>
          <a:noFill/>
        </p:spPr>
      </p:pic>
      <p:pic>
        <p:nvPicPr>
          <p:cNvPr id="47117" name="Picture 13" descr="i?id=43511472&amp;tov=6"/>
          <p:cNvPicPr>
            <a:picLocks noChangeAspect="1" noChangeArrowheads="1"/>
          </p:cNvPicPr>
          <p:nvPr/>
        </p:nvPicPr>
        <p:blipFill>
          <a:blip r:embed="rId5" cstate="print"/>
          <a:srcRect/>
          <a:stretch>
            <a:fillRect/>
          </a:stretch>
        </p:blipFill>
        <p:spPr bwMode="auto">
          <a:xfrm>
            <a:off x="7288213" y="260350"/>
            <a:ext cx="1695450" cy="2232025"/>
          </a:xfrm>
          <a:prstGeom prst="rect">
            <a:avLst/>
          </a:prstGeom>
          <a:noFill/>
        </p:spPr>
      </p:pic>
      <p:pic>
        <p:nvPicPr>
          <p:cNvPr id="47119" name="Picture 15" descr="i?id=784165&amp;tov=4"/>
          <p:cNvPicPr>
            <a:picLocks noChangeAspect="1" noChangeArrowheads="1"/>
          </p:cNvPicPr>
          <p:nvPr/>
        </p:nvPicPr>
        <p:blipFill>
          <a:blip r:embed="rId6" cstate="print"/>
          <a:srcRect/>
          <a:stretch>
            <a:fillRect/>
          </a:stretch>
        </p:blipFill>
        <p:spPr bwMode="auto">
          <a:xfrm>
            <a:off x="250825" y="4221163"/>
            <a:ext cx="3600450" cy="249555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271</TotalTime>
  <Words>1168</Words>
  <Application>Microsoft Office PowerPoint</Application>
  <PresentationFormat>Экран (4:3)</PresentationFormat>
  <Paragraphs>56</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Модульная</vt:lpstr>
      <vt:lpstr>Презентация на тему «Современные субкультуры»</vt:lpstr>
      <vt:lpstr>Цели:</vt:lpstr>
      <vt:lpstr>Слайд 3</vt:lpstr>
      <vt:lpstr>Субкультуры могут различаться по возрасту, расе, этнической или классовой принадлежности, полу. Черты, которые служат определяющими для субкультуры, могут иметь эстетический, религиозный, политический, сексуальный или любой другой характер, равно как и комбинацию из них.</vt:lpstr>
      <vt:lpstr>Хиппи </vt:lpstr>
      <vt:lpstr>Хиппи  не признавали рамок, установленных обществом, для свободного человека считая их одним из главных проявлений давления.   Ненасилие было одной из основных ценностей хиппи. Ввиду практикуемой ими философии, многие хиппи становились убежденными вегетарианцами. Они подолгу медитировали, движимые либо личными побуждениями, либо принятым внутрь ЛСД или марихуаной. Одевались хиппи в свободную одежду ярких цветов. Их руки украшали многочисленные браслеты, называемые на сленге «фенечками». </vt:lpstr>
      <vt:lpstr>Панки </vt:lpstr>
      <vt:lpstr>Панк - это субкультура, основой которой является музыкальное пристрастие к панк-року. Культура панка отличается своим собственным стилем музыки, идеологией и модой. Она нашла свое отражение в изобразительном искусстве, танце, литературе и кино. Панки стремятся выразить свою принадлежность к субкультуре и свою собственную индивидуальность благодаря виртуозному сочетанию одежды, прически, косметики, татуировок, украшений и другим способам.  </vt:lpstr>
      <vt:lpstr>Гламур </vt:lpstr>
      <vt:lpstr>Гламур – одна из самых спорных субкультур. Если говорить об идеологии этого направления, то она довольно проста. Здесь обходится без высоких идей борьбы за мир, свержения государственной тирании, устранения национальных или других меньшинств.  Гламурный человек должен выглядеть красиво, а красиво расшифровывается как шикарно. Одежда, обувь, аксессуары – все это должно быть непременно фирменным, причем таким, которое находится на гребне модной волны. Внешний вид представителя гламура предписывает дамам высокие каблуки, вечерние платья и обязательно сверкающий блестящий макияж. В гардеробе должны наличествовать меха, а в сумочке – мобильный телефон, покрытый кристаллами Swarowski или Tiffany.  Образ мужчины – узкие, практически женоподобные брюки, обтягивающие рубашки или майки. Если для мужчин пиджак еще может быть допустим, то для женщины – нет. В гардеробе мужчины также могут присутствовать меха. </vt:lpstr>
      <vt:lpstr>Готы </vt:lpstr>
      <vt:lpstr>Слайд 12</vt:lpstr>
      <vt:lpstr>Эмо</vt:lpstr>
      <vt:lpstr>Слайд 14</vt:lpstr>
      <vt:lpstr>Хип - хоп</vt:lpstr>
      <vt:lpstr>Слайд 16</vt:lpstr>
      <vt:lpstr>Регги (растафарай)  </vt:lpstr>
      <vt:lpstr>Слайд 18</vt:lpstr>
      <vt:lpstr>Скинхэды </vt:lpstr>
      <vt:lpstr>Слайд 20</vt:lpstr>
      <vt:lpstr>Слайд 21</vt:lpstr>
      <vt:lpstr>Рокеры </vt:lpstr>
      <vt:lpstr>Слайд 23</vt:lpstr>
      <vt:lpstr>Слайд 24</vt:lpstr>
      <vt:lpstr>Слайд 25</vt:lpstr>
      <vt:lpstr>Рейверы</vt:lpstr>
      <vt:lpstr>Слайд 27</vt:lpstr>
      <vt:lpstr>Слайд 28</vt:lpstr>
      <vt:lpstr>Презентацию сделал</vt:lpstr>
    </vt:vector>
  </TitlesOfParts>
  <Company>Дом</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«Субкультуры, или кто во что горазд»</dc:title>
  <dc:creator>Олег</dc:creator>
  <cp:lastModifiedBy>wew</cp:lastModifiedBy>
  <cp:revision>6</cp:revision>
  <dcterms:created xsi:type="dcterms:W3CDTF">2009-10-17T09:35:02Z</dcterms:created>
  <dcterms:modified xsi:type="dcterms:W3CDTF">2013-02-19T16:27:09Z</dcterms:modified>
</cp:coreProperties>
</file>