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58" r:id="rId3"/>
    <p:sldId id="257" r:id="rId4"/>
    <p:sldId id="259" r:id="rId5"/>
    <p:sldId id="268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4449836"/>
          </a:xfrm>
          <a:custGeom>
            <a:avLst/>
            <a:gdLst>
              <a:gd name="connsiteX0" fmla="*/ 0 w 12188825"/>
              <a:gd name="connsiteY0" fmla="*/ 0 h 5545334"/>
              <a:gd name="connsiteX1" fmla="*/ 12188825 w 12188825"/>
              <a:gd name="connsiteY1" fmla="*/ 0 h 5545334"/>
              <a:gd name="connsiteX2" fmla="*/ 12188825 w 12188825"/>
              <a:gd name="connsiteY2" fmla="*/ 4181566 h 5545334"/>
              <a:gd name="connsiteX3" fmla="*/ 6105607 w 12188825"/>
              <a:gd name="connsiteY3" fmla="*/ 4449836 h 5545334"/>
              <a:gd name="connsiteX4" fmla="*/ 1 w 12188825"/>
              <a:gd name="connsiteY4" fmla="*/ 4179342 h 5545334"/>
              <a:gd name="connsiteX5" fmla="*/ 1 w 12188825"/>
              <a:gd name="connsiteY5" fmla="*/ 5545334 h 5545334"/>
              <a:gd name="connsiteX6" fmla="*/ 0 w 12188825"/>
              <a:gd name="connsiteY6" fmla="*/ 0 h 5545334"/>
              <a:gd name="connsiteX0" fmla="*/ 0 w 12188825"/>
              <a:gd name="connsiteY0" fmla="*/ 0 h 4449836"/>
              <a:gd name="connsiteX1" fmla="*/ 12188825 w 12188825"/>
              <a:gd name="connsiteY1" fmla="*/ 0 h 4449836"/>
              <a:gd name="connsiteX2" fmla="*/ 12188825 w 12188825"/>
              <a:gd name="connsiteY2" fmla="*/ 4181566 h 4449836"/>
              <a:gd name="connsiteX3" fmla="*/ 6105607 w 12188825"/>
              <a:gd name="connsiteY3" fmla="*/ 4449836 h 4449836"/>
              <a:gd name="connsiteX4" fmla="*/ 1 w 12188825"/>
              <a:gd name="connsiteY4" fmla="*/ 4179342 h 4449836"/>
              <a:gd name="connsiteX5" fmla="*/ 0 w 12188825"/>
              <a:gd name="connsiteY5" fmla="*/ 0 h 444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4449836">
                <a:moveTo>
                  <a:pt x="0" y="0"/>
                </a:moveTo>
                <a:lnTo>
                  <a:pt x="12188825" y="0"/>
                </a:lnTo>
                <a:lnTo>
                  <a:pt x="12188825" y="4181566"/>
                </a:lnTo>
                <a:cubicBezTo>
                  <a:pt x="10420785" y="4351787"/>
                  <a:pt x="8336850" y="4449836"/>
                  <a:pt x="6105607" y="4449836"/>
                </a:cubicBezTo>
                <a:cubicBezTo>
                  <a:pt x="3864934" y="4449836"/>
                  <a:pt x="1772815" y="4350957"/>
                  <a:pt x="1" y="4179342"/>
                </a:cubicBezTo>
                <a:cubicBezTo>
                  <a:pt x="1" y="2786228"/>
                  <a:pt x="0" y="1393114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12"/>
          <p:cNvSpPr/>
          <p:nvPr/>
        </p:nvSpPr>
        <p:spPr>
          <a:xfrm flipV="1">
            <a:off x="1" y="4179342"/>
            <a:ext cx="9143999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16"/>
          <p:cNvSpPr/>
          <p:nvPr/>
        </p:nvSpPr>
        <p:spPr>
          <a:xfrm flipV="1">
            <a:off x="0" y="4232668"/>
            <a:ext cx="9144000" cy="2625332"/>
          </a:xfrm>
          <a:custGeom>
            <a:avLst/>
            <a:gdLst/>
            <a:ahLst/>
            <a:cxnLst/>
            <a:rect l="l" t="t" r="r" b="b"/>
            <a:pathLst>
              <a:path w="12188825" h="2625332">
                <a:moveTo>
                  <a:pt x="12188819" y="2625332"/>
                </a:moveTo>
                <a:lnTo>
                  <a:pt x="12188819" y="1143000"/>
                </a:lnTo>
                <a:lnTo>
                  <a:pt x="12188819" y="1066800"/>
                </a:lnTo>
                <a:lnTo>
                  <a:pt x="12188825" y="1066800"/>
                </a:lnTo>
                <a:lnTo>
                  <a:pt x="12188825" y="0"/>
                </a:lnTo>
                <a:lnTo>
                  <a:pt x="1" y="0"/>
                </a:lnTo>
                <a:lnTo>
                  <a:pt x="1" y="762000"/>
                </a:lnTo>
                <a:lnTo>
                  <a:pt x="1" y="893566"/>
                </a:lnTo>
                <a:lnTo>
                  <a:pt x="0" y="893566"/>
                </a:lnTo>
                <a:lnTo>
                  <a:pt x="0" y="2417303"/>
                </a:lnTo>
                <a:cubicBezTo>
                  <a:pt x="1730673" y="2256633"/>
                  <a:pt x="3842817" y="2181652"/>
                  <a:pt x="6121030" y="2221419"/>
                </a:cubicBezTo>
                <a:cubicBezTo>
                  <a:pt x="8380478" y="2260858"/>
                  <a:pt x="10472741" y="2407392"/>
                  <a:pt x="12188819" y="2625332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107" y="1371600"/>
            <a:ext cx="6859786" cy="2743200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6625" y="4800600"/>
            <a:ext cx="5503311" cy="13716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1104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2"/>
          <p:cNvSpPr/>
          <p:nvPr/>
        </p:nvSpPr>
        <p:spPr>
          <a:xfrm>
            <a:off x="5600968" y="2"/>
            <a:ext cx="3543027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2"/>
          <p:cNvSpPr/>
          <p:nvPr/>
        </p:nvSpPr>
        <p:spPr>
          <a:xfrm flipV="1">
            <a:off x="1" y="6096000"/>
            <a:ext cx="9143999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2"/>
          <p:cNvSpPr/>
          <p:nvPr/>
        </p:nvSpPr>
        <p:spPr>
          <a:xfrm flipV="1">
            <a:off x="3" y="6158960"/>
            <a:ext cx="9143998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5943957" y="457200"/>
            <a:ext cx="2836818" cy="3276600"/>
          </a:xfrm>
        </p:spPr>
        <p:txBody>
          <a:bodyPr anchor="b">
            <a:noAutofit/>
          </a:bodyPr>
          <a:lstStyle>
            <a:lvl1pPr algn="l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-2270" y="0"/>
            <a:ext cx="5603238" cy="6366494"/>
          </a:xfrm>
          <a:custGeom>
            <a:avLst/>
            <a:gdLst>
              <a:gd name="connsiteX0" fmla="*/ 0 w 7469039"/>
              <a:gd name="connsiteY0" fmla="*/ 0 h 6508480"/>
              <a:gd name="connsiteX1" fmla="*/ 7469039 w 7469039"/>
              <a:gd name="connsiteY1" fmla="*/ 0 h 6508480"/>
              <a:gd name="connsiteX2" fmla="*/ 7469039 w 7469039"/>
              <a:gd name="connsiteY2" fmla="*/ 6353183 h 6508480"/>
              <a:gd name="connsiteX3" fmla="*/ 6108633 w 7469039"/>
              <a:gd name="connsiteY3" fmla="*/ 6366494 h 6508480"/>
              <a:gd name="connsiteX4" fmla="*/ 3027 w 7469039"/>
              <a:gd name="connsiteY4" fmla="*/ 6096000 h 6508480"/>
              <a:gd name="connsiteX5" fmla="*/ 3027 w 7469039"/>
              <a:gd name="connsiteY5" fmla="*/ 6508480 h 6508480"/>
              <a:gd name="connsiteX6" fmla="*/ 0 w 7469039"/>
              <a:gd name="connsiteY6" fmla="*/ 0 h 6508480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3027 w 7469039"/>
              <a:gd name="connsiteY4" fmla="*/ 6096000 h 6366494"/>
              <a:gd name="connsiteX5" fmla="*/ 0 w 7469039"/>
              <a:gd name="connsiteY5" fmla="*/ 0 h 6366494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645 w 7469039"/>
              <a:gd name="connsiteY4" fmla="*/ 6096000 h 6366494"/>
              <a:gd name="connsiteX5" fmla="*/ 0 w 7469039"/>
              <a:gd name="connsiteY5" fmla="*/ 0 h 636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9039" h="6366494">
                <a:moveTo>
                  <a:pt x="0" y="0"/>
                </a:moveTo>
                <a:lnTo>
                  <a:pt x="7469039" y="0"/>
                </a:lnTo>
                <a:lnTo>
                  <a:pt x="7469039" y="6353183"/>
                </a:lnTo>
                <a:cubicBezTo>
                  <a:pt x="7022837" y="6362323"/>
                  <a:pt x="6568869" y="6366494"/>
                  <a:pt x="6108633" y="6366494"/>
                </a:cubicBezTo>
                <a:cubicBezTo>
                  <a:pt x="3867960" y="6366494"/>
                  <a:pt x="1773459" y="6267615"/>
                  <a:pt x="645" y="6096000"/>
                </a:cubicBezTo>
                <a:lnTo>
                  <a:pt x="0" y="0"/>
                </a:lnTo>
                <a:close/>
              </a:path>
            </a:pathLst>
          </a:custGeom>
          <a:noFill/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3957" y="3962400"/>
            <a:ext cx="2836818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342F811-4BDE-4FFF-8E97-9F1CC63C733B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/>
          <a:p>
            <a:fld id="{7AE2CFCE-DDC7-4A4E-ADC3-2FBB75573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497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2108" y="1905000"/>
            <a:ext cx="6859786" cy="4267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F811-4BDE-4FFF-8E97-9F1CC63C733B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CFCE-DDC7-4A4E-ADC3-2FBB75573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93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2"/>
          <p:cNvSpPr/>
          <p:nvPr/>
        </p:nvSpPr>
        <p:spPr>
          <a:xfrm flipV="1">
            <a:off x="1" y="6096000"/>
            <a:ext cx="9143999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12"/>
          <p:cNvSpPr/>
          <p:nvPr/>
        </p:nvSpPr>
        <p:spPr>
          <a:xfrm flipV="1">
            <a:off x="3" y="6158960"/>
            <a:ext cx="9143998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black">
          <a:xfrm>
            <a:off x="6972925" y="274640"/>
            <a:ext cx="1028969" cy="589756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2108" y="274639"/>
            <a:ext cx="5716488" cy="5884321"/>
          </a:xfrm>
        </p:spPr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342F811-4BDE-4FFF-8E97-9F1CC63C733B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/>
          <a:p>
            <a:fld id="{7AE2CFCE-DDC7-4A4E-ADC3-2FBB75573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769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F811-4BDE-4FFF-8E97-9F1CC63C733B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CFCE-DDC7-4A4E-ADC3-2FBB75573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627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flipH="1">
            <a:off x="0" y="0"/>
            <a:ext cx="9144000" cy="3245754"/>
          </a:xfrm>
          <a:custGeom>
            <a:avLst/>
            <a:gdLst/>
            <a:ahLst/>
            <a:cxnLst/>
            <a:rect l="l" t="t" r="r" b="b"/>
            <a:pathLst>
              <a:path w="12188825" h="3245754">
                <a:moveTo>
                  <a:pt x="12188825" y="0"/>
                </a:moveTo>
                <a:lnTo>
                  <a:pt x="0" y="0"/>
                </a:lnTo>
                <a:lnTo>
                  <a:pt x="1" y="2975260"/>
                </a:lnTo>
                <a:cubicBezTo>
                  <a:pt x="1772815" y="3146875"/>
                  <a:pt x="3864934" y="3245754"/>
                  <a:pt x="6105607" y="3245754"/>
                </a:cubicBezTo>
                <a:cubicBezTo>
                  <a:pt x="8336850" y="3245754"/>
                  <a:pt x="10420785" y="3147705"/>
                  <a:pt x="12188825" y="297748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12"/>
          <p:cNvSpPr/>
          <p:nvPr/>
        </p:nvSpPr>
        <p:spPr>
          <a:xfrm flipH="1" flipV="1">
            <a:off x="0" y="2975260"/>
            <a:ext cx="9143999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16"/>
          <p:cNvSpPr/>
          <p:nvPr/>
        </p:nvSpPr>
        <p:spPr>
          <a:xfrm flipH="1" flipV="1">
            <a:off x="0" y="3028586"/>
            <a:ext cx="9144000" cy="3829414"/>
          </a:xfrm>
          <a:custGeom>
            <a:avLst/>
            <a:gdLst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2270882 h 3829414"/>
              <a:gd name="connsiteX14" fmla="*/ 12188819 w 12188825"/>
              <a:gd name="connsiteY14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19 w 12188825"/>
              <a:gd name="connsiteY12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19 w 12188825"/>
              <a:gd name="connsiteY11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19 w 12188825"/>
              <a:gd name="connsiteY10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0 h 3829414"/>
              <a:gd name="connsiteX8" fmla="*/ 12188825 w 12188825"/>
              <a:gd name="connsiteY8" fmla="*/ 0 h 3829414"/>
              <a:gd name="connsiteX9" fmla="*/ 12188819 w 12188825"/>
              <a:gd name="connsiteY9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0 h 3829414"/>
              <a:gd name="connsiteX7" fmla="*/ 12188825 w 12188825"/>
              <a:gd name="connsiteY7" fmla="*/ 0 h 3829414"/>
              <a:gd name="connsiteX8" fmla="*/ 12188819 w 12188825"/>
              <a:gd name="connsiteY8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0 h 3829414"/>
              <a:gd name="connsiteX6" fmla="*/ 12188825 w 12188825"/>
              <a:gd name="connsiteY6" fmla="*/ 0 h 3829414"/>
              <a:gd name="connsiteX7" fmla="*/ 12188819 w 12188825"/>
              <a:gd name="connsiteY7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0 h 3829414"/>
              <a:gd name="connsiteX5" fmla="*/ 12188825 w 12188825"/>
              <a:gd name="connsiteY5" fmla="*/ 0 h 3829414"/>
              <a:gd name="connsiteX6" fmla="*/ 12188819 w 12188825"/>
              <a:gd name="connsiteY6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1 w 12188825"/>
              <a:gd name="connsiteY3" fmla="*/ 0 h 3829414"/>
              <a:gd name="connsiteX4" fmla="*/ 12188825 w 12188825"/>
              <a:gd name="connsiteY4" fmla="*/ 0 h 3829414"/>
              <a:gd name="connsiteX5" fmla="*/ 12188819 w 12188825"/>
              <a:gd name="connsiteY5" fmla="*/ 3829414 h 382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829414">
                <a:moveTo>
                  <a:pt x="12188819" y="3829414"/>
                </a:moveTo>
                <a:cubicBezTo>
                  <a:pt x="10472741" y="3611474"/>
                  <a:pt x="8380478" y="3464940"/>
                  <a:pt x="6121030" y="3425501"/>
                </a:cubicBezTo>
                <a:cubicBezTo>
                  <a:pt x="3842817" y="3385734"/>
                  <a:pt x="1730673" y="3460715"/>
                  <a:pt x="0" y="3621385"/>
                </a:cubicBezTo>
                <a:cubicBezTo>
                  <a:pt x="0" y="2414257"/>
                  <a:pt x="1" y="1207128"/>
                  <a:pt x="1" y="0"/>
                </a:cubicBezTo>
                <a:lnTo>
                  <a:pt x="12188825" y="0"/>
                </a:lnTo>
                <a:cubicBezTo>
                  <a:pt x="12188823" y="1276471"/>
                  <a:pt x="12188821" y="2552943"/>
                  <a:pt x="12188819" y="38294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107" y="3505200"/>
            <a:ext cx="6859786" cy="1908446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white">
          <a:xfrm>
            <a:off x="1126625" y="5562600"/>
            <a:ext cx="550331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141318"/>
          </a:xfrm>
          <a:custGeom>
            <a:avLst/>
            <a:gdLst>
              <a:gd name="connsiteX0" fmla="*/ 0 w 12188825"/>
              <a:gd name="connsiteY0" fmla="*/ 0 h 3867150"/>
              <a:gd name="connsiteX1" fmla="*/ 12188825 w 12188825"/>
              <a:gd name="connsiteY1" fmla="*/ 0 h 3867150"/>
              <a:gd name="connsiteX2" fmla="*/ 12188825 w 12188825"/>
              <a:gd name="connsiteY2" fmla="*/ 3867150 h 3867150"/>
              <a:gd name="connsiteX3" fmla="*/ 12188824 w 12188825"/>
              <a:gd name="connsiteY3" fmla="*/ 2819066 h 3867150"/>
              <a:gd name="connsiteX4" fmla="*/ 6324758 w 12188825"/>
              <a:gd name="connsiteY4" fmla="*/ 3141318 h 3867150"/>
              <a:gd name="connsiteX5" fmla="*/ 0 w 12188825"/>
              <a:gd name="connsiteY5" fmla="*/ 2907554 h 3867150"/>
              <a:gd name="connsiteX6" fmla="*/ 0 w 12188825"/>
              <a:gd name="connsiteY6" fmla="*/ 0 h 3867150"/>
              <a:gd name="connsiteX0" fmla="*/ 0 w 12188825"/>
              <a:gd name="connsiteY0" fmla="*/ 0 h 3141318"/>
              <a:gd name="connsiteX1" fmla="*/ 12188825 w 12188825"/>
              <a:gd name="connsiteY1" fmla="*/ 0 h 3141318"/>
              <a:gd name="connsiteX2" fmla="*/ 12188824 w 12188825"/>
              <a:gd name="connsiteY2" fmla="*/ 2819066 h 3141318"/>
              <a:gd name="connsiteX3" fmla="*/ 6324758 w 12188825"/>
              <a:gd name="connsiteY3" fmla="*/ 3141318 h 3141318"/>
              <a:gd name="connsiteX4" fmla="*/ 0 w 12188825"/>
              <a:gd name="connsiteY4" fmla="*/ 2907554 h 3141318"/>
              <a:gd name="connsiteX5" fmla="*/ 0 w 12188825"/>
              <a:gd name="connsiteY5" fmla="*/ 0 h 314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141318">
                <a:moveTo>
                  <a:pt x="0" y="0"/>
                </a:moveTo>
                <a:lnTo>
                  <a:pt x="12188825" y="0"/>
                </a:lnTo>
                <a:cubicBezTo>
                  <a:pt x="12188825" y="939689"/>
                  <a:pt x="12188824" y="1879377"/>
                  <a:pt x="12188824" y="2819066"/>
                </a:cubicBezTo>
                <a:cubicBezTo>
                  <a:pt x="10416010" y="2990681"/>
                  <a:pt x="8565431" y="3141318"/>
                  <a:pt x="6324758" y="3141318"/>
                </a:cubicBezTo>
                <a:cubicBezTo>
                  <a:pt x="4093515" y="3141318"/>
                  <a:pt x="1768040" y="3077775"/>
                  <a:pt x="0" y="2907554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tIns="45720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6174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12"/>
          <p:cNvSpPr/>
          <p:nvPr/>
        </p:nvSpPr>
        <p:spPr>
          <a:xfrm flipH="1">
            <a:off x="2" y="789993"/>
            <a:ext cx="9144000" cy="5080598"/>
          </a:xfrm>
          <a:custGeom>
            <a:avLst/>
            <a:gdLst/>
            <a:ahLst/>
            <a:cxnLst/>
            <a:rect l="l" t="t" r="r" b="b"/>
            <a:pathLst>
              <a:path w="12188825" h="5080598">
                <a:moveTo>
                  <a:pt x="12188824" y="0"/>
                </a:moveTo>
                <a:cubicBezTo>
                  <a:pt x="10416010" y="171615"/>
                  <a:pt x="8323891" y="270494"/>
                  <a:pt x="6083218" y="270494"/>
                </a:cubicBezTo>
                <a:cubicBezTo>
                  <a:pt x="3851975" y="270494"/>
                  <a:pt x="1768040" y="172445"/>
                  <a:pt x="0" y="2224"/>
                </a:cubicBezTo>
                <a:lnTo>
                  <a:pt x="0" y="1496008"/>
                </a:lnTo>
                <a:lnTo>
                  <a:pt x="0" y="1785092"/>
                </a:lnTo>
                <a:lnTo>
                  <a:pt x="0" y="3295506"/>
                </a:lnTo>
                <a:lnTo>
                  <a:pt x="0" y="3553408"/>
                </a:lnTo>
                <a:lnTo>
                  <a:pt x="0" y="5080598"/>
                </a:lnTo>
                <a:cubicBezTo>
                  <a:pt x="1772814" y="4908983"/>
                  <a:pt x="3864933" y="4810104"/>
                  <a:pt x="6105606" y="4810104"/>
                </a:cubicBezTo>
                <a:cubicBezTo>
                  <a:pt x="8336849" y="4810104"/>
                  <a:pt x="10420784" y="4908153"/>
                  <a:pt x="12188824" y="5078374"/>
                </a:cubicBezTo>
                <a:lnTo>
                  <a:pt x="12188824" y="3553408"/>
                </a:lnTo>
                <a:lnTo>
                  <a:pt x="12188825" y="3553408"/>
                </a:lnTo>
                <a:lnTo>
                  <a:pt x="12188825" y="1496008"/>
                </a:lnTo>
                <a:lnTo>
                  <a:pt x="12188824" y="1496008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12"/>
          <p:cNvSpPr/>
          <p:nvPr/>
        </p:nvSpPr>
        <p:spPr>
          <a:xfrm flipH="1">
            <a:off x="2" y="792217"/>
            <a:ext cx="9144000" cy="5078374"/>
          </a:xfrm>
          <a:custGeom>
            <a:avLst/>
            <a:gdLst/>
            <a:ahLst/>
            <a:cxnLst/>
            <a:rect l="l" t="t" r="r" b="b"/>
            <a:pathLst>
              <a:path w="12188825" h="5078374">
                <a:moveTo>
                  <a:pt x="0" y="0"/>
                </a:moveTo>
                <a:lnTo>
                  <a:pt x="0" y="1493784"/>
                </a:lnTo>
                <a:lnTo>
                  <a:pt x="0" y="1782868"/>
                </a:lnTo>
                <a:lnTo>
                  <a:pt x="0" y="3293282"/>
                </a:lnTo>
                <a:lnTo>
                  <a:pt x="0" y="3551184"/>
                </a:lnTo>
                <a:lnTo>
                  <a:pt x="0" y="5078374"/>
                </a:lnTo>
                <a:lnTo>
                  <a:pt x="2" y="5078374"/>
                </a:lnTo>
                <a:lnTo>
                  <a:pt x="2" y="4101849"/>
                </a:lnTo>
                <a:lnTo>
                  <a:pt x="8" y="4101849"/>
                </a:lnTo>
                <a:lnTo>
                  <a:pt x="8" y="4825486"/>
                </a:lnTo>
                <a:cubicBezTo>
                  <a:pt x="1730681" y="4664816"/>
                  <a:pt x="3842825" y="4589835"/>
                  <a:pt x="6121038" y="4629602"/>
                </a:cubicBezTo>
                <a:cubicBezTo>
                  <a:pt x="8380486" y="4669041"/>
                  <a:pt x="10472749" y="4815575"/>
                  <a:pt x="12188824" y="5033515"/>
                </a:cubicBezTo>
                <a:lnTo>
                  <a:pt x="12188824" y="3551184"/>
                </a:lnTo>
                <a:lnTo>
                  <a:pt x="12188825" y="3551184"/>
                </a:lnTo>
                <a:lnTo>
                  <a:pt x="12188825" y="1493784"/>
                </a:lnTo>
                <a:lnTo>
                  <a:pt x="12188824" y="1493784"/>
                </a:lnTo>
                <a:lnTo>
                  <a:pt x="12188824" y="254012"/>
                </a:lnTo>
                <a:cubicBezTo>
                  <a:pt x="10458154" y="414682"/>
                  <a:pt x="8346010" y="489663"/>
                  <a:pt x="6067797" y="449896"/>
                </a:cubicBezTo>
                <a:cubicBezTo>
                  <a:pt x="3808349" y="410457"/>
                  <a:pt x="1716086" y="263923"/>
                  <a:pt x="8" y="45983"/>
                </a:cubicBezTo>
                <a:lnTo>
                  <a:pt x="8" y="977649"/>
                </a:lnTo>
                <a:lnTo>
                  <a:pt x="2" y="9776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1142107" y="1371600"/>
            <a:ext cx="6859786" cy="27432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b="0" cap="none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8" y="4267201"/>
            <a:ext cx="5487828" cy="10668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F811-4BDE-4FFF-8E97-9F1CC63C733B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CFCE-DDC7-4A4E-ADC3-2FBB75573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375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6" cy="10969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5563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8617" y="1905000"/>
            <a:ext cx="3313277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F811-4BDE-4FFF-8E97-9F1CC63C733B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CFCE-DDC7-4A4E-ADC3-2FBB75573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186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6" cy="109696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2107" y="2667000"/>
            <a:ext cx="3313277" cy="35052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905000"/>
            <a:ext cx="3313277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3313277" cy="35052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F811-4BDE-4FFF-8E97-9F1CC63C733B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CFCE-DDC7-4A4E-ADC3-2FBB75573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106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F811-4BDE-4FFF-8E97-9F1CC63C733B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2CFCE-DDC7-4A4E-ADC3-2FBB75573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385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2"/>
          <p:cNvSpPr/>
          <p:nvPr/>
        </p:nvSpPr>
        <p:spPr>
          <a:xfrm flipV="1">
            <a:off x="1" y="6096000"/>
            <a:ext cx="9143999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12"/>
          <p:cNvSpPr/>
          <p:nvPr/>
        </p:nvSpPr>
        <p:spPr>
          <a:xfrm flipV="1">
            <a:off x="3" y="6158960"/>
            <a:ext cx="9143998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342F811-4BDE-4FFF-8E97-9F1CC63C733B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/>
          <a:p>
            <a:fld id="{7AE2CFCE-DDC7-4A4E-ADC3-2FBB75573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412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600968" y="2"/>
            <a:ext cx="3543027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2"/>
          <p:cNvSpPr/>
          <p:nvPr/>
        </p:nvSpPr>
        <p:spPr>
          <a:xfrm flipV="1">
            <a:off x="1" y="6096000"/>
            <a:ext cx="9143999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2"/>
          <p:cNvSpPr/>
          <p:nvPr/>
        </p:nvSpPr>
        <p:spPr>
          <a:xfrm flipV="1">
            <a:off x="3" y="6158960"/>
            <a:ext cx="9143998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5943957" y="457200"/>
            <a:ext cx="2836818" cy="3276600"/>
          </a:xfrm>
        </p:spPr>
        <p:txBody>
          <a:bodyPr anchor="b">
            <a:noAutofit/>
          </a:bodyPr>
          <a:lstStyle>
            <a:lvl1pPr algn="l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129" y="457200"/>
            <a:ext cx="4744685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3957" y="3962400"/>
            <a:ext cx="2836818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342F811-4BDE-4FFF-8E97-9F1CC63C733B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/>
          <a:p>
            <a:fld id="{7AE2CFCE-DDC7-4A4E-ADC3-2FBB75573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459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1870938"/>
          </a:xfrm>
          <a:custGeom>
            <a:avLst/>
            <a:gdLst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1 w 12188825"/>
              <a:gd name="connsiteY7" fmla="*/ 335280 h 1870938"/>
              <a:gd name="connsiteX8" fmla="*/ 0 w 12188825"/>
              <a:gd name="connsiteY8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0 w 12188825"/>
              <a:gd name="connsiteY7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335280 h 1870938"/>
              <a:gd name="connsiteX3" fmla="*/ 12188825 w 12188825"/>
              <a:gd name="connsiteY3" fmla="*/ 1868714 h 1870938"/>
              <a:gd name="connsiteX4" fmla="*/ 6105607 w 12188825"/>
              <a:gd name="connsiteY4" fmla="*/ 1600444 h 1870938"/>
              <a:gd name="connsiteX5" fmla="*/ 1 w 12188825"/>
              <a:gd name="connsiteY5" fmla="*/ 1870938 h 1870938"/>
              <a:gd name="connsiteX6" fmla="*/ 0 w 12188825"/>
              <a:gd name="connsiteY6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1868714 h 1870938"/>
              <a:gd name="connsiteX3" fmla="*/ 6105607 w 12188825"/>
              <a:gd name="connsiteY3" fmla="*/ 1600444 h 1870938"/>
              <a:gd name="connsiteX4" fmla="*/ 1 w 12188825"/>
              <a:gd name="connsiteY4" fmla="*/ 1870938 h 1870938"/>
              <a:gd name="connsiteX5" fmla="*/ 0 w 12188825"/>
              <a:gd name="connsiteY5" fmla="*/ 0 h 187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1870938">
                <a:moveTo>
                  <a:pt x="0" y="0"/>
                </a:moveTo>
                <a:lnTo>
                  <a:pt x="12188825" y="0"/>
                </a:lnTo>
                <a:lnTo>
                  <a:pt x="12188825" y="1868714"/>
                </a:lnTo>
                <a:cubicBezTo>
                  <a:pt x="10420785" y="1698493"/>
                  <a:pt x="8336850" y="1600444"/>
                  <a:pt x="6105607" y="1600444"/>
                </a:cubicBezTo>
                <a:cubicBezTo>
                  <a:pt x="3864934" y="1600444"/>
                  <a:pt x="1772815" y="1699323"/>
                  <a:pt x="1" y="1870938"/>
                </a:cubicBezTo>
                <a:cubicBezTo>
                  <a:pt x="1" y="1247292"/>
                  <a:pt x="0" y="623646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12"/>
          <p:cNvSpPr/>
          <p:nvPr/>
        </p:nvSpPr>
        <p:spPr>
          <a:xfrm>
            <a:off x="1" y="0"/>
            <a:ext cx="9143999" cy="1812642"/>
          </a:xfrm>
          <a:custGeom>
            <a:avLst/>
            <a:gdLst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1 w 12188824"/>
              <a:gd name="connsiteY5" fmla="*/ 187545 h 1812642"/>
              <a:gd name="connsiteX6" fmla="*/ 0 w 12188824"/>
              <a:gd name="connsiteY6" fmla="*/ 0 h 1812642"/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0 w 12188824"/>
              <a:gd name="connsiteY5" fmla="*/ 0 h 181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4" h="1812642">
                <a:moveTo>
                  <a:pt x="0" y="0"/>
                </a:moveTo>
                <a:lnTo>
                  <a:pt x="12188824" y="0"/>
                </a:lnTo>
                <a:lnTo>
                  <a:pt x="12188824" y="1812642"/>
                </a:lnTo>
                <a:cubicBezTo>
                  <a:pt x="10427038" y="1644563"/>
                  <a:pt x="8126377" y="1513957"/>
                  <a:pt x="6105607" y="1498429"/>
                </a:cubicBezTo>
                <a:cubicBezTo>
                  <a:pt x="4065906" y="1482756"/>
                  <a:pt x="1772815" y="1551588"/>
                  <a:pt x="1" y="1723203"/>
                </a:cubicBezTo>
                <a:cubicBezTo>
                  <a:pt x="1" y="1148802"/>
                  <a:pt x="0" y="574401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7"/>
          <p:cNvSpPr/>
          <p:nvPr/>
        </p:nvSpPr>
        <p:spPr bwMode="hidden">
          <a:xfrm>
            <a:off x="1" y="6354412"/>
            <a:ext cx="9143999" cy="503589"/>
          </a:xfrm>
          <a:custGeom>
            <a:avLst/>
            <a:gdLst/>
            <a:ahLst/>
            <a:cxnLst/>
            <a:rect l="l" t="t" r="r" b="b"/>
            <a:pathLst>
              <a:path w="12188824" h="503589">
                <a:moveTo>
                  <a:pt x="6105606" y="0"/>
                </a:moveTo>
                <a:cubicBezTo>
                  <a:pt x="8336849" y="0"/>
                  <a:pt x="10420784" y="98049"/>
                  <a:pt x="12188824" y="268270"/>
                </a:cubicBezTo>
                <a:lnTo>
                  <a:pt x="12188824" y="503589"/>
                </a:lnTo>
                <a:lnTo>
                  <a:pt x="0" y="503589"/>
                </a:lnTo>
                <a:lnTo>
                  <a:pt x="0" y="270494"/>
                </a:lnTo>
                <a:cubicBezTo>
                  <a:pt x="1772814" y="98879"/>
                  <a:pt x="3864933" y="0"/>
                  <a:pt x="610560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>
          <a:xfrm>
            <a:off x="1142108" y="274638"/>
            <a:ext cx="6859786" cy="1096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8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15297" y="6518274"/>
            <a:ext cx="1257628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342F811-4BDE-4FFF-8E97-9F1CC63C733B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4152" y="6518274"/>
            <a:ext cx="4399651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144419" y="6518274"/>
            <a:ext cx="857475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AE2CFCE-DDC7-4A4E-ADC3-2FBB75573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76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628800"/>
            <a:ext cx="6859786" cy="2743200"/>
          </a:xfrm>
        </p:spPr>
        <p:txBody>
          <a:bodyPr/>
          <a:lstStyle/>
          <a:p>
            <a:r>
              <a:rPr lang="ru-RU" dirty="0" smtClean="0"/>
              <a:t>Проект геному </a:t>
            </a:r>
            <a:r>
              <a:rPr lang="ru-RU" dirty="0" err="1" smtClean="0"/>
              <a:t>людини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Виконала учениця 11-Б класу, </a:t>
            </a:r>
            <a:r>
              <a:rPr lang="uk-UA" dirty="0" err="1" smtClean="0"/>
              <a:t>Палієнко</a:t>
            </a:r>
            <a:r>
              <a:rPr lang="uk-UA" dirty="0" smtClean="0"/>
              <a:t> Яна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4058394" cy="243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633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Проект </a:t>
            </a:r>
            <a:r>
              <a:rPr lang="ru-RU" dirty="0" err="1"/>
              <a:t>почався</a:t>
            </a:r>
            <a:r>
              <a:rPr lang="ru-RU" dirty="0"/>
              <a:t> в 1990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очолений</a:t>
            </a:r>
            <a:r>
              <a:rPr lang="ru-RU" dirty="0"/>
              <a:t> </a:t>
            </a:r>
            <a:r>
              <a:rPr lang="ru-RU" dirty="0" err="1"/>
              <a:t>нобелівським</a:t>
            </a:r>
            <a:r>
              <a:rPr lang="ru-RU" dirty="0"/>
              <a:t> лауреатом Джеймсом Ватсоном.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80928"/>
            <a:ext cx="4545856" cy="340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210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Перший </a:t>
            </a:r>
            <a:r>
              <a:rPr lang="ru-RU" dirty="0" err="1"/>
              <a:t>робочий</a:t>
            </a:r>
            <a:r>
              <a:rPr lang="ru-RU" dirty="0"/>
              <a:t> проект геному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опублікований</a:t>
            </a:r>
            <a:r>
              <a:rPr lang="ru-RU" dirty="0"/>
              <a:t> в 2000 </a:t>
            </a:r>
            <a:r>
              <a:rPr lang="ru-RU" dirty="0" err="1"/>
              <a:t>році</a:t>
            </a:r>
            <a:r>
              <a:rPr lang="ru-RU" dirty="0"/>
              <a:t> і завершений в 2003 </a:t>
            </a:r>
            <a:r>
              <a:rPr lang="ru-RU" dirty="0" err="1"/>
              <a:t>році</a:t>
            </a:r>
            <a:r>
              <a:rPr lang="ru-RU" dirty="0"/>
              <a:t>, </a:t>
            </a:r>
            <a:r>
              <a:rPr lang="ru-RU" dirty="0" err="1"/>
              <a:t>подальший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генів</a:t>
            </a:r>
            <a:r>
              <a:rPr lang="ru-RU" dirty="0"/>
              <a:t> та </a:t>
            </a:r>
            <a:r>
              <a:rPr lang="ru-RU" dirty="0" err="1"/>
              <a:t>секвенсування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ділянок</a:t>
            </a:r>
            <a:r>
              <a:rPr lang="ru-RU" dirty="0"/>
              <a:t> ДНК все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продовжується</a:t>
            </a:r>
            <a:r>
              <a:rPr lang="ru-RU" dirty="0"/>
              <a:t>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28580" y="1863279"/>
            <a:ext cx="2276475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329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з </a:t>
            </a:r>
            <a:r>
              <a:rPr lang="ru-RU" dirty="0" err="1"/>
              <a:t>секвенсування</a:t>
            </a:r>
            <a:r>
              <a:rPr lang="ru-RU" dirty="0"/>
              <a:t> ДНК та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отриманих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проводиться в </a:t>
            </a:r>
            <a:r>
              <a:rPr lang="ru-RU" dirty="0" err="1"/>
              <a:t>університетах</a:t>
            </a:r>
            <a:r>
              <a:rPr lang="ru-RU" dirty="0"/>
              <a:t> і </a:t>
            </a:r>
            <a:r>
              <a:rPr lang="ru-RU" dirty="0" err="1"/>
              <a:t>дослідницьких</a:t>
            </a:r>
            <a:r>
              <a:rPr lang="ru-RU" dirty="0"/>
              <a:t> центрах США і, в </a:t>
            </a:r>
            <a:r>
              <a:rPr lang="ru-RU" dirty="0" err="1"/>
              <a:t>меншій</a:t>
            </a:r>
            <a:r>
              <a:rPr lang="ru-RU" dirty="0"/>
              <a:t> </a:t>
            </a:r>
            <a:r>
              <a:rPr lang="ru-RU" dirty="0" err="1"/>
              <a:t>мірі</a:t>
            </a:r>
            <a:r>
              <a:rPr lang="ru-RU" dirty="0"/>
              <a:t>,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Британії</a:t>
            </a:r>
            <a:r>
              <a:rPr lang="ru-RU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3356993"/>
            <a:ext cx="386863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98069"/>
            <a:ext cx="2759064" cy="302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009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Паралельний</a:t>
            </a:r>
            <a:r>
              <a:rPr lang="ru-RU" dirty="0"/>
              <a:t> проект, </a:t>
            </a:r>
            <a:r>
              <a:rPr lang="ru-RU" dirty="0" err="1"/>
              <a:t>розпочатий</a:t>
            </a:r>
            <a:r>
              <a:rPr lang="ru-RU" dirty="0"/>
              <a:t> приватною </a:t>
            </a:r>
            <a:r>
              <a:rPr lang="ru-RU" dirty="0" err="1"/>
              <a:t>компанією</a:t>
            </a:r>
            <a:r>
              <a:rPr lang="ru-RU" dirty="0"/>
              <a:t> </a:t>
            </a:r>
            <a:r>
              <a:rPr lang="ru-RU" dirty="0" err="1"/>
              <a:t>Селера</a:t>
            </a:r>
            <a:r>
              <a:rPr lang="ru-RU" dirty="0"/>
              <a:t> </a:t>
            </a:r>
            <a:r>
              <a:rPr lang="ru-RU" dirty="0" err="1"/>
              <a:t>Джіномікс</a:t>
            </a:r>
            <a:r>
              <a:rPr lang="ru-RU" dirty="0"/>
              <a:t> (англ. </a:t>
            </a:r>
            <a:r>
              <a:rPr lang="en-US" dirty="0"/>
              <a:t>Celera Genomics),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розпочатий</a:t>
            </a:r>
            <a:r>
              <a:rPr lang="ru-RU" dirty="0"/>
              <a:t> </a:t>
            </a:r>
            <a:r>
              <a:rPr lang="ru-RU" dirty="0" err="1"/>
              <a:t>дещо</a:t>
            </a:r>
            <a:r>
              <a:rPr lang="ru-RU" dirty="0"/>
              <a:t> </a:t>
            </a:r>
            <a:r>
              <a:rPr lang="ru-RU" dirty="0" err="1"/>
              <a:t>пізніше</a:t>
            </a:r>
            <a:r>
              <a:rPr lang="ru-RU" dirty="0"/>
              <a:t> та проводиться </a:t>
            </a:r>
            <a:r>
              <a:rPr lang="ru-RU" dirty="0" err="1"/>
              <a:t>паралельно</a:t>
            </a:r>
            <a:r>
              <a:rPr lang="ru-RU" dirty="0"/>
              <a:t> </a:t>
            </a:r>
            <a:r>
              <a:rPr lang="ru-RU" dirty="0" err="1"/>
              <a:t>міжнародному</a:t>
            </a:r>
            <a:r>
              <a:rPr lang="ru-RU" dirty="0"/>
              <a:t> </a:t>
            </a:r>
            <a:r>
              <a:rPr lang="ru-RU" dirty="0" err="1"/>
              <a:t>академічному</a:t>
            </a:r>
            <a:r>
              <a:rPr lang="ru-RU" dirty="0"/>
              <a:t> проекту.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01008"/>
            <a:ext cx="3312368" cy="289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8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2108" y="2708920"/>
            <a:ext cx="6859786" cy="3463280"/>
          </a:xfrm>
        </p:spPr>
        <p:txBody>
          <a:bodyPr>
            <a:normAutofit/>
          </a:bodyPr>
          <a:lstStyle/>
          <a:p>
            <a:pPr algn="ctr"/>
            <a:r>
              <a:rPr lang="uk-UA" sz="7200" dirty="0" smtClean="0">
                <a:latin typeface="Monotype Corsiva" panose="03010101010201010101" pitchFamily="66" charset="0"/>
              </a:rPr>
              <a:t>Дякую з Увагу)</a:t>
            </a:r>
            <a:endParaRPr lang="ru-RU" sz="7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667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6696744" cy="4032448"/>
          </a:xfrm>
        </p:spPr>
        <p:txBody>
          <a:bodyPr>
            <a:noAutofit/>
          </a:bodyPr>
          <a:lstStyle/>
          <a:p>
            <a:r>
              <a:rPr lang="vi-VN" sz="3600" dirty="0"/>
              <a:t>Прое́кт гено́му люди́ни (англ. Human Genome Project, HGP) — міжнародний проект наукових досліджень геному людини, мета якого полягає у визначенні послідовностей ДНК та локалізація генів та їх функцій.</a:t>
            </a:r>
            <a:endParaRPr lang="ru-RU" sz="3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492896"/>
            <a:ext cx="174271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309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Загальна</a:t>
            </a:r>
            <a:r>
              <a:rPr lang="ru-RU" dirty="0"/>
              <a:t> характеристика проекту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Його</a:t>
            </a:r>
            <a:r>
              <a:rPr lang="ru-RU" dirty="0"/>
              <a:t> мета — </a:t>
            </a:r>
            <a:r>
              <a:rPr lang="ru-RU" dirty="0" err="1"/>
              <a:t>зрозуміти</a:t>
            </a:r>
            <a:r>
              <a:rPr lang="ru-RU" dirty="0"/>
              <a:t> </a:t>
            </a:r>
            <a:r>
              <a:rPr lang="ru-RU" dirty="0" err="1"/>
              <a:t>генетичний</a:t>
            </a:r>
            <a:r>
              <a:rPr lang="ru-RU" dirty="0"/>
              <a:t> склад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визначивши</a:t>
            </a:r>
            <a:r>
              <a:rPr lang="ru-RU" dirty="0"/>
              <a:t> </a:t>
            </a:r>
            <a:r>
              <a:rPr lang="ru-RU" dirty="0" err="1"/>
              <a:t>нуклеотидну</a:t>
            </a:r>
            <a:r>
              <a:rPr lang="ru-RU" dirty="0"/>
              <a:t> </a:t>
            </a:r>
            <a:r>
              <a:rPr lang="ru-RU" dirty="0" err="1"/>
              <a:t>послідовність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складає</a:t>
            </a:r>
            <a:r>
              <a:rPr lang="ru-RU" dirty="0"/>
              <a:t> геном </a:t>
            </a:r>
            <a:r>
              <a:rPr lang="ru-RU" dirty="0" err="1"/>
              <a:t>людини</a:t>
            </a:r>
            <a:r>
              <a:rPr lang="ru-RU" dirty="0"/>
              <a:t>, та </a:t>
            </a:r>
            <a:r>
              <a:rPr lang="ru-RU" dirty="0" err="1"/>
              <a:t>ідентифікувати</a:t>
            </a:r>
            <a:r>
              <a:rPr lang="ru-RU" dirty="0"/>
              <a:t> </a:t>
            </a:r>
            <a:r>
              <a:rPr lang="ru-RU" dirty="0" err="1"/>
              <a:t>фізіологічну</a:t>
            </a:r>
            <a:r>
              <a:rPr lang="ru-RU" dirty="0"/>
              <a:t> роль 20 — 25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генів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 smtClean="0"/>
              <a:t>складають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591" y="3717032"/>
            <a:ext cx="6096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440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Проект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досліджує</a:t>
            </a:r>
            <a:r>
              <a:rPr lang="ru-RU" dirty="0"/>
              <a:t> </a:t>
            </a:r>
            <a:r>
              <a:rPr lang="ru-RU" dirty="0" err="1"/>
              <a:t>послідовність</a:t>
            </a:r>
            <a:r>
              <a:rPr lang="ru-RU" dirty="0"/>
              <a:t> </a:t>
            </a:r>
            <a:r>
              <a:rPr lang="ru-RU" dirty="0" err="1"/>
              <a:t>геномів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модельних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, таких як </a:t>
            </a:r>
            <a:r>
              <a:rPr lang="en-US" dirty="0"/>
              <a:t>Escherichia coli, </a:t>
            </a:r>
            <a:r>
              <a:rPr lang="ru-RU" dirty="0" err="1"/>
              <a:t>плодової</a:t>
            </a:r>
            <a:r>
              <a:rPr lang="ru-RU" dirty="0"/>
              <a:t> мухи, </a:t>
            </a:r>
            <a:r>
              <a:rPr lang="ru-RU" dirty="0" err="1"/>
              <a:t>хатньої</a:t>
            </a:r>
            <a:r>
              <a:rPr lang="ru-RU" dirty="0"/>
              <a:t> </a:t>
            </a:r>
            <a:r>
              <a:rPr lang="ru-RU" dirty="0" err="1"/>
              <a:t>миші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пролити</a:t>
            </a:r>
            <a:r>
              <a:rPr lang="ru-RU" dirty="0"/>
              <a:t> </a:t>
            </a:r>
            <a:r>
              <a:rPr lang="ru-RU" dirty="0" err="1"/>
              <a:t>світло</a:t>
            </a:r>
            <a:r>
              <a:rPr lang="ru-RU" dirty="0"/>
              <a:t> на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людських</a:t>
            </a:r>
            <a:r>
              <a:rPr lang="ru-RU" dirty="0"/>
              <a:t> </a:t>
            </a:r>
            <a:r>
              <a:rPr lang="ru-RU" dirty="0" err="1"/>
              <a:t>генів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2625537" cy="220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57" y="3789040"/>
            <a:ext cx="4188489" cy="220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535" y="3789040"/>
            <a:ext cx="2845159" cy="220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940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332656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/>
              <a:t>Основні цілі: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443841"/>
            <a:ext cx="69127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Визначити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 </a:t>
            </a: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всі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, </a:t>
            </a: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приблизно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 20500 </a:t>
            </a: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генів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 ДНК </a:t>
            </a: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людини</a:t>
            </a:r>
            <a:endParaRPr lang="ru-RU" sz="2000" b="0" u="none" strike="noStrike" dirty="0" smtClean="0">
              <a:solidFill>
                <a:srgbClr val="333333"/>
              </a:solidFill>
              <a:effectLst/>
              <a:latin typeface="Helvetica"/>
            </a:endParaRPr>
          </a:p>
          <a:p>
            <a:pPr>
              <a:buFont typeface="Arial"/>
              <a:buChar char="•"/>
            </a:pP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Визначення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 </a:t>
            </a: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послідовності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 3000000000 </a:t>
            </a: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хімічних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 пар основ, </a:t>
            </a: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які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 </a:t>
            </a: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складають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 ДНК </a:t>
            </a: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людини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,</a:t>
            </a:r>
          </a:p>
          <a:p>
            <a:pPr>
              <a:buFont typeface="Arial"/>
              <a:buChar char="•"/>
            </a:pP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Зберігати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 </a:t>
            </a: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данц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 </a:t>
            </a: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інформацію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 в базах </a:t>
            </a: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даних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,</a:t>
            </a:r>
          </a:p>
          <a:p>
            <a:pPr>
              <a:buFont typeface="Arial"/>
              <a:buChar char="•"/>
            </a:pP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Покращити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 </a:t>
            </a: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інструменти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 для </a:t>
            </a: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аналізу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 </a:t>
            </a: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даних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 ,</a:t>
            </a:r>
          </a:p>
          <a:p>
            <a:pPr>
              <a:buFont typeface="Arial"/>
              <a:buChar char="•"/>
            </a:pP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Передачі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 </a:t>
            </a: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відповідних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 </a:t>
            </a: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технологій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 в </a:t>
            </a: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приватний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 сектор, і </a:t>
            </a: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вирішення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 </a:t>
            </a: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етичних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, </a:t>
            </a: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правових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 та </a:t>
            </a: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соціальних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 </a:t>
            </a: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питань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 (ЭЛСИ), </a:t>
            </a: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які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 </a:t>
            </a: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можуть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 </a:t>
            </a: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виникнути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 в </a:t>
            </a:r>
            <a:r>
              <a:rPr lang="ru-RU" sz="2000" b="0" u="none" strike="noStrike" dirty="0" err="1" smtClean="0">
                <a:solidFill>
                  <a:srgbClr val="333333"/>
                </a:solidFill>
                <a:effectLst/>
                <a:latin typeface="Helvetica"/>
              </a:rPr>
              <a:t>звязку</a:t>
            </a:r>
            <a:r>
              <a:rPr lang="ru-RU" sz="2000" b="0" u="none" strike="noStrike" dirty="0" smtClean="0">
                <a:solidFill>
                  <a:srgbClr val="333333"/>
                </a:solidFill>
                <a:effectLst/>
                <a:latin typeface="Helvetica"/>
              </a:rPr>
              <a:t> з проектом.</a:t>
            </a:r>
            <a:endParaRPr lang="ru-RU" sz="2000" b="0" u="none" strike="noStrike" dirty="0">
              <a:solidFill>
                <a:srgbClr val="333333"/>
              </a:solidFill>
              <a:effectLst/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14932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повної</a:t>
            </a:r>
            <a:r>
              <a:rPr lang="ru-RU" dirty="0"/>
              <a:t> </a:t>
            </a:r>
            <a:r>
              <a:rPr lang="ru-RU" dirty="0" err="1"/>
              <a:t>генетичної</a:t>
            </a:r>
            <a:r>
              <a:rPr lang="ru-RU" dirty="0"/>
              <a:t> </a:t>
            </a:r>
            <a:r>
              <a:rPr lang="ru-RU" dirty="0" err="1"/>
              <a:t>карти</a:t>
            </a:r>
            <a:r>
              <a:rPr lang="ru-RU" dirty="0"/>
              <a:t> </a:t>
            </a:r>
            <a:r>
              <a:rPr lang="ru-RU" dirty="0" err="1"/>
              <a:t>людських</a:t>
            </a:r>
            <a:r>
              <a:rPr lang="ru-RU" dirty="0"/>
              <a:t> </a:t>
            </a:r>
            <a:r>
              <a:rPr lang="ru-RU" dirty="0" err="1"/>
              <a:t>генів</a:t>
            </a:r>
            <a:r>
              <a:rPr lang="ru-RU" dirty="0"/>
              <a:t> — </a:t>
            </a:r>
            <a:r>
              <a:rPr lang="ru-RU" dirty="0" err="1"/>
              <a:t>важливий</a:t>
            </a:r>
            <a:r>
              <a:rPr lang="ru-RU" dirty="0"/>
              <a:t> </a:t>
            </a:r>
            <a:r>
              <a:rPr lang="ru-RU" dirty="0" err="1"/>
              <a:t>крок</a:t>
            </a:r>
            <a:r>
              <a:rPr lang="ru-RU" dirty="0"/>
              <a:t> в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медицини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аспектів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120" y="3068960"/>
            <a:ext cx="57150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351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«Геном</a:t>
            </a:r>
            <a:r>
              <a:rPr lang="ru-RU" dirty="0"/>
              <a:t>» будь-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даного</a:t>
            </a:r>
            <a:r>
              <a:rPr lang="ru-RU" dirty="0"/>
              <a:t> </a:t>
            </a:r>
            <a:r>
              <a:rPr lang="ru-RU" dirty="0" err="1"/>
              <a:t>індивідуума</a:t>
            </a:r>
            <a:r>
              <a:rPr lang="ru-RU" dirty="0"/>
              <a:t> (за </a:t>
            </a:r>
            <a:r>
              <a:rPr lang="ru-RU" dirty="0" err="1"/>
              <a:t>винятком</a:t>
            </a:r>
            <a:r>
              <a:rPr lang="ru-RU" dirty="0"/>
              <a:t> </a:t>
            </a:r>
            <a:r>
              <a:rPr lang="ru-RU" dirty="0" err="1"/>
              <a:t>однояйцевих</a:t>
            </a:r>
            <a:r>
              <a:rPr lang="ru-RU" dirty="0"/>
              <a:t> </a:t>
            </a:r>
            <a:r>
              <a:rPr lang="ru-RU" dirty="0" err="1"/>
              <a:t>близнюків</a:t>
            </a:r>
            <a:r>
              <a:rPr lang="ru-RU" dirty="0"/>
              <a:t> і </a:t>
            </a:r>
            <a:r>
              <a:rPr lang="ru-RU" dirty="0" err="1"/>
              <a:t>клонованих</a:t>
            </a:r>
            <a:r>
              <a:rPr lang="ru-RU" dirty="0"/>
              <a:t> </a:t>
            </a:r>
            <a:r>
              <a:rPr lang="ru-RU" dirty="0" err="1"/>
              <a:t>органзмів</a:t>
            </a:r>
            <a:r>
              <a:rPr lang="ru-RU" dirty="0"/>
              <a:t>) </a:t>
            </a:r>
            <a:r>
              <a:rPr lang="ru-RU" dirty="0" err="1"/>
              <a:t>унікальний</a:t>
            </a:r>
            <a:r>
              <a:rPr lang="ru-RU" dirty="0"/>
              <a:t> в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ділянках</a:t>
            </a:r>
            <a:r>
              <a:rPr lang="ru-RU" dirty="0"/>
              <a:t>. </a:t>
            </a:r>
            <a:r>
              <a:rPr lang="ru-RU" dirty="0" err="1"/>
              <a:t>Дослідження</a:t>
            </a:r>
            <a:r>
              <a:rPr lang="ru-RU" dirty="0"/>
              <a:t> «</a:t>
            </a:r>
            <a:r>
              <a:rPr lang="ru-RU" dirty="0" err="1"/>
              <a:t>людського</a:t>
            </a:r>
            <a:r>
              <a:rPr lang="ru-RU" dirty="0"/>
              <a:t> геному», таким чином, </a:t>
            </a:r>
            <a:r>
              <a:rPr lang="ru-RU" dirty="0" err="1"/>
              <a:t>залучає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варіацій</a:t>
            </a:r>
            <a:r>
              <a:rPr lang="ru-RU" dirty="0"/>
              <a:t> кожного гену.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145" y="3429000"/>
            <a:ext cx="4645119" cy="29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474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3034" y="1583432"/>
            <a:ext cx="6859786" cy="4267200"/>
          </a:xfrm>
        </p:spPr>
        <p:txBody>
          <a:bodyPr/>
          <a:lstStyle/>
          <a:p>
            <a:r>
              <a:rPr lang="ru-RU" dirty="0" err="1"/>
              <a:t>Поки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проект не </a:t>
            </a:r>
            <a:r>
              <a:rPr lang="ru-RU" dirty="0" err="1"/>
              <a:t>досліджує</a:t>
            </a:r>
            <a:r>
              <a:rPr lang="ru-RU" dirty="0"/>
              <a:t> </a:t>
            </a:r>
            <a:r>
              <a:rPr lang="ru-RU" dirty="0" err="1"/>
              <a:t>варіації</a:t>
            </a:r>
            <a:r>
              <a:rPr lang="ru-RU" dirty="0"/>
              <a:t> </a:t>
            </a:r>
            <a:r>
              <a:rPr lang="ru-RU" dirty="0" err="1"/>
              <a:t>генетичного</a:t>
            </a:r>
            <a:r>
              <a:rPr lang="ru-RU" dirty="0"/>
              <a:t> складу </a:t>
            </a:r>
            <a:r>
              <a:rPr lang="ru-RU" dirty="0" err="1"/>
              <a:t>клітин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тканин </a:t>
            </a:r>
            <a:r>
              <a:rPr lang="ru-RU" dirty="0" err="1"/>
              <a:t>організму</a:t>
            </a:r>
            <a:r>
              <a:rPr lang="ru-RU" dirty="0"/>
              <a:t>, на </a:t>
            </a:r>
            <a:r>
              <a:rPr lang="ru-RU" dirty="0" err="1"/>
              <a:t>додаток</a:t>
            </a:r>
            <a:r>
              <a:rPr lang="ru-RU" dirty="0"/>
              <a:t>,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</a:t>
            </a:r>
            <a:r>
              <a:rPr lang="ru-RU" dirty="0" err="1"/>
              <a:t>гетерохроматину</a:t>
            </a:r>
            <a:r>
              <a:rPr lang="ru-RU" dirty="0"/>
              <a:t> (</a:t>
            </a:r>
            <a:r>
              <a:rPr lang="ru-RU" dirty="0" err="1"/>
              <a:t>близько</a:t>
            </a:r>
            <a:r>
              <a:rPr lang="ru-RU" dirty="0"/>
              <a:t> 8%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довжини</a:t>
            </a:r>
            <a:r>
              <a:rPr lang="ru-RU" dirty="0"/>
              <a:t> геному)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залишаються</a:t>
            </a:r>
            <a:r>
              <a:rPr lang="ru-RU" dirty="0"/>
              <a:t> </a:t>
            </a:r>
            <a:r>
              <a:rPr lang="ru-RU" dirty="0" err="1"/>
              <a:t>несеквенсованими</a:t>
            </a:r>
            <a:r>
              <a:rPr lang="ru-RU" dirty="0"/>
              <a:t>, як через </a:t>
            </a:r>
            <a:r>
              <a:rPr lang="ru-RU" dirty="0" err="1"/>
              <a:t>складнощі</a:t>
            </a:r>
            <a:r>
              <a:rPr lang="ru-RU" dirty="0"/>
              <a:t> </a:t>
            </a:r>
            <a:r>
              <a:rPr lang="ru-RU" dirty="0" err="1"/>
              <a:t>секвенсування</a:t>
            </a:r>
            <a:r>
              <a:rPr lang="ru-RU" dirty="0"/>
              <a:t>, так і через </a:t>
            </a:r>
            <a:r>
              <a:rPr lang="ru-RU" dirty="0" err="1"/>
              <a:t>невелику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активних</a:t>
            </a:r>
            <a:r>
              <a:rPr lang="ru-RU" dirty="0"/>
              <a:t> </a:t>
            </a:r>
            <a:r>
              <a:rPr lang="ru-RU" dirty="0" err="1"/>
              <a:t>генів</a:t>
            </a:r>
            <a:r>
              <a:rPr lang="ru-RU" dirty="0"/>
              <a:t> в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ділянках</a:t>
            </a:r>
            <a:r>
              <a:rPr lang="ru-RU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15" y="3717032"/>
            <a:ext cx="39338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482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Історія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0" b="90110" l="611" r="99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934" y="980728"/>
            <a:ext cx="467677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451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Curves_16x9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Curves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TS102801094 (1)</Template>
  <TotalTime>327</TotalTime>
  <Words>339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Curves_16x9</vt:lpstr>
      <vt:lpstr>Проект геному людини</vt:lpstr>
      <vt:lpstr>Прое́кт гено́му люди́ни (англ. Human Genome Project, HGP) — міжнародний проект наукових досліджень геному людини, мета якого полягає у визначенні послідовностей ДНК та локалізація генів та їх функцій.</vt:lpstr>
      <vt:lpstr>Загальна характеристика проекту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Історія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Хата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</dc:creator>
  <cp:lastModifiedBy>Яна</cp:lastModifiedBy>
  <cp:revision>8</cp:revision>
  <dcterms:created xsi:type="dcterms:W3CDTF">2013-11-21T14:50:46Z</dcterms:created>
  <dcterms:modified xsi:type="dcterms:W3CDTF">2013-11-21T20:23:34Z</dcterms:modified>
</cp:coreProperties>
</file>