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>
        <p:scale>
          <a:sx n="81" d="100"/>
          <a:sy n="81" d="100"/>
        </p:scale>
        <p:origin x="-18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1B26-833D-418B-8CBE-05CF0B0EB2F7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495F-2F6F-4560-88BD-3FC3A3A28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14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1B26-833D-418B-8CBE-05CF0B0EB2F7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495F-2F6F-4560-88BD-3FC3A3A28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203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1B26-833D-418B-8CBE-05CF0B0EB2F7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495F-2F6F-4560-88BD-3FC3A3A28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509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1B26-833D-418B-8CBE-05CF0B0EB2F7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495F-2F6F-4560-88BD-3FC3A3A2807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171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1B26-833D-418B-8CBE-05CF0B0EB2F7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495F-2F6F-4560-88BD-3FC3A3A28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045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1B26-833D-418B-8CBE-05CF0B0EB2F7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495F-2F6F-4560-88BD-3FC3A3A28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742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1B26-833D-418B-8CBE-05CF0B0EB2F7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495F-2F6F-4560-88BD-3FC3A3A28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555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1B26-833D-418B-8CBE-05CF0B0EB2F7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495F-2F6F-4560-88BD-3FC3A3A28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817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1B26-833D-418B-8CBE-05CF0B0EB2F7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495F-2F6F-4560-88BD-3FC3A3A28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203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1B26-833D-418B-8CBE-05CF0B0EB2F7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495F-2F6F-4560-88BD-3FC3A3A28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1B26-833D-418B-8CBE-05CF0B0EB2F7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495F-2F6F-4560-88BD-3FC3A3A28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36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1B26-833D-418B-8CBE-05CF0B0EB2F7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495F-2F6F-4560-88BD-3FC3A3A28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565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1B26-833D-418B-8CBE-05CF0B0EB2F7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495F-2F6F-4560-88BD-3FC3A3A28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02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1B26-833D-418B-8CBE-05CF0B0EB2F7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495F-2F6F-4560-88BD-3FC3A3A28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387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1B26-833D-418B-8CBE-05CF0B0EB2F7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495F-2F6F-4560-88BD-3FC3A3A28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43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1B26-833D-418B-8CBE-05CF0B0EB2F7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495F-2F6F-4560-88BD-3FC3A3A28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8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1B26-833D-418B-8CBE-05CF0B0EB2F7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495F-2F6F-4560-88BD-3FC3A3A28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005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5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A5E1B26-833D-418B-8CBE-05CF0B0EB2F7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107495F-2F6F-4560-88BD-3FC3A3A28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452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ru.wikipedia.org/wiki/%D0%AF%D0%BF%D0%BE%D0%BD%D1%81%D0%BA%D0%B8%D0%B9_%D1%8F%D0%B7%D1%8B%D0%B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ru.wikipedia.org/wiki/%D0%AF%D0%BF%D0%BE%D0%BD%D1%81%D0%BA%D0%B8%D0%B9_%D1%8F%D0%B7%D1%8B%D0%B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Ікебана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Філософія ікебани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11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3737" y="2967335"/>
            <a:ext cx="5784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Дякуємо за увагу!</a:t>
            </a:r>
            <a:endParaRPr lang="ru-RU" sz="54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3004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Ікебана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>
                <a:solidFill>
                  <a:schemeClr val="tx2">
                    <a:lumMod val="10000"/>
                  </a:schemeClr>
                </a:solidFill>
                <a:effectLst/>
              </a:rPr>
              <a:t>Ікебана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  <a:effectLst/>
              </a:rPr>
              <a:t> — традиційне японське мистецтво аранжування; створення композицій із зрізаних квітів, пагонів у спеціальних посудинах і розміщення їх в інтер'єрі. В основу ікебани покладено принцип вишуканої простоти, що досягається виявленням природної краси матеріалу.</a:t>
            </a:r>
            <a:endParaRPr lang="ru-RU" dirty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endParaRPr lang="ru-RU" dirty="0"/>
          </a:p>
        </p:txBody>
      </p:sp>
      <p:pic>
        <p:nvPicPr>
          <p:cNvPr id="1026" name="Picture 2" descr="http://royal-exclusive.com.ua/upload/images/articles/383836698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535" y="3702521"/>
            <a:ext cx="3490284" cy="254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661" y="3150743"/>
            <a:ext cx="4120896" cy="30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Історія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solidFill>
                  <a:schemeClr val="tx2">
                    <a:lumMod val="10000"/>
                  </a:schemeClr>
                </a:solidFill>
                <a:effectLst/>
              </a:rPr>
              <a:t>Ікебана виникла в Японії в XV столітті і спочатку мала релігійний напрямок, являючи собою підношення богам у японських храмах</a:t>
            </a:r>
            <a:r>
              <a:rPr lang="uk-UA" dirty="0" smtClean="0">
                <a:solidFill>
                  <a:schemeClr val="tx2">
                    <a:lumMod val="10000"/>
                  </a:schemeClr>
                </a:solidFill>
                <a:effectLst/>
              </a:rPr>
              <a:t>.</a:t>
            </a:r>
          </a:p>
          <a:p>
            <a:endParaRPr lang="uk-UA" dirty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endParaRPr lang="uk-UA" dirty="0" smtClean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endParaRPr lang="uk-UA" dirty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endParaRPr lang="uk-UA" dirty="0" smtClean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endParaRPr lang="uk-UA" dirty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Ікебана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-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одне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з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мистецтв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,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що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входять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в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програму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навчання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учениць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гейш.</a:t>
            </a:r>
          </a:p>
          <a:p>
            <a:pPr marL="36900" indent="0">
              <a:buNone/>
            </a:pPr>
            <a:endParaRPr lang="uk-UA" dirty="0" smtClean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endParaRPr lang="ru-RU" dirty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3690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303" y="2635130"/>
            <a:ext cx="8753404" cy="165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17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</a:rPr>
              <a:t>Школ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Ікебана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розвивається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в рамках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певних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шкіл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і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стилів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.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Найбільш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відомими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в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Японії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вважаються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школи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Ікенобо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,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Охара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,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Согецу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effectLst/>
              </a:rPr>
              <a:t>.</a:t>
            </a:r>
          </a:p>
          <a:p>
            <a:pPr marL="36900" indent="0">
              <a:buNone/>
            </a:pP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  <a:effectLst/>
              </a:rPr>
              <a:t>Ікенобо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.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effectLst/>
              </a:rPr>
              <a:t>Першою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школою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розвитку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ікебани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слід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вважати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Ікенобо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.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Ікенобо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була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заснована в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середині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XV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століття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Ікенобо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Сенке - священнослужителем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буддиського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храму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Роккакудо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в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місті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Кіото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. </a:t>
            </a:r>
            <a:endParaRPr lang="ru-RU" dirty="0" smtClean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36900" indent="0">
              <a:buNone/>
            </a:pP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179" y="3761824"/>
            <a:ext cx="3747008" cy="2810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627" y="3426742"/>
            <a:ext cx="4392930" cy="314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97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4755" y="635169"/>
            <a:ext cx="10353762" cy="4058751"/>
          </a:xfrm>
        </p:spPr>
        <p:txBody>
          <a:bodyPr/>
          <a:lstStyle/>
          <a:p>
            <a:pPr marL="36900" indent="0">
              <a:buNone/>
            </a:pPr>
            <a:endParaRPr lang="ru-RU" b="1" dirty="0" smtClean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36900" indent="0">
              <a:buNone/>
            </a:pP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  <a:effectLst/>
              </a:rPr>
              <a:t>Охара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effectLst/>
              </a:rPr>
              <a:t>. Школа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Охара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, заснована в 1897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році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, принесла в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ікебану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новий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стиль -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морибана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.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Відмінність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стилю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морибана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-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рослини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встановлюються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в плоских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низьких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вазах з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використанням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металевих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наколок (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кендзанов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287" y="3616620"/>
            <a:ext cx="3321177" cy="21545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024" y="2277969"/>
            <a:ext cx="3357095" cy="22339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066" y="2823841"/>
            <a:ext cx="3253242" cy="374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73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0643" y="1037505"/>
            <a:ext cx="10353762" cy="4058751"/>
          </a:xfrm>
        </p:spPr>
        <p:txBody>
          <a:bodyPr/>
          <a:lstStyle/>
          <a:p>
            <a:pPr marL="36900" indent="0">
              <a:buNone/>
            </a:pP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  <a:effectLst/>
              </a:rPr>
              <a:t>Согецу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effectLst/>
              </a:rPr>
              <a:t>. Школа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Согецу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(яп. 草 月 - «Трава і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Місяць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») -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найбільш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сучасна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зі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шкіл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,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що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виникла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в 1927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році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.</a:t>
            </a:r>
          </a:p>
          <a:p>
            <a:pPr marL="36900" indent="0"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effectLst/>
              </a:rPr>
              <a:t>Створив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школу Софу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Тесігахара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- художник-новатор, скульптор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  <a:effectLst/>
              </a:rPr>
              <a:t>.</a:t>
            </a:r>
            <a:endParaRPr lang="ru-RU" dirty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43" y="2582227"/>
            <a:ext cx="2900934" cy="38635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935" y="1876255"/>
            <a:ext cx="2857500" cy="2381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348" y="2582227"/>
            <a:ext cx="4397816" cy="402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07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Стилі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732449"/>
            <a:ext cx="6194141" cy="4058751"/>
          </a:xfrm>
        </p:spPr>
        <p:txBody>
          <a:bodyPr>
            <a:normAutofit/>
          </a:bodyPr>
          <a:lstStyle/>
          <a:p>
            <a:r>
              <a:rPr lang="uk-UA" b="1" i="1" dirty="0" err="1">
                <a:solidFill>
                  <a:schemeClr val="tx2">
                    <a:lumMod val="10000"/>
                  </a:schemeClr>
                </a:solidFill>
                <a:effectLst/>
              </a:rPr>
              <a:t>Рікка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effectLst/>
              </a:rPr>
              <a:t> 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  <a:effectLst/>
              </a:rPr>
              <a:t>(</a:t>
            </a:r>
            <a:r>
              <a:rPr lang="uk-UA" u="sng" dirty="0" err="1">
                <a:solidFill>
                  <a:schemeClr val="tx2">
                    <a:lumMod val="10000"/>
                  </a:schemeClr>
                </a:solidFill>
                <a:effectLst/>
                <a:hlinkClick r:id="rId2" tooltip="Японский язык"/>
              </a:rPr>
              <a:t>яп</a:t>
            </a:r>
            <a:r>
              <a:rPr lang="uk-UA" u="sng" dirty="0">
                <a:solidFill>
                  <a:schemeClr val="tx2">
                    <a:lumMod val="10000"/>
                  </a:schemeClr>
                </a:solidFill>
                <a:effectLst/>
                <a:hlinkClick r:id="rId2" tooltip="Японский язык"/>
              </a:rPr>
              <a:t>.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 </a:t>
            </a:r>
            <a:r>
              <a:rPr lang="ja-JP" altLang="en-US" sz="2800" dirty="0">
                <a:solidFill>
                  <a:schemeClr val="tx2">
                    <a:lumMod val="10000"/>
                  </a:schemeClr>
                </a:solidFill>
                <a:effectLst/>
              </a:rPr>
              <a:t>立花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  <a:effectLst/>
              </a:rPr>
              <a:t>)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 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  <a:effectLst/>
              </a:rPr>
              <a:t>— Найбільшої популярності стиль </a:t>
            </a:r>
            <a:r>
              <a:rPr lang="uk-UA" dirty="0" err="1">
                <a:solidFill>
                  <a:schemeClr val="tx2">
                    <a:lumMod val="10000"/>
                  </a:schemeClr>
                </a:solidFill>
                <a:effectLst/>
              </a:rPr>
              <a:t>Рікка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  <a:effectLst/>
              </a:rPr>
              <a:t> досяг у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XVII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  <a:effectLst/>
              </a:rPr>
              <a:t> столітті, зараз вважається застарілим і </a:t>
            </a:r>
            <a:r>
              <a:rPr lang="uk-UA" dirty="0" err="1">
                <a:solidFill>
                  <a:schemeClr val="tx2">
                    <a:lumMod val="10000"/>
                  </a:schemeClr>
                </a:solidFill>
                <a:effectLst/>
              </a:rPr>
              <a:t>рідко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  <a:effectLst/>
              </a:rPr>
              <a:t> практикується.</a:t>
            </a:r>
            <a:endParaRPr lang="ru-RU" sz="2400" dirty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lvl="1"/>
            <a:r>
              <a:rPr lang="uk-UA" i="1" dirty="0" err="1">
                <a:solidFill>
                  <a:schemeClr val="tx2">
                    <a:lumMod val="10000"/>
                  </a:schemeClr>
                </a:solidFill>
                <a:effectLst/>
              </a:rPr>
              <a:t>Рікка</a:t>
            </a:r>
            <a:r>
              <a:rPr lang="uk-UA" i="1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uk-UA" i="1" dirty="0" err="1">
                <a:solidFill>
                  <a:schemeClr val="tx2">
                    <a:lumMod val="10000"/>
                  </a:schemeClr>
                </a:solidFill>
                <a:effectLst/>
              </a:rPr>
              <a:t>Сьофу</a:t>
            </a:r>
            <a:r>
              <a:rPr lang="uk-UA" i="1" dirty="0">
                <a:solidFill>
                  <a:schemeClr val="tx2">
                    <a:lumMod val="10000"/>
                  </a:schemeClr>
                </a:solidFill>
                <a:effectLst/>
              </a:rPr>
              <a:t>-тай</a:t>
            </a:r>
            <a:endParaRPr lang="ru-RU" sz="2000" dirty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lvl="1"/>
            <a:r>
              <a:rPr lang="uk-UA" i="1" dirty="0" err="1">
                <a:solidFill>
                  <a:schemeClr val="tx2">
                    <a:lumMod val="10000"/>
                  </a:schemeClr>
                </a:solidFill>
                <a:effectLst/>
              </a:rPr>
              <a:t>Рікка</a:t>
            </a:r>
            <a:r>
              <a:rPr lang="uk-UA" i="1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uk-UA" i="1" dirty="0" err="1">
                <a:solidFill>
                  <a:schemeClr val="tx2">
                    <a:lumMod val="10000"/>
                  </a:schemeClr>
                </a:solidFill>
                <a:effectLst/>
              </a:rPr>
              <a:t>Симпу</a:t>
            </a:r>
            <a:r>
              <a:rPr lang="uk-UA" i="1" dirty="0">
                <a:solidFill>
                  <a:schemeClr val="tx2">
                    <a:lumMod val="10000"/>
                  </a:schemeClr>
                </a:solidFill>
                <a:effectLst/>
              </a:rPr>
              <a:t>-тай</a:t>
            </a:r>
            <a:endParaRPr lang="ru-RU" sz="2000" dirty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r>
              <a:rPr lang="uk-UA" b="1" i="1" dirty="0" err="1">
                <a:solidFill>
                  <a:schemeClr val="tx2">
                    <a:lumMod val="10000"/>
                  </a:schemeClr>
                </a:solidFill>
                <a:effectLst/>
              </a:rPr>
              <a:t>Сьока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effectLst/>
              </a:rPr>
              <a:t> 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  <a:effectLst/>
              </a:rPr>
              <a:t>(</a:t>
            </a:r>
            <a:r>
              <a:rPr lang="uk-UA" u="sng" dirty="0" err="1">
                <a:solidFill>
                  <a:schemeClr val="tx2">
                    <a:lumMod val="10000"/>
                  </a:schemeClr>
                </a:solidFill>
                <a:effectLst/>
                <a:hlinkClick r:id="rId2" tooltip="Японский язык"/>
              </a:rPr>
              <a:t>яп</a:t>
            </a:r>
            <a:r>
              <a:rPr lang="uk-UA" u="sng" dirty="0">
                <a:solidFill>
                  <a:schemeClr val="tx2">
                    <a:lumMod val="10000"/>
                  </a:schemeClr>
                </a:solidFill>
                <a:effectLst/>
                <a:hlinkClick r:id="rId2" tooltip="Японский язык"/>
              </a:rPr>
              <a:t>.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 </a:t>
            </a:r>
            <a:r>
              <a:rPr lang="ja-JP" altLang="en-US" sz="2800" dirty="0">
                <a:solidFill>
                  <a:schemeClr val="tx2">
                    <a:lumMod val="10000"/>
                  </a:schemeClr>
                </a:solidFill>
                <a:effectLst/>
              </a:rPr>
              <a:t>生花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  <a:effectLst/>
              </a:rPr>
              <a:t>)</a:t>
            </a:r>
            <a:endParaRPr lang="ru-RU" sz="2400" dirty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lvl="1"/>
            <a:r>
              <a:rPr lang="uk-UA" i="1" dirty="0" err="1">
                <a:solidFill>
                  <a:schemeClr val="tx2">
                    <a:lumMod val="10000"/>
                  </a:schemeClr>
                </a:solidFill>
                <a:effectLst/>
              </a:rPr>
              <a:t>Сьока</a:t>
            </a:r>
            <a:r>
              <a:rPr lang="uk-UA" i="1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uk-UA" i="1" dirty="0" err="1">
                <a:solidFill>
                  <a:schemeClr val="tx2">
                    <a:lumMod val="10000"/>
                  </a:schemeClr>
                </a:solidFill>
                <a:effectLst/>
              </a:rPr>
              <a:t>Сьофу</a:t>
            </a:r>
            <a:r>
              <a:rPr lang="uk-UA" i="1" dirty="0">
                <a:solidFill>
                  <a:schemeClr val="tx2">
                    <a:lumMod val="10000"/>
                  </a:schemeClr>
                </a:solidFill>
                <a:effectLst/>
              </a:rPr>
              <a:t>-тай</a:t>
            </a:r>
            <a:endParaRPr lang="ru-RU" sz="2000" dirty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lvl="1"/>
            <a:r>
              <a:rPr lang="uk-UA" i="1" dirty="0" err="1">
                <a:solidFill>
                  <a:schemeClr val="tx2">
                    <a:lumMod val="10000"/>
                  </a:schemeClr>
                </a:solidFill>
                <a:effectLst/>
              </a:rPr>
              <a:t>Сьока</a:t>
            </a:r>
            <a:r>
              <a:rPr lang="uk-UA" i="1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uk-UA" i="1" dirty="0" err="1">
                <a:solidFill>
                  <a:schemeClr val="tx2">
                    <a:lumMod val="10000"/>
                  </a:schemeClr>
                </a:solidFill>
                <a:effectLst/>
              </a:rPr>
              <a:t>Симпу</a:t>
            </a:r>
            <a:r>
              <a:rPr lang="uk-UA" i="1" dirty="0">
                <a:solidFill>
                  <a:schemeClr val="tx2">
                    <a:lumMod val="10000"/>
                  </a:schemeClr>
                </a:solidFill>
                <a:effectLst/>
              </a:rPr>
              <a:t>-тай</a:t>
            </a:r>
            <a:endParaRPr lang="ru-RU" sz="2000" dirty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096" y="1764268"/>
            <a:ext cx="32004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93352" y="5421420"/>
            <a:ext cx="30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Ікебана у стилі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Рікка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036" y="3386518"/>
            <a:ext cx="3626058" cy="24042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86656" y="5943599"/>
            <a:ext cx="311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Ікебана у стилі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Сьока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0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035" y="541806"/>
            <a:ext cx="4316573" cy="6066258"/>
          </a:xfrm>
        </p:spPr>
        <p:txBody>
          <a:bodyPr>
            <a:normAutofit lnSpcReduction="10000"/>
          </a:bodyPr>
          <a:lstStyle/>
          <a:p>
            <a:r>
              <a:rPr lang="uk-UA" b="1" i="1" dirty="0">
                <a:solidFill>
                  <a:schemeClr val="tx2">
                    <a:lumMod val="10000"/>
                  </a:schemeClr>
                </a:solidFill>
                <a:effectLst/>
              </a:rPr>
              <a:t>Нагеіре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effectLst/>
              </a:rPr>
              <a:t> 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  <a:effectLst/>
              </a:rPr>
              <a:t>(</a:t>
            </a:r>
            <a:r>
              <a:rPr lang="uk-UA" u="sng" dirty="0" err="1">
                <a:solidFill>
                  <a:schemeClr val="tx2">
                    <a:lumMod val="10000"/>
                  </a:schemeClr>
                </a:solidFill>
                <a:effectLst/>
                <a:hlinkClick r:id="rId2" tooltip="Японский язык"/>
              </a:rPr>
              <a:t>яп</a:t>
            </a:r>
            <a:r>
              <a:rPr lang="uk-UA" u="sng" dirty="0">
                <a:solidFill>
                  <a:schemeClr val="tx2">
                    <a:lumMod val="10000"/>
                  </a:schemeClr>
                </a:solidFill>
                <a:effectLst/>
                <a:hlinkClick r:id="rId2" tooltip="Японский язык"/>
              </a:rPr>
              <a:t>.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 </a:t>
            </a:r>
            <a:r>
              <a:rPr lang="ja-JP" altLang="en-US" sz="2800" dirty="0">
                <a:solidFill>
                  <a:schemeClr val="tx2">
                    <a:lumMod val="10000"/>
                  </a:schemeClr>
                </a:solidFill>
                <a:effectLst/>
              </a:rPr>
              <a:t>投げ入れ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  <a:effectLst/>
              </a:rPr>
              <a:t>; інша назва—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 </a:t>
            </a:r>
            <a:r>
              <a:rPr lang="uk-UA" i="1" dirty="0" err="1">
                <a:solidFill>
                  <a:schemeClr val="tx2">
                    <a:lumMod val="10000"/>
                  </a:schemeClr>
                </a:solidFill>
                <a:effectLst/>
              </a:rPr>
              <a:t>хейка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  <a:effectLst/>
              </a:rPr>
              <a:t>)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 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  <a:effectLst/>
              </a:rPr>
              <a:t>— ікебана у високих вазах з вузькою горловиною, рослини встановлюються, спираючись на край ваз. Якщо потрібно встановити гілки і стебла в іншому положенні, то застосовують нескладні дерев'яні підпірки.</a:t>
            </a:r>
            <a:endParaRPr lang="ru-RU" sz="2400" dirty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r>
              <a:rPr lang="uk-UA" b="1" i="1" dirty="0" err="1">
                <a:solidFill>
                  <a:schemeClr val="tx2">
                    <a:lumMod val="10000"/>
                  </a:schemeClr>
                </a:solidFill>
                <a:effectLst/>
              </a:rPr>
              <a:t>Морибана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effectLst/>
              </a:rPr>
              <a:t> 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  <a:effectLst/>
              </a:rPr>
              <a:t>(</a:t>
            </a:r>
            <a:r>
              <a:rPr lang="ru-RU" u="sng" dirty="0">
                <a:solidFill>
                  <a:schemeClr val="tx2">
                    <a:lumMod val="10000"/>
                  </a:schemeClr>
                </a:solidFill>
                <a:effectLst/>
                <a:hlinkClick r:id="rId2" tooltip="Японский язык"/>
              </a:rPr>
              <a:t>яп.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 </a:t>
            </a:r>
            <a:r>
              <a:rPr lang="ja-JP" altLang="en-US" sz="2800" dirty="0">
                <a:solidFill>
                  <a:schemeClr val="tx2">
                    <a:lumMod val="10000"/>
                  </a:schemeClr>
                </a:solidFill>
                <a:effectLst/>
              </a:rPr>
              <a:t>盛り花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) —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ікебана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на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низьких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плоских вазах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або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підносах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, в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яких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може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міститися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вода. Для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встановлення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рослин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в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посуді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використовуються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металеві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наколки (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кендзан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)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або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важкі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металеві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тримачі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з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відкритими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гніздами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(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сіппо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).</a:t>
            </a:r>
            <a:endParaRPr lang="ru-RU" sz="2400" dirty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r>
              <a:rPr lang="ru-RU" b="1" i="1" dirty="0" err="1">
                <a:solidFill>
                  <a:schemeClr val="tx2">
                    <a:lumMod val="10000"/>
                  </a:schemeClr>
                </a:solidFill>
                <a:effectLst/>
              </a:rPr>
              <a:t>Дзиюка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effectLst/>
              </a:rPr>
              <a:t> 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— 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  <a:effectLst/>
              </a:rPr>
              <a:t>вільний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стиль.</a:t>
            </a:r>
            <a:endParaRPr lang="ru-RU" sz="2400" dirty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268" y="541806"/>
            <a:ext cx="2679192" cy="3572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92268" y="3718441"/>
            <a:ext cx="3096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Стиль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Хейка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9120" y="541806"/>
            <a:ext cx="3862841" cy="35459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99120" y="3718441"/>
            <a:ext cx="222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Стиль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Морибана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2268" y="4277154"/>
            <a:ext cx="3545850" cy="25319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38118" y="6423398"/>
            <a:ext cx="198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Стиль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Дзиюка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38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Цитати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ru-RU" dirty="0" err="1">
                <a:solidFill>
                  <a:schemeClr val="bg1"/>
                </a:solidFill>
              </a:rPr>
              <a:t>Ікенобо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Сенкей</a:t>
            </a:r>
            <a:r>
              <a:rPr lang="ru-RU" dirty="0">
                <a:solidFill>
                  <a:schemeClr val="bg1"/>
                </a:solidFill>
              </a:rPr>
              <a:t> писав про </a:t>
            </a:r>
            <a:r>
              <a:rPr lang="ru-RU" dirty="0" err="1">
                <a:solidFill>
                  <a:schemeClr val="bg1"/>
                </a:solidFill>
              </a:rPr>
              <a:t>мистецтво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ікебана</a:t>
            </a:r>
            <a:r>
              <a:rPr lang="ru-RU" dirty="0">
                <a:solidFill>
                  <a:schemeClr val="bg1"/>
                </a:solidFill>
              </a:rPr>
              <a:t> :</a:t>
            </a:r>
            <a:endParaRPr lang="uk-UA" dirty="0" smtClean="0">
              <a:solidFill>
                <a:schemeClr val="bg1"/>
              </a:solidFill>
              <a:effectLst/>
            </a:endParaRPr>
          </a:p>
          <a:p>
            <a:r>
              <a:rPr lang="uk-UA" dirty="0" smtClean="0">
                <a:solidFill>
                  <a:schemeClr val="bg1"/>
                </a:solidFill>
                <a:effectLst/>
              </a:rPr>
              <a:t>«Я </a:t>
            </a:r>
            <a:r>
              <a:rPr lang="uk-UA" dirty="0">
                <a:solidFill>
                  <a:schemeClr val="bg1"/>
                </a:solidFill>
                <a:effectLst/>
              </a:rPr>
              <a:t>провів </a:t>
            </a:r>
            <a:r>
              <a:rPr lang="uk-UA" dirty="0" err="1">
                <a:solidFill>
                  <a:schemeClr val="bg1"/>
                </a:solidFill>
                <a:effectLst/>
              </a:rPr>
              <a:t>насамоті</a:t>
            </a:r>
            <a:r>
              <a:rPr lang="uk-UA" dirty="0">
                <a:solidFill>
                  <a:schemeClr val="bg1"/>
                </a:solidFill>
                <a:effectLst/>
              </a:rPr>
              <a:t> багато годин, знаходячи задоволення в тому, що збирав гілки сухих дерев і ставив їх у розбитий </a:t>
            </a:r>
            <a:r>
              <a:rPr lang="uk-UA" dirty="0" err="1">
                <a:solidFill>
                  <a:schemeClr val="bg1"/>
                </a:solidFill>
                <a:effectLst/>
              </a:rPr>
              <a:t>кувшин</a:t>
            </a:r>
            <a:r>
              <a:rPr lang="uk-UA" dirty="0">
                <a:solidFill>
                  <a:schemeClr val="bg1"/>
                </a:solidFill>
                <a:effectLst/>
              </a:rPr>
              <a:t>. Коли я сидів, вдивляюсь в них, різні думки лізли мені в голову. Ми докладаємо стільки зусиль, щоб побудувати сад з каменів або фонтан на подвір'ї, забуваючи, що мистецтво ікебана дає можливість побачити в одній краплині воли чи в невеликій гілці безкрайні гори і ріки за найкоротший час. Воістину це вражаюче мистецтво. </a:t>
            </a:r>
            <a:r>
              <a:rPr lang="uk-UA" dirty="0" smtClean="0">
                <a:solidFill>
                  <a:schemeClr val="bg1"/>
                </a:solidFill>
                <a:effectLst/>
              </a:rPr>
              <a:t>»</a:t>
            </a:r>
          </a:p>
          <a:p>
            <a:r>
              <a:rPr lang="uk-UA" dirty="0" smtClean="0">
                <a:solidFill>
                  <a:schemeClr val="bg1"/>
                </a:solidFill>
                <a:effectLst/>
              </a:rPr>
              <a:t>«Коли </a:t>
            </a:r>
            <a:r>
              <a:rPr lang="uk-UA" dirty="0">
                <a:solidFill>
                  <a:schemeClr val="bg1"/>
                </a:solidFill>
                <a:effectLst/>
              </a:rPr>
              <a:t>я вдихаю аромат квітів, відчуваю, ніби я потрапив до райського саду. Не даремно же Будда в своїх проповідях використовує образ квітки. Хіба 5 кольорів - синій, жовтий, червоний, білий, чорний - не уособлюють 5 здібностей і 5 органів? Смерть нескінченної кількості квітів в зимовий час підтверджує закон змін, перетворень, і шматочок землі з сосною і кедром в цьому покинутому місці символізує </a:t>
            </a:r>
            <a:r>
              <a:rPr lang="uk-UA">
                <a:solidFill>
                  <a:schemeClr val="bg1"/>
                </a:solidFill>
                <a:effectLst/>
              </a:rPr>
              <a:t>Істину </a:t>
            </a:r>
            <a:r>
              <a:rPr lang="uk-UA" smtClean="0">
                <a:solidFill>
                  <a:schemeClr val="bg1"/>
                </a:solidFill>
                <a:effectLst/>
              </a:rPr>
              <a:t>Всесвіту.»</a:t>
            </a:r>
            <a:endParaRPr lang="uk-UA" dirty="0" smtClean="0">
              <a:solidFill>
                <a:schemeClr val="bg1"/>
              </a:solidFill>
              <a:effectLst/>
            </a:endParaRPr>
          </a:p>
          <a:p>
            <a:pPr marL="3690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308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ифель">
  <a:themeElements>
    <a:clrScheme name="Грифель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Грифель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ифел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Грифель</Template>
  <TotalTime>74</TotalTime>
  <Words>275</Words>
  <Application>Microsoft Office PowerPoint</Application>
  <PresentationFormat>Произвольный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Грифель</vt:lpstr>
      <vt:lpstr>Ікебана</vt:lpstr>
      <vt:lpstr>Ікебана</vt:lpstr>
      <vt:lpstr>Історія</vt:lpstr>
      <vt:lpstr>Школи</vt:lpstr>
      <vt:lpstr>Презентация PowerPoint</vt:lpstr>
      <vt:lpstr>Презентация PowerPoint</vt:lpstr>
      <vt:lpstr>Стилі</vt:lpstr>
      <vt:lpstr>Презентация PowerPoint</vt:lpstr>
      <vt:lpstr>Цитати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Lyubov Dorovska</cp:lastModifiedBy>
  <cp:revision>9</cp:revision>
  <dcterms:created xsi:type="dcterms:W3CDTF">2014-12-07T17:02:03Z</dcterms:created>
  <dcterms:modified xsi:type="dcterms:W3CDTF">2014-12-07T19:25:28Z</dcterms:modified>
</cp:coreProperties>
</file>