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58" r:id="rId7"/>
    <p:sldId id="263" r:id="rId8"/>
    <p:sldId id="260" r:id="rId9"/>
    <p:sldId id="261" r:id="rId10"/>
    <p:sldId id="259" r:id="rId11"/>
    <p:sldId id="264" r:id="rId12"/>
    <p:sldId id="262" r:id="rId13"/>
    <p:sldId id="265" r:id="rId14"/>
    <p:sldId id="269" r:id="rId15"/>
    <p:sldId id="266" r:id="rId16"/>
    <p:sldId id="267" r:id="rId17"/>
    <p:sldId id="268" r:id="rId18"/>
    <p:sldId id="270" r:id="rId19"/>
    <p:sldId id="271"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222910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160196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602997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DAA8A91-D1BE-4987-9984-8AE38773D39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2D52797-C18B-4666-AEF1-760015482A6C}" type="datetimeFigureOut">
              <a:rPr lang="ru-RU" smtClean="0"/>
              <a:t>06.01.2014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DAA8A91-D1BE-4987-9984-8AE38773D394}"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2D52797-C18B-4666-AEF1-760015482A6C}" type="datetimeFigureOut">
              <a:rPr lang="ru-RU" smtClean="0"/>
              <a:t>06.01.2014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52797-C18B-4666-AEF1-760015482A6C}" type="datetimeFigureOut">
              <a:rPr lang="ru-RU" smtClean="0"/>
              <a:t>06.01.2014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1136069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DAA8A91-D1BE-4987-9984-8AE38773D394}"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E2D52797-C18B-4666-AEF1-760015482A6C}" type="datetimeFigureOut">
              <a:rPr lang="ru-RU" smtClean="0"/>
              <a:t>06.01.2014</a:t>
            </a:fld>
            <a:endParaRPr lang="ru-RU"/>
          </a:p>
        </p:txBody>
      </p:sp>
      <p:sp>
        <p:nvSpPr>
          <p:cNvPr id="16" name="Slide Number Placeholder 15"/>
          <p:cNvSpPr>
            <a:spLocks noGrp="1"/>
          </p:cNvSpPr>
          <p:nvPr>
            <p:ph type="sldNum" sz="quarter" idx="11"/>
          </p:nvPr>
        </p:nvSpPr>
        <p:spPr/>
        <p:txBody>
          <a:bodyPr/>
          <a:lstStyle/>
          <a:p>
            <a:fld id="{5DAA8A91-D1BE-4987-9984-8AE38773D394}"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E2D52797-C18B-4666-AEF1-760015482A6C}" type="datetimeFigureOut">
              <a:rPr lang="ru-RU" smtClean="0"/>
              <a:t>06.01.2014</a:t>
            </a:fld>
            <a:endParaRPr lang="ru-RU"/>
          </a:p>
        </p:txBody>
      </p:sp>
      <p:sp>
        <p:nvSpPr>
          <p:cNvPr id="15" name="Slide Number Placeholder 14"/>
          <p:cNvSpPr>
            <a:spLocks noGrp="1"/>
          </p:cNvSpPr>
          <p:nvPr>
            <p:ph type="sldNum" sz="quarter" idx="11"/>
          </p:nvPr>
        </p:nvSpPr>
        <p:spPr/>
        <p:txBody>
          <a:bodyPr/>
          <a:lstStyle/>
          <a:p>
            <a:fld id="{5DAA8A91-D1BE-4987-9984-8AE38773D394}"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E2D52797-C18B-4666-AEF1-760015482A6C}" type="datetimeFigureOut">
              <a:rPr lang="ru-RU" smtClean="0"/>
              <a:t>06.01.2014</a:t>
            </a:fld>
            <a:endParaRPr lang="ru-RU"/>
          </a:p>
        </p:txBody>
      </p:sp>
      <p:sp>
        <p:nvSpPr>
          <p:cNvPr id="13" name="Slide Number Placeholder 12"/>
          <p:cNvSpPr>
            <a:spLocks noGrp="1"/>
          </p:cNvSpPr>
          <p:nvPr>
            <p:ph type="sldNum" sz="quarter" idx="11"/>
          </p:nvPr>
        </p:nvSpPr>
        <p:spPr/>
        <p:txBody>
          <a:bodyPr/>
          <a:lstStyle/>
          <a:p>
            <a:fld id="{5DAA8A91-D1BE-4987-9984-8AE38773D394}"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D52797-C18B-4666-AEF1-760015482A6C}" type="datetimeFigureOut">
              <a:rPr lang="ru-RU" smtClean="0"/>
              <a:t>06.01.2014</a:t>
            </a:fld>
            <a:endParaRPr lang="ru-RU"/>
          </a:p>
        </p:txBody>
      </p:sp>
      <p:sp>
        <p:nvSpPr>
          <p:cNvPr id="9" name="Slide Number Placeholder 8"/>
          <p:cNvSpPr>
            <a:spLocks noGrp="1"/>
          </p:cNvSpPr>
          <p:nvPr>
            <p:ph type="sldNum" sz="quarter" idx="11"/>
          </p:nvPr>
        </p:nvSpPr>
        <p:spPr/>
        <p:txBody>
          <a:bodyPr/>
          <a:lstStyle/>
          <a:p>
            <a:fld id="{5DAA8A91-D1BE-4987-9984-8AE38773D394}"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E2D52797-C18B-4666-AEF1-760015482A6C}" type="datetimeFigureOut">
              <a:rPr lang="ru-RU" smtClean="0"/>
              <a:t>06.01.2014</a:t>
            </a:fld>
            <a:endParaRPr lang="ru-RU"/>
          </a:p>
        </p:txBody>
      </p:sp>
      <p:sp>
        <p:nvSpPr>
          <p:cNvPr id="15" name="Slide Number Placeholder 14"/>
          <p:cNvSpPr>
            <a:spLocks noGrp="1"/>
          </p:cNvSpPr>
          <p:nvPr>
            <p:ph type="sldNum" sz="quarter" idx="11"/>
          </p:nvPr>
        </p:nvSpPr>
        <p:spPr/>
        <p:txBody>
          <a:bodyPr/>
          <a:lstStyle/>
          <a:p>
            <a:fld id="{5DAA8A91-D1BE-4987-9984-8AE38773D394}"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E2D52797-C18B-4666-AEF1-760015482A6C}" type="datetimeFigureOut">
              <a:rPr lang="ru-RU" smtClean="0"/>
              <a:t>06.01.2014</a:t>
            </a:fld>
            <a:endParaRPr lang="ru-RU"/>
          </a:p>
        </p:txBody>
      </p:sp>
      <p:sp>
        <p:nvSpPr>
          <p:cNvPr id="8" name="Slide Number Placeholder 7"/>
          <p:cNvSpPr>
            <a:spLocks noGrp="1"/>
          </p:cNvSpPr>
          <p:nvPr>
            <p:ph type="sldNum" sz="quarter" idx="11"/>
          </p:nvPr>
        </p:nvSpPr>
        <p:spPr/>
        <p:txBody>
          <a:bodyPr/>
          <a:lstStyle/>
          <a:p>
            <a:fld id="{5DAA8A91-D1BE-4987-9984-8AE38773D394}"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Slide Number Placeholder 5"/>
          <p:cNvSpPr>
            <a:spLocks noGrp="1"/>
          </p:cNvSpPr>
          <p:nvPr>
            <p:ph type="sldNum" sz="quarter" idx="11"/>
          </p:nvPr>
        </p:nvSpPr>
        <p:spPr/>
        <p:txBody>
          <a:bodyPr/>
          <a:lstStyle/>
          <a:p>
            <a:fld id="{5DAA8A91-D1BE-4987-9984-8AE38773D394}"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978884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E2D52797-C18B-4666-AEF1-760015482A6C}" type="datetimeFigureOut">
              <a:rPr lang="ru-RU" smtClean="0"/>
              <a:t>06.01.2014</a:t>
            </a:fld>
            <a:endParaRPr lang="ru-RU"/>
          </a:p>
        </p:txBody>
      </p:sp>
      <p:sp>
        <p:nvSpPr>
          <p:cNvPr id="16" name="Slide Number Placeholder 15"/>
          <p:cNvSpPr>
            <a:spLocks noGrp="1"/>
          </p:cNvSpPr>
          <p:nvPr>
            <p:ph type="sldNum" sz="quarter" idx="11"/>
          </p:nvPr>
        </p:nvSpPr>
        <p:spPr/>
        <p:txBody>
          <a:bodyPr/>
          <a:lstStyle/>
          <a:p>
            <a:fld id="{5DAA8A91-D1BE-4987-9984-8AE38773D394}"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E2D52797-C18B-4666-AEF1-760015482A6C}" type="datetimeFigureOut">
              <a:rPr lang="ru-RU" smtClean="0"/>
              <a:t>06.01.2014</a:t>
            </a:fld>
            <a:endParaRPr lang="ru-RU"/>
          </a:p>
        </p:txBody>
      </p:sp>
      <p:sp>
        <p:nvSpPr>
          <p:cNvPr id="14" name="Slide Number Placeholder 13"/>
          <p:cNvSpPr>
            <a:spLocks noGrp="1"/>
          </p:cNvSpPr>
          <p:nvPr>
            <p:ph type="sldNum" sz="quarter" idx="11"/>
          </p:nvPr>
        </p:nvSpPr>
        <p:spPr/>
        <p:txBody>
          <a:bodyPr/>
          <a:lstStyle/>
          <a:p>
            <a:fld id="{5DAA8A91-D1BE-4987-9984-8AE38773D394}"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D52797-C18B-4666-AEF1-760015482A6C}" type="datetimeFigureOut">
              <a:rPr lang="ru-RU" smtClean="0"/>
              <a:t>06.01.2014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AA8A91-D1BE-4987-9984-8AE38773D394}" type="slidenum">
              <a:rPr lang="ru-RU" smtClean="0"/>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17" name="Нижний колонтитул 16"/>
          <p:cNvSpPr>
            <a:spLocks noGrp="1"/>
          </p:cNvSpPr>
          <p:nvPr>
            <p:ph type="ftr" sz="quarter" idx="11"/>
          </p:nvPr>
        </p:nvSpPr>
        <p:spPr/>
        <p:txBody>
          <a:bodyPr/>
          <a:lstStyle>
            <a:extLst/>
          </a:lstStyle>
          <a:p>
            <a:endParaRPr lang="ru-RU"/>
          </a:p>
        </p:txBody>
      </p:sp>
      <p:sp>
        <p:nvSpPr>
          <p:cNvPr id="29" name="Номер слайда 28"/>
          <p:cNvSpPr>
            <a:spLocks noGrp="1"/>
          </p:cNvSpPr>
          <p:nvPr>
            <p:ph type="sldNum" sz="quarter" idx="12"/>
          </p:nvPr>
        </p:nvSpPr>
        <p:spPr/>
        <p:txBody>
          <a:bodyPr/>
          <a:lstStyle>
            <a:extLst/>
          </a:lstStyle>
          <a:p>
            <a:fld id="{5DAA8A91-D1BE-4987-9984-8AE38773D394}" type="slidenum">
              <a:rPr lang="ru-RU" smtClean="0"/>
              <a:t>‹#›</a:t>
            </a:fld>
            <a:endParaRPr lang="ru-RU"/>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DAA8A91-D1BE-4987-9984-8AE38773D394}" type="slidenum">
              <a:rPr lang="ru-RU" smtClean="0"/>
              <a:t>‹#›</a:t>
            </a:fld>
            <a:endParaRPr lang="ru-RU"/>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5DAA8A91-D1BE-4987-9984-8AE38773D394}" type="slidenum">
              <a:rPr lang="ru-RU" smtClean="0"/>
              <a:t>‹#›</a:t>
            </a:fld>
            <a:endParaRPr lang="ru-RU"/>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2990424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E2D52797-C18B-4666-AEF1-760015482A6C}" type="datetimeFigureOut">
              <a:rPr lang="ru-RU" smtClean="0"/>
              <a:t>06.01.2014</a:t>
            </a:fld>
            <a:endParaRPr lang="ru-RU"/>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p>
        </p:txBody>
      </p:sp>
      <p:sp>
        <p:nvSpPr>
          <p:cNvPr id="7" name="Номер слайда 6"/>
          <p:cNvSpPr>
            <a:spLocks noGrp="1"/>
          </p:cNvSpPr>
          <p:nvPr>
            <p:ph type="sldNum" sz="quarter" idx="12"/>
          </p:nvPr>
        </p:nvSpPr>
        <p:spPr>
          <a:xfrm>
            <a:off x="8610600" y="55499"/>
            <a:ext cx="457200" cy="365125"/>
          </a:xfrm>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DAA8A91-D1BE-4987-9984-8AE38773D394}"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2D52797-C18B-4666-AEF1-760015482A6C}" type="datetimeFigureOut">
              <a:rPr lang="ru-RU" smtClean="0"/>
              <a:t>06.01.2014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182251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2D52797-C18B-4666-AEF1-760015482A6C}" type="datetimeFigureOut">
              <a:rPr lang="ru-RU" smtClean="0"/>
              <a:t>06.01.2014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59020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2D52797-C18B-4666-AEF1-760015482A6C}" type="datetimeFigureOut">
              <a:rPr lang="ru-RU" smtClean="0"/>
              <a:t>06.01.2014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31828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98268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2D52797-C18B-4666-AEF1-760015482A6C}" type="datetimeFigureOut">
              <a:rPr lang="ru-RU" smtClean="0"/>
              <a:t>06.01.2014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AA8A91-D1BE-4987-9984-8AE38773D394}" type="slidenum">
              <a:rPr lang="ru-RU" smtClean="0"/>
              <a:t>‹#›</a:t>
            </a:fld>
            <a:endParaRPr lang="ru-RU"/>
          </a:p>
        </p:txBody>
      </p:sp>
    </p:spTree>
    <p:extLst>
      <p:ext uri="{BB962C8B-B14F-4D97-AF65-F5344CB8AC3E}">
        <p14:creationId xmlns:p14="http://schemas.microsoft.com/office/powerpoint/2010/main" val="79025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52797-C18B-4666-AEF1-760015482A6C}" type="datetimeFigureOut">
              <a:rPr lang="ru-RU" smtClean="0"/>
              <a:t>06.01.2014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A8A91-D1BE-4987-9984-8AE38773D394}" type="slidenum">
              <a:rPr lang="ru-RU" smtClean="0"/>
              <a:t>‹#›</a:t>
            </a:fld>
            <a:endParaRPr lang="ru-RU"/>
          </a:p>
        </p:txBody>
      </p:sp>
    </p:spTree>
    <p:extLst>
      <p:ext uri="{BB962C8B-B14F-4D97-AF65-F5344CB8AC3E}">
        <p14:creationId xmlns:p14="http://schemas.microsoft.com/office/powerpoint/2010/main" val="862682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2D52797-C18B-4666-AEF1-760015482A6C}" type="datetimeFigureOut">
              <a:rPr lang="ru-RU" smtClean="0"/>
              <a:t>06.01.2014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DAA8A91-D1BE-4987-9984-8AE38773D39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E2D52797-C18B-4666-AEF1-760015482A6C}" type="datetimeFigureOut">
              <a:rPr lang="ru-RU" smtClean="0"/>
              <a:t>06.01.2014</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DAA8A91-D1BE-4987-9984-8AE38773D394}"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E2D52797-C18B-4666-AEF1-760015482A6C}" type="datetimeFigureOut">
              <a:rPr lang="ru-RU" smtClean="0"/>
              <a:t>06.01.2014</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5DAA8A91-D1BE-4987-9984-8AE38773D394}"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0.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0.xml"/><Relationship Id="rId1" Type="http://schemas.openxmlformats.org/officeDocument/2006/relationships/themeOverride" Target="../theme/themeOverr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052736"/>
            <a:ext cx="7772400" cy="1470025"/>
          </a:xfrm>
        </p:spPr>
        <p:txBody>
          <a:bodyPr>
            <a:noAutofit/>
          </a:bodyPr>
          <a:lstStyle/>
          <a:p>
            <a:r>
              <a:rPr lang="en-US" sz="11500" dirty="0" smtClean="0"/>
              <a:t>Christmas in Norway</a:t>
            </a:r>
            <a:endParaRPr lang="ru-RU" sz="11500" dirty="0"/>
          </a:p>
        </p:txBody>
      </p:sp>
      <p:sp>
        <p:nvSpPr>
          <p:cNvPr id="7" name="Подзаголовок 6"/>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645024"/>
            <a:ext cx="4092887" cy="297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749382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281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372200" y="260648"/>
            <a:ext cx="2627784" cy="5324535"/>
          </a:xfrm>
          <a:prstGeom prst="rect">
            <a:avLst/>
          </a:prstGeom>
        </p:spPr>
        <p:txBody>
          <a:bodyPr wrap="square">
            <a:spAutoFit/>
          </a:bodyPr>
          <a:lstStyle/>
          <a:p>
            <a:r>
              <a:rPr lang="en-US" sz="2000" dirty="0" smtClean="0">
                <a:solidFill>
                  <a:schemeClr val="accent2"/>
                </a:solidFill>
              </a:rPr>
              <a:t>Christmas wasn't celebrated in Norway until about 1000 or 1100, when Christianity first came to the area. Before this people celebrated </a:t>
            </a:r>
            <a:r>
              <a:rPr lang="en-US" sz="2000" dirty="0" err="1" smtClean="0">
                <a:solidFill>
                  <a:schemeClr val="accent2"/>
                </a:solidFill>
              </a:rPr>
              <a:t>jul</a:t>
            </a:r>
            <a:r>
              <a:rPr lang="en-US" sz="2000" dirty="0" smtClean="0">
                <a:solidFill>
                  <a:schemeClr val="accent2"/>
                </a:solidFill>
              </a:rPr>
              <a:t> or </a:t>
            </a:r>
            <a:r>
              <a:rPr lang="en-US" sz="2000" dirty="0" err="1" smtClean="0">
                <a:solidFill>
                  <a:schemeClr val="accent2"/>
                </a:solidFill>
              </a:rPr>
              <a:t>jòl</a:t>
            </a:r>
            <a:r>
              <a:rPr lang="en-US" sz="2000" dirty="0" smtClean="0">
                <a:solidFill>
                  <a:schemeClr val="accent2"/>
                </a:solidFill>
              </a:rPr>
              <a:t> in the middle of winter. It was a celebration of the harvest gone and a way of looking forward to the spring. Lots of beer (</a:t>
            </a:r>
            <a:r>
              <a:rPr lang="en-US" sz="2000" dirty="0" err="1" smtClean="0">
                <a:solidFill>
                  <a:schemeClr val="accent2"/>
                </a:solidFill>
              </a:rPr>
              <a:t>juleol</a:t>
            </a:r>
            <a:r>
              <a:rPr lang="en-US" sz="2000" dirty="0" smtClean="0">
                <a:solidFill>
                  <a:schemeClr val="accent2"/>
                </a:solidFill>
              </a:rPr>
              <a:t>) was brewed and drunk in </a:t>
            </a:r>
            <a:r>
              <a:rPr lang="en-US" sz="2000" dirty="0" err="1" smtClean="0">
                <a:solidFill>
                  <a:schemeClr val="accent2"/>
                </a:solidFill>
              </a:rPr>
              <a:t>honour</a:t>
            </a:r>
            <a:r>
              <a:rPr lang="en-US" sz="2000" dirty="0" smtClean="0">
                <a:solidFill>
                  <a:schemeClr val="accent2"/>
                </a:solidFill>
              </a:rPr>
              <a:t> of the old pagan </a:t>
            </a:r>
            <a:r>
              <a:rPr lang="en-US" sz="2000" dirty="0" err="1" smtClean="0">
                <a:solidFill>
                  <a:schemeClr val="accent2"/>
                </a:solidFill>
              </a:rPr>
              <a:t>scandinavian</a:t>
            </a:r>
            <a:r>
              <a:rPr lang="en-US" sz="2000" dirty="0" smtClean="0">
                <a:solidFill>
                  <a:schemeClr val="accent2"/>
                </a:solidFill>
              </a:rPr>
              <a:t> gods.</a:t>
            </a:r>
            <a:endParaRPr lang="ru-RU" sz="2000" dirty="0">
              <a:solidFill>
                <a:schemeClr val="accent2"/>
              </a:solidFill>
            </a:endParaRPr>
          </a:p>
        </p:txBody>
      </p:sp>
    </p:spTree>
    <p:extLst>
      <p:ext uri="{BB962C8B-B14F-4D97-AF65-F5344CB8AC3E}">
        <p14:creationId xmlns:p14="http://schemas.microsoft.com/office/powerpoint/2010/main" val="3729142662"/>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7"/>
            <a:ext cx="9036496"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19672" y="116632"/>
            <a:ext cx="6236003" cy="1107996"/>
          </a:xfrm>
          <a:prstGeom prst="rect">
            <a:avLst/>
          </a:prstGeom>
          <a:noFill/>
        </p:spPr>
        <p:txBody>
          <a:bodyPr wrap="none" rtlCol="0">
            <a:spAutoFit/>
          </a:bodyPr>
          <a:lstStyle/>
          <a:p>
            <a:r>
              <a:rPr lang="en-US" sz="6600" dirty="0" smtClean="0"/>
              <a:t>Christmas Dinner</a:t>
            </a:r>
            <a:endParaRPr lang="ru-RU" sz="6600" dirty="0"/>
          </a:p>
        </p:txBody>
      </p:sp>
    </p:spTree>
    <p:extLst>
      <p:ext uri="{BB962C8B-B14F-4D97-AF65-F5344CB8AC3E}">
        <p14:creationId xmlns:p14="http://schemas.microsoft.com/office/powerpoint/2010/main" val="90891667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68974"/>
            <a:ext cx="8654482" cy="525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195736" y="35750"/>
            <a:ext cx="8424936" cy="1446550"/>
          </a:xfrm>
          <a:prstGeom prst="rect">
            <a:avLst/>
          </a:prstGeom>
        </p:spPr>
        <p:txBody>
          <a:bodyPr wrap="square">
            <a:spAutoFit/>
          </a:bodyPr>
          <a:lstStyle/>
          <a:p>
            <a:r>
              <a:rPr lang="en-US" sz="8800" dirty="0" smtClean="0"/>
              <a:t>'</a:t>
            </a:r>
            <a:r>
              <a:rPr lang="en-US" sz="8800" dirty="0" err="1" smtClean="0"/>
              <a:t>Julekake</a:t>
            </a:r>
            <a:r>
              <a:rPr lang="en-US" sz="8800" dirty="0" smtClean="0"/>
              <a:t>'</a:t>
            </a:r>
            <a:endParaRPr lang="ru-RU" sz="8800" dirty="0"/>
          </a:p>
        </p:txBody>
      </p:sp>
    </p:spTree>
    <p:extLst>
      <p:ext uri="{BB962C8B-B14F-4D97-AF65-F5344CB8AC3E}">
        <p14:creationId xmlns:p14="http://schemas.microsoft.com/office/powerpoint/2010/main" val="3576603614"/>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0767"/>
            <a:ext cx="8928992" cy="5509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43608" y="41243"/>
            <a:ext cx="2396810" cy="1446550"/>
          </a:xfrm>
          <a:prstGeom prst="rect">
            <a:avLst/>
          </a:prstGeom>
        </p:spPr>
        <p:txBody>
          <a:bodyPr wrap="none">
            <a:spAutoFit/>
          </a:bodyPr>
          <a:lstStyle/>
          <a:p>
            <a:r>
              <a:rPr lang="en-US" sz="8800" dirty="0" smtClean="0"/>
              <a:t>Rice </a:t>
            </a:r>
            <a:endParaRPr lang="ru-RU" sz="8800" dirty="0"/>
          </a:p>
        </p:txBody>
      </p:sp>
      <p:sp>
        <p:nvSpPr>
          <p:cNvPr id="3" name="Прямоугольник 2"/>
          <p:cNvSpPr/>
          <p:nvPr/>
        </p:nvSpPr>
        <p:spPr>
          <a:xfrm>
            <a:off x="4355976" y="164354"/>
            <a:ext cx="3799245" cy="1323439"/>
          </a:xfrm>
          <a:prstGeom prst="rect">
            <a:avLst/>
          </a:prstGeom>
        </p:spPr>
        <p:txBody>
          <a:bodyPr wrap="none">
            <a:spAutoFit/>
          </a:bodyPr>
          <a:lstStyle/>
          <a:p>
            <a:pPr lvl="0"/>
            <a:r>
              <a:rPr lang="en-US" sz="8000" dirty="0">
                <a:solidFill>
                  <a:prstClr val="white"/>
                </a:solidFill>
              </a:rPr>
              <a:t>Porridge</a:t>
            </a:r>
            <a:endParaRPr lang="ru-RU" sz="8000" dirty="0">
              <a:solidFill>
                <a:prstClr val="white"/>
              </a:solidFill>
            </a:endParaRPr>
          </a:p>
        </p:txBody>
      </p:sp>
    </p:spTree>
    <p:extLst>
      <p:ext uri="{BB962C8B-B14F-4D97-AF65-F5344CB8AC3E}">
        <p14:creationId xmlns:p14="http://schemas.microsoft.com/office/powerpoint/2010/main" val="139690596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8856984" cy="548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87624" y="260648"/>
            <a:ext cx="7346883" cy="769441"/>
          </a:xfrm>
          <a:prstGeom prst="rect">
            <a:avLst/>
          </a:prstGeom>
        </p:spPr>
        <p:txBody>
          <a:bodyPr wrap="none">
            <a:spAutoFit/>
          </a:bodyPr>
          <a:lstStyle/>
          <a:p>
            <a:r>
              <a:rPr lang="en-US" sz="4400" dirty="0"/>
              <a:t>M</a:t>
            </a:r>
            <a:r>
              <a:rPr lang="en-US" sz="4400" dirty="0" smtClean="0"/>
              <a:t>utton ribs served with '</a:t>
            </a:r>
            <a:r>
              <a:rPr lang="en-US" sz="4400" dirty="0" err="1" smtClean="0"/>
              <a:t>surkal</a:t>
            </a:r>
            <a:r>
              <a:rPr lang="en-US" dirty="0" smtClean="0"/>
              <a:t>'</a:t>
            </a:r>
            <a:endParaRPr lang="ru-RU" dirty="0"/>
          </a:p>
        </p:txBody>
      </p:sp>
    </p:spTree>
    <p:extLst>
      <p:ext uri="{BB962C8B-B14F-4D97-AF65-F5344CB8AC3E}">
        <p14:creationId xmlns:p14="http://schemas.microsoft.com/office/powerpoint/2010/main" val="37087501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5"/>
            <a:ext cx="6012160" cy="685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98232" y="548680"/>
            <a:ext cx="2915816" cy="5632311"/>
          </a:xfrm>
          <a:prstGeom prst="rect">
            <a:avLst/>
          </a:prstGeom>
        </p:spPr>
        <p:txBody>
          <a:bodyPr wrap="square">
            <a:spAutoFit/>
          </a:bodyPr>
          <a:lstStyle/>
          <a:p>
            <a:r>
              <a:rPr lang="en-US" sz="2000" dirty="0" smtClean="0">
                <a:solidFill>
                  <a:schemeClr val="bg1">
                    <a:lumMod val="50000"/>
                  </a:schemeClr>
                </a:solidFill>
              </a:rPr>
              <a:t>A very popular song at Christmas time in Norway is the </a:t>
            </a:r>
            <a:r>
              <a:rPr lang="en-US" sz="2000" dirty="0" err="1" smtClean="0">
                <a:solidFill>
                  <a:schemeClr val="bg1">
                    <a:lumMod val="50000"/>
                  </a:schemeClr>
                </a:solidFill>
              </a:rPr>
              <a:t>Musevisa</a:t>
            </a:r>
            <a:r>
              <a:rPr lang="en-US" sz="2000" dirty="0" smtClean="0">
                <a:solidFill>
                  <a:schemeClr val="bg1">
                    <a:lumMod val="50000"/>
                  </a:schemeClr>
                </a:solidFill>
              </a:rPr>
              <a:t> (The Mouse Song). The words were written in 1946 by Alf </a:t>
            </a:r>
            <a:r>
              <a:rPr lang="en-US" sz="2000" dirty="0" err="1" smtClean="0">
                <a:solidFill>
                  <a:schemeClr val="bg1">
                    <a:lumMod val="50000"/>
                  </a:schemeClr>
                </a:solidFill>
              </a:rPr>
              <a:t>Prøysen</a:t>
            </a:r>
            <a:r>
              <a:rPr lang="en-US" sz="2000" dirty="0" smtClean="0">
                <a:solidFill>
                  <a:schemeClr val="bg1">
                    <a:lumMod val="50000"/>
                  </a:schemeClr>
                </a:solidFill>
              </a:rPr>
              <a:t>. The tune is a traditional Norwegian folk tune. It tells the story of some mice getting ready for Christmas and the Mother and Father mice warning their children to stay away from mouse traps! It became popular very quickly and is now as popular as ever in Norway.</a:t>
            </a:r>
            <a:endParaRPr lang="ru-RU" sz="2000" dirty="0">
              <a:solidFill>
                <a:schemeClr val="bg1">
                  <a:lumMod val="50000"/>
                </a:schemeClr>
              </a:solidFill>
            </a:endParaRPr>
          </a:p>
        </p:txBody>
      </p:sp>
    </p:spTree>
    <p:extLst>
      <p:ext uri="{BB962C8B-B14F-4D97-AF65-F5344CB8AC3E}">
        <p14:creationId xmlns:p14="http://schemas.microsoft.com/office/powerpoint/2010/main" val="34523102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904769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63770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92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577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53271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6" y="0"/>
            <a:ext cx="59120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12160" y="151179"/>
            <a:ext cx="3024336" cy="6555641"/>
          </a:xfrm>
          <a:prstGeom prst="rect">
            <a:avLst/>
          </a:prstGeom>
        </p:spPr>
        <p:txBody>
          <a:bodyPr wrap="square">
            <a:spAutoFit/>
          </a:bodyPr>
          <a:lstStyle/>
          <a:p>
            <a:r>
              <a:rPr lang="en-US" sz="2800" dirty="0" smtClean="0">
                <a:solidFill>
                  <a:schemeClr val="bg2">
                    <a:lumMod val="50000"/>
                  </a:schemeClr>
                </a:solidFill>
              </a:rPr>
              <a:t>Colored lighting is becoming popular, but white lights are more like the candles they are supposed to represent. Christmas trees became common in Norway from around 1900. The custom of having Christmas trees is originally from Germany.</a:t>
            </a:r>
            <a:endParaRPr lang="ru-RU" sz="2800" dirty="0">
              <a:solidFill>
                <a:schemeClr val="bg2">
                  <a:lumMod val="50000"/>
                </a:schemeClr>
              </a:solidFill>
            </a:endParaRPr>
          </a:p>
        </p:txBody>
      </p:sp>
    </p:spTree>
    <p:extLst>
      <p:ext uri="{BB962C8B-B14F-4D97-AF65-F5344CB8AC3E}">
        <p14:creationId xmlns:p14="http://schemas.microsoft.com/office/powerpoint/2010/main" val="14468827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918214"/>
            <a:ext cx="5184575" cy="275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138" y="188640"/>
            <a:ext cx="6203308" cy="3729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81874" y="836712"/>
            <a:ext cx="2376264" cy="2554545"/>
          </a:xfrm>
          <a:prstGeom prst="rect">
            <a:avLst/>
          </a:prstGeom>
        </p:spPr>
        <p:txBody>
          <a:bodyPr wrap="square">
            <a:spAutoFit/>
          </a:bodyPr>
          <a:lstStyle/>
          <a:p>
            <a:r>
              <a:rPr lang="en-US" sz="3200" dirty="0" smtClean="0">
                <a:solidFill>
                  <a:schemeClr val="tx1">
                    <a:lumMod val="50000"/>
                  </a:schemeClr>
                </a:solidFill>
              </a:rPr>
              <a:t>Christmas Eve is the time when presents are exchanged</a:t>
            </a:r>
            <a:r>
              <a:rPr lang="en-US" sz="3200" dirty="0" smtClean="0"/>
              <a:t>. </a:t>
            </a:r>
            <a:endParaRPr lang="ru-RU" sz="3200" dirty="0"/>
          </a:p>
        </p:txBody>
      </p:sp>
      <p:sp>
        <p:nvSpPr>
          <p:cNvPr id="3" name="Прямоугольник 2"/>
          <p:cNvSpPr/>
          <p:nvPr/>
        </p:nvSpPr>
        <p:spPr>
          <a:xfrm>
            <a:off x="5657430" y="4234496"/>
            <a:ext cx="3235050" cy="2308324"/>
          </a:xfrm>
          <a:prstGeom prst="rect">
            <a:avLst/>
          </a:prstGeom>
        </p:spPr>
        <p:txBody>
          <a:bodyPr wrap="square">
            <a:spAutoFit/>
          </a:bodyPr>
          <a:lstStyle/>
          <a:p>
            <a:r>
              <a:rPr lang="en-US" sz="2400" dirty="0" smtClean="0">
                <a:solidFill>
                  <a:schemeClr val="tx1">
                    <a:lumMod val="50000"/>
                  </a:schemeClr>
                </a:solidFill>
              </a:rPr>
              <a:t>Christmas Eve is the time when presents are exchanged. The gifts are sometimes brought by Santa Claus (called '</a:t>
            </a:r>
            <a:r>
              <a:rPr lang="en-US" sz="2400" dirty="0" err="1" smtClean="0">
                <a:solidFill>
                  <a:schemeClr val="tx1">
                    <a:lumMod val="50000"/>
                  </a:schemeClr>
                </a:solidFill>
              </a:rPr>
              <a:t>Julenissen</a:t>
            </a:r>
            <a:r>
              <a:rPr lang="en-US" sz="2400" dirty="0" smtClean="0">
                <a:solidFill>
                  <a:schemeClr val="tx1">
                    <a:lumMod val="50000"/>
                  </a:schemeClr>
                </a:solidFill>
              </a:rPr>
              <a:t>' in Norway)</a:t>
            </a:r>
            <a:endParaRPr lang="ru-RU" sz="2400" dirty="0">
              <a:solidFill>
                <a:schemeClr val="tx1">
                  <a:lumMod val="50000"/>
                </a:schemeClr>
              </a:solidFill>
            </a:endParaRPr>
          </a:p>
        </p:txBody>
      </p:sp>
    </p:spTree>
    <p:extLst>
      <p:ext uri="{BB962C8B-B14F-4D97-AF65-F5344CB8AC3E}">
        <p14:creationId xmlns:p14="http://schemas.microsoft.com/office/powerpoint/2010/main" val="29906017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0648"/>
            <a:ext cx="3312368" cy="220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636912"/>
            <a:ext cx="8856984" cy="415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067944" y="25252"/>
            <a:ext cx="4572000" cy="2677656"/>
          </a:xfrm>
          <a:prstGeom prst="rect">
            <a:avLst/>
          </a:prstGeom>
        </p:spPr>
        <p:txBody>
          <a:bodyPr>
            <a:spAutoFit/>
          </a:bodyPr>
          <a:lstStyle/>
          <a:p>
            <a:r>
              <a:rPr lang="en-US" sz="2400" dirty="0" smtClean="0">
                <a:solidFill>
                  <a:schemeClr val="bg2">
                    <a:lumMod val="50000"/>
                  </a:schemeClr>
                </a:solidFill>
              </a:rPr>
              <a:t>Present are also brought by the small gnomes called '</a:t>
            </a:r>
            <a:r>
              <a:rPr lang="en-US" sz="2400" dirty="0" err="1" smtClean="0">
                <a:solidFill>
                  <a:schemeClr val="bg2">
                    <a:lumMod val="50000"/>
                  </a:schemeClr>
                </a:solidFill>
              </a:rPr>
              <a:t>Nisse</a:t>
            </a:r>
            <a:r>
              <a:rPr lang="en-US" sz="2400" dirty="0" smtClean="0">
                <a:solidFill>
                  <a:schemeClr val="bg2">
                    <a:lumMod val="50000"/>
                  </a:schemeClr>
                </a:solidFill>
              </a:rPr>
              <a:t>'. There are also hobgoblins (</a:t>
            </a:r>
            <a:r>
              <a:rPr lang="en-US" sz="2400" dirty="0" err="1" smtClean="0">
                <a:solidFill>
                  <a:schemeClr val="bg2">
                    <a:lumMod val="50000"/>
                  </a:schemeClr>
                </a:solidFill>
              </a:rPr>
              <a:t>Nisse</a:t>
            </a:r>
            <a:r>
              <a:rPr lang="en-US" sz="2400" dirty="0" smtClean="0">
                <a:solidFill>
                  <a:schemeClr val="bg2">
                    <a:lumMod val="50000"/>
                  </a:schemeClr>
                </a:solidFill>
              </a:rPr>
              <a:t>) decorations. Children pick up the presents from under the Christmas Tree and read the cards on the presents out loud.</a:t>
            </a:r>
            <a:endParaRPr lang="ru-RU" sz="2400" dirty="0">
              <a:solidFill>
                <a:schemeClr val="bg2">
                  <a:lumMod val="50000"/>
                </a:schemeClr>
              </a:solidFill>
            </a:endParaRPr>
          </a:p>
        </p:txBody>
      </p:sp>
    </p:spTree>
    <p:extLst>
      <p:ext uri="{BB962C8B-B14F-4D97-AF65-F5344CB8AC3E}">
        <p14:creationId xmlns:p14="http://schemas.microsoft.com/office/powerpoint/2010/main" val="47441789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462"/>
            <a:ext cx="6084168" cy="577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0"/>
            <a:ext cx="2815307"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23036" y="2924944"/>
            <a:ext cx="3225601" cy="3785652"/>
          </a:xfrm>
          <a:prstGeom prst="rect">
            <a:avLst/>
          </a:prstGeom>
        </p:spPr>
        <p:txBody>
          <a:bodyPr wrap="square">
            <a:spAutoFit/>
          </a:bodyPr>
          <a:lstStyle/>
          <a:p>
            <a:r>
              <a:rPr lang="en-US" sz="2000" dirty="0" smtClean="0">
                <a:solidFill>
                  <a:schemeClr val="bg2">
                    <a:lumMod val="50000"/>
                  </a:schemeClr>
                </a:solidFill>
              </a:rPr>
              <a:t>In some parts of Norway, children like to go carol singing and most children do! Often children will dress up as characters from the Christmas Story, such as the Shepherds and Wise Men, and go singing from house to house in their local </a:t>
            </a:r>
            <a:r>
              <a:rPr lang="en-US" sz="2000" dirty="0" err="1" smtClean="0">
                <a:solidFill>
                  <a:schemeClr val="bg2">
                    <a:lumMod val="50000"/>
                  </a:schemeClr>
                </a:solidFill>
              </a:rPr>
              <a:t>neighbourhood</a:t>
            </a:r>
            <a:r>
              <a:rPr lang="en-US" sz="2000" dirty="0" smtClean="0">
                <a:solidFill>
                  <a:schemeClr val="bg2">
                    <a:lumMod val="50000"/>
                  </a:schemeClr>
                </a:solidFill>
              </a:rPr>
              <a:t>. Sometimes they carry with paper stars on them.</a:t>
            </a:r>
            <a:endParaRPr lang="ru-RU" sz="2000" dirty="0">
              <a:solidFill>
                <a:schemeClr val="bg2">
                  <a:lumMod val="50000"/>
                </a:schemeClr>
              </a:solidFill>
            </a:endParaRPr>
          </a:p>
        </p:txBody>
      </p:sp>
    </p:spTree>
    <p:extLst>
      <p:ext uri="{BB962C8B-B14F-4D97-AF65-F5344CB8AC3E}">
        <p14:creationId xmlns:p14="http://schemas.microsoft.com/office/powerpoint/2010/main" val="1570685044"/>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60848"/>
            <a:ext cx="6228184" cy="467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16632"/>
            <a:ext cx="5084575" cy="31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327855"/>
            <a:ext cx="3600400" cy="1569660"/>
          </a:xfrm>
          <a:prstGeom prst="rect">
            <a:avLst/>
          </a:prstGeom>
          <a:noFill/>
        </p:spPr>
        <p:txBody>
          <a:bodyPr wrap="square" rtlCol="0">
            <a:spAutoFit/>
          </a:bodyPr>
          <a:lstStyle/>
          <a:p>
            <a:r>
              <a:rPr lang="en-US" sz="4800" dirty="0" smtClean="0"/>
              <a:t>Christmas candles</a:t>
            </a:r>
            <a:endParaRPr lang="ru-RU" sz="4800" dirty="0"/>
          </a:p>
        </p:txBody>
      </p:sp>
      <p:sp>
        <p:nvSpPr>
          <p:cNvPr id="3" name="Прямоугольник 2"/>
          <p:cNvSpPr/>
          <p:nvPr/>
        </p:nvSpPr>
        <p:spPr>
          <a:xfrm>
            <a:off x="6466215" y="3501008"/>
            <a:ext cx="2542288" cy="3046988"/>
          </a:xfrm>
          <a:prstGeom prst="rect">
            <a:avLst/>
          </a:prstGeom>
        </p:spPr>
        <p:txBody>
          <a:bodyPr wrap="square">
            <a:spAutoFit/>
          </a:bodyPr>
          <a:lstStyle/>
          <a:p>
            <a:r>
              <a:rPr lang="en-US" sz="2400" dirty="0" smtClean="0"/>
              <a:t>Another tradition in parts of Norway is that families light a candle every night from Christmas Eve to New Year's Day.</a:t>
            </a:r>
            <a:endParaRPr lang="ru-RU" sz="2400" dirty="0"/>
          </a:p>
        </p:txBody>
      </p:sp>
    </p:spTree>
    <p:extLst>
      <p:ext uri="{BB962C8B-B14F-4D97-AF65-F5344CB8AC3E}">
        <p14:creationId xmlns:p14="http://schemas.microsoft.com/office/powerpoint/2010/main" val="391261418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Воздушный поток">
  <a:themeElements>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4.xml><?xml version="1.0" encoding="utf-8"?>
<a:theme xmlns:a="http://schemas.openxmlformats.org/drawingml/2006/main" name="Метро">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2.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3.xml><?xml version="1.0" encoding="utf-8"?>
<a:themeOverride xmlns:a="http://schemas.openxmlformats.org/drawingml/2006/main">
  <a:clrScheme name="Другая 6">
    <a:dk1>
      <a:srgbClr val="CC0099"/>
    </a:dk1>
    <a:lt1>
      <a:srgbClr val="FF3399"/>
    </a:lt1>
    <a:dk2>
      <a:srgbClr val="510B44"/>
    </a:dk2>
    <a:lt2>
      <a:srgbClr val="E33D90"/>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4.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5.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6.xml><?xml version="1.0" encoding="utf-8"?>
<a:themeOverride xmlns:a="http://schemas.openxmlformats.org/drawingml/2006/main">
  <a:clrScheme name="Другая 6">
    <a:dk1>
      <a:srgbClr val="CC0099"/>
    </a:dk1>
    <a:lt1>
      <a:srgbClr val="FF3399"/>
    </a:lt1>
    <a:dk2>
      <a:srgbClr val="510B44"/>
    </a:dk2>
    <a:lt2>
      <a:srgbClr val="E33D90"/>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68</TotalTime>
  <Words>360</Words>
  <Application>Microsoft Office PowerPoint</Application>
  <PresentationFormat>Экран (4:3)</PresentationFormat>
  <Paragraphs>15</Paragraphs>
  <Slides>16</Slides>
  <Notes>0</Notes>
  <HiddenSlides>0</HiddenSlides>
  <MMClips>0</MMClips>
  <ScaleCrop>false</ScaleCrop>
  <HeadingPairs>
    <vt:vector size="4" baseType="variant">
      <vt:variant>
        <vt:lpstr>Тема</vt:lpstr>
      </vt:variant>
      <vt:variant>
        <vt:i4>4</vt:i4>
      </vt:variant>
      <vt:variant>
        <vt:lpstr>Заголовки слайдов</vt:lpstr>
      </vt:variant>
      <vt:variant>
        <vt:i4>16</vt:i4>
      </vt:variant>
    </vt:vector>
  </HeadingPairs>
  <TitlesOfParts>
    <vt:vector size="20" baseType="lpstr">
      <vt:lpstr>Тема Office</vt:lpstr>
      <vt:lpstr>Воздушный поток</vt:lpstr>
      <vt:lpstr>Базовая</vt:lpstr>
      <vt:lpstr>Метро</vt:lpstr>
      <vt:lpstr>Christmas in Norway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in Norway</dc:title>
  <dc:creator>Vlad</dc:creator>
  <cp:lastModifiedBy>Vlad</cp:lastModifiedBy>
  <cp:revision>7</cp:revision>
  <dcterms:created xsi:type="dcterms:W3CDTF">2014-01-06T08:11:52Z</dcterms:created>
  <dcterms:modified xsi:type="dcterms:W3CDTF">2014-01-06T13:42:00Z</dcterms:modified>
</cp:coreProperties>
</file>