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68" r:id="rId3"/>
    <p:sldId id="262" r:id="rId4"/>
    <p:sldId id="263" r:id="rId5"/>
    <p:sldId id="264" r:id="rId6"/>
    <p:sldId id="265"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showGuides="1">
      <p:cViewPr varScale="1">
        <p:scale>
          <a:sx n="79" d="100"/>
          <a:sy n="79" d="100"/>
        </p:scale>
        <p:origin x="16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57" d="100"/>
          <a:sy n="57" d="100"/>
        </p:scale>
        <p:origin x="123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ru-RU" smtClean="0"/>
              <a:t>06.11.2014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ru-RU" smtClean="0"/>
              <a:t>‹#›</a:t>
            </a:fld>
            <a:endParaRPr lang="ru-RU"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ru-RU" smtClean="0"/>
              <a:t>06.11.2014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ru-RU" smtClean="0"/>
              <a:t>‹#›</a:t>
            </a:fld>
            <a:endParaRPr lang="ru-RU"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t>06.11.2014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96400" y="457200"/>
            <a:ext cx="1828800" cy="57197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066800" y="457200"/>
            <a:ext cx="7955280" cy="5719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t>06.11.2014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7CC0096-1860-4642-9CD2-0079EA5E7CD1}" type="datetimeFigureOut">
              <a:rPr lang="ru-RU" smtClean="0"/>
              <a:t>06.11.2014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848" y="4242816"/>
            <a:ext cx="8686800" cy="1463040"/>
          </a:xfrm>
        </p:spPr>
        <p:txBody>
          <a:bodyPr anchor="b">
            <a:normAutofit/>
          </a:bodyPr>
          <a:lstStyle>
            <a:lvl1pPr>
              <a:defRPr sz="4800"/>
            </a:lvl1pPr>
          </a:lstStyle>
          <a:p>
            <a:r>
              <a:rPr lang="ru-RU" smtClean="0"/>
              <a:t>Образец заголовка</a:t>
            </a:r>
            <a:endParaRPr lang="ru-RU" dirty="0"/>
          </a:p>
        </p:txBody>
      </p:sp>
      <p:sp>
        <p:nvSpPr>
          <p:cNvPr id="3" name="Текст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37CC0096-1860-4642-9CD2-0079EA5E7CD1}" type="datetimeFigureOut">
              <a:rPr lang="ru-RU" smtClean="0"/>
              <a:t>06.11.2014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37CC0096-1860-4642-9CD2-0079EA5E7CD1}" type="datetimeFigureOut">
              <a:rPr lang="ru-RU" smtClean="0"/>
              <a:t>06.11.2014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37CC0096-1860-4642-9CD2-0079EA5E7CD1}" type="datetimeFigureOut">
              <a:rPr lang="ru-RU" smtClean="0"/>
              <a:t>06.11.2014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CC0096-1860-4642-9CD2-0079EA5E7CD1}" type="datetimeFigureOut">
              <a:rPr lang="ru-RU" smtClean="0"/>
              <a:t>06.11.2014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760" y="3090672"/>
            <a:ext cx="4663440" cy="1828800"/>
          </a:xfrm>
        </p:spPr>
        <p:txBody>
          <a:bodyPr anchor="b">
            <a:normAutofit/>
          </a:bodyPr>
          <a:lstStyle>
            <a:lvl1pPr>
              <a:defRPr sz="3600"/>
            </a:lvl1pPr>
          </a:lstStyle>
          <a:p>
            <a:r>
              <a:rPr lang="ru-RU" smtClean="0"/>
              <a:t>Образец заголовка</a:t>
            </a:r>
            <a:endParaRPr lang="ru-RU" dirty="0"/>
          </a:p>
        </p:txBody>
      </p:sp>
      <p:sp>
        <p:nvSpPr>
          <p:cNvPr id="3" name="Объект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7CC0096-1860-4642-9CD2-0079EA5E7CD1}" type="datetimeFigureOut">
              <a:rPr lang="ru-RU" smtClean="0"/>
              <a:t>06.11.2014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31375A4-56A4-47D6-9801-1991572033F7}" type="slidenum">
              <a:rPr lang="ru-RU" smtClean="0"/>
              <a:t>‹#›</a:t>
            </a:fld>
            <a:endParaRPr lang="ru-RU"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760" y="3093099"/>
            <a:ext cx="4663440" cy="1828800"/>
          </a:xfrm>
        </p:spPr>
        <p:txBody>
          <a:bodyPr anchor="b">
            <a:normAutofit/>
          </a:bodyPr>
          <a:lstStyle>
            <a:lvl1pPr>
              <a:defRPr sz="3600"/>
            </a:lvl1pPr>
          </a:lstStyle>
          <a:p>
            <a:r>
              <a:rPr lang="ru-RU" smtClean="0"/>
              <a:t>Образец заголовка</a:t>
            </a:r>
            <a:endParaRPr lang="ru-RU" dirty="0"/>
          </a:p>
        </p:txBody>
      </p:sp>
      <p:sp>
        <p:nvSpPr>
          <p:cNvPr id="3" name="Рисунок 2"/>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p:txBody>
      </p:sp>
      <p:sp>
        <p:nvSpPr>
          <p:cNvPr id="4" name="Дата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800">
                <a:solidFill>
                  <a:schemeClr val="tx1"/>
                </a:solidFill>
              </a:defRPr>
            </a:lvl1pPr>
          </a:lstStyle>
          <a:p>
            <a:fld id="{37CC0096-1860-4642-9CD2-0079EA5E7CD1}" type="datetimeFigureOut">
              <a:rPr lang="ru-RU" smtClean="0"/>
              <a:pPr/>
              <a:t>06.11.2014</a:t>
            </a:fld>
            <a:endParaRPr lang="ru-RU" dirty="0"/>
          </a:p>
        </p:txBody>
      </p:sp>
      <p:sp>
        <p:nvSpPr>
          <p:cNvPr id="5" name="Нижний колонтитул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800">
                <a:solidFill>
                  <a:schemeClr val="tx1"/>
                </a:solidFill>
              </a:defRPr>
            </a:lvl1pPr>
          </a:lstStyle>
          <a:p>
            <a:endParaRPr lang="ru-RU" dirty="0"/>
          </a:p>
        </p:txBody>
      </p:sp>
      <p:sp>
        <p:nvSpPr>
          <p:cNvPr id="6" name="Номер слайда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800">
                <a:solidFill>
                  <a:schemeClr val="tx1"/>
                </a:solidFill>
              </a:defRPr>
            </a:lvl1pPr>
          </a:lstStyle>
          <a:p>
            <a:fld id="{E31375A4-56A4-47D6-9801-1991572033F7}" type="slidenum">
              <a:rPr lang="ru-RU" smtClean="0"/>
              <a:pPr/>
              <a:t>‹#›</a:t>
            </a:fld>
            <a:endParaRPr lang="ru-RU"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4144969"/>
            <a:ext cx="8686800" cy="1464906"/>
          </a:xfrm>
        </p:spPr>
        <p:txBody>
          <a:bodyPr>
            <a:normAutofit/>
          </a:bodyPr>
          <a:lstStyle/>
          <a:p>
            <a:pPr algn="ctr">
              <a:spcBef>
                <a:spcPts val="0"/>
              </a:spcBef>
            </a:pPr>
            <a:r>
              <a:rPr lang="en-US" sz="9600" b="1" i="1" u="sng" dirty="0">
                <a:effectLst>
                  <a:outerShdw blurRad="63500" algn="ctr">
                    <a:prstClr val="black">
                      <a:alpha val="40000"/>
                    </a:prstClr>
                  </a:outerShdw>
                </a:effectLst>
              </a:rPr>
              <a:t>M</a:t>
            </a:r>
            <a:r>
              <a:rPr lang="en-US" sz="9600" b="1" i="1" u="sng" dirty="0" smtClean="0">
                <a:effectLst>
                  <a:outerShdw blurRad="63500" algn="ctr">
                    <a:prstClr val="black">
                      <a:alpha val="40000"/>
                    </a:prstClr>
                  </a:outerShdw>
                </a:effectLst>
              </a:rPr>
              <a:t>yra </a:t>
            </a:r>
            <a:r>
              <a:rPr lang="en-US" sz="9600" b="1" i="1" u="sng" dirty="0" err="1" smtClean="0">
                <a:effectLst>
                  <a:outerShdw blurRad="63500" algn="ctr">
                    <a:prstClr val="black">
                      <a:alpha val="40000"/>
                    </a:prstClr>
                  </a:outerShdw>
                </a:effectLst>
              </a:rPr>
              <a:t>Bradwell</a:t>
            </a:r>
            <a:endParaRPr lang="ru-RU" sz="9600" b="1" i="1" u="sng" dirty="0">
              <a:solidFill>
                <a:schemeClr val="bg1"/>
              </a:solidFill>
              <a:effectLst>
                <a:outerShdw blurRad="63500" algn="ctr">
                  <a:prstClr val="black">
                    <a:alpha val="40000"/>
                  </a:prstClr>
                </a:outerShdw>
              </a:effectLst>
              <a:latin typeface="Cambria"/>
            </a:endParaRPr>
          </a:p>
        </p:txBody>
      </p:sp>
      <p:sp>
        <p:nvSpPr>
          <p:cNvPr id="3" name="Подзаголовок 2"/>
          <p:cNvSpPr>
            <a:spLocks noGrp="1"/>
          </p:cNvSpPr>
          <p:nvPr>
            <p:ph type="subTitle" idx="1"/>
          </p:nvPr>
        </p:nvSpPr>
        <p:spPr>
          <a:xfrm>
            <a:off x="9314688" y="5932963"/>
            <a:ext cx="2877312" cy="925037"/>
          </a:xfrm>
        </p:spPr>
        <p:txBody>
          <a:bodyPr>
            <a:normAutofit fontScale="92500" lnSpcReduction="10000"/>
          </a:bodyPr>
          <a:lstStyle/>
          <a:p>
            <a:pPr marL="0" indent="0" algn="l">
              <a:spcBef>
                <a:spcPts val="0"/>
              </a:spcBef>
              <a:buNone/>
            </a:pPr>
            <a:r>
              <a:rPr lang="ru-RU" b="1" dirty="0" smtClean="0">
                <a:effectLst>
                  <a:outerShdw blurRad="63500" algn="ctr">
                    <a:prstClr val="black">
                      <a:alpha val="40000"/>
                    </a:prstClr>
                  </a:outerShdw>
                </a:effectLst>
              </a:rPr>
              <a:t>П</a:t>
            </a:r>
            <a:r>
              <a:rPr lang="uk-UA" b="1" dirty="0" err="1" smtClean="0">
                <a:effectLst>
                  <a:outerShdw blurRad="63500" algn="ctr">
                    <a:prstClr val="black">
                      <a:alpha val="40000"/>
                    </a:prstClr>
                  </a:outerShdw>
                </a:effectLst>
              </a:rPr>
              <a:t>ідготувала</a:t>
            </a:r>
            <a:r>
              <a:rPr lang="uk-UA" b="1" dirty="0" smtClean="0">
                <a:effectLst>
                  <a:outerShdw blurRad="63500" algn="ctr">
                    <a:prstClr val="black">
                      <a:alpha val="40000"/>
                    </a:prstClr>
                  </a:outerShdw>
                </a:effectLst>
              </a:rPr>
              <a:t> учениця 11-У класу</a:t>
            </a:r>
            <a:br>
              <a:rPr lang="uk-UA" b="1" dirty="0" smtClean="0">
                <a:effectLst>
                  <a:outerShdw blurRad="63500" algn="ctr">
                    <a:prstClr val="black">
                      <a:alpha val="40000"/>
                    </a:prstClr>
                  </a:outerShdw>
                </a:effectLst>
              </a:rPr>
            </a:br>
            <a:r>
              <a:rPr lang="uk-UA" b="1" dirty="0" err="1" smtClean="0">
                <a:effectLst>
                  <a:outerShdw blurRad="63500" algn="ctr">
                    <a:prstClr val="black">
                      <a:alpha val="40000"/>
                    </a:prstClr>
                  </a:outerShdw>
                </a:effectLst>
              </a:rPr>
              <a:t>Чупилка</a:t>
            </a:r>
            <a:r>
              <a:rPr lang="uk-UA" b="1" dirty="0" smtClean="0">
                <a:effectLst>
                  <a:outerShdw blurRad="63500" algn="ctr">
                    <a:prstClr val="black">
                      <a:alpha val="40000"/>
                    </a:prstClr>
                  </a:outerShdw>
                </a:effectLst>
              </a:rPr>
              <a:t> Тетяна</a:t>
            </a:r>
            <a:endParaRPr lang="ru-RU" sz="2400" b="1" i="0" dirty="0">
              <a:solidFill>
                <a:schemeClr val="bg1"/>
              </a:solidFill>
              <a:effectLst>
                <a:outerShdw blurRad="63500" algn="ctr">
                  <a:prstClr val="black">
                    <a:alpha val="40000"/>
                  </a:prstClr>
                </a:outerShdw>
              </a:effectLst>
            </a:endParaRPr>
          </a:p>
        </p:txBody>
      </p:sp>
    </p:spTree>
    <p:extLst>
      <p:ext uri="{BB962C8B-B14F-4D97-AF65-F5344CB8AC3E}">
        <p14:creationId xmlns:p14="http://schemas.microsoft.com/office/powerpoint/2010/main" val="237011078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66800" y="55182"/>
            <a:ext cx="10058400" cy="1188720"/>
          </a:xfrm>
        </p:spPr>
        <p:txBody>
          <a:bodyPr>
            <a:normAutofit/>
          </a:bodyPr>
          <a:lstStyle/>
          <a:p>
            <a:pPr algn="ctr"/>
            <a:r>
              <a:rPr lang="en-US" sz="7200" b="1" u="sng" dirty="0" smtClean="0">
                <a:effectLst>
                  <a:outerShdw blurRad="38100" dist="38100" dir="2700000" algn="tl">
                    <a:srgbClr val="000000">
                      <a:alpha val="43137"/>
                    </a:srgbClr>
                  </a:outerShdw>
                </a:effectLst>
              </a:rPr>
              <a:t>Myra </a:t>
            </a:r>
            <a:r>
              <a:rPr lang="en-US" sz="7200" b="1" u="sng" dirty="0" err="1" smtClean="0">
                <a:effectLst>
                  <a:outerShdw blurRad="38100" dist="38100" dir="2700000" algn="tl">
                    <a:srgbClr val="000000">
                      <a:alpha val="43137"/>
                    </a:srgbClr>
                  </a:outerShdw>
                </a:effectLst>
              </a:rPr>
              <a:t>Bradwell</a:t>
            </a:r>
            <a:endParaRPr lang="ru-RU" sz="7200" b="1" u="sng" dirty="0">
              <a:effectLst>
                <a:outerShdw blurRad="38100" dist="38100" dir="2700000" algn="tl">
                  <a:srgbClr val="000000">
                    <a:alpha val="43137"/>
                  </a:srgbClr>
                </a:outerShdw>
              </a:effectLst>
            </a:endParaRPr>
          </a:p>
        </p:txBody>
      </p:sp>
      <p:sp>
        <p:nvSpPr>
          <p:cNvPr id="5" name="Объект 4"/>
          <p:cNvSpPr>
            <a:spLocks noGrp="1"/>
          </p:cNvSpPr>
          <p:nvPr>
            <p:ph idx="1"/>
          </p:nvPr>
        </p:nvSpPr>
        <p:spPr>
          <a:xfrm>
            <a:off x="609600" y="1694688"/>
            <a:ext cx="7254240" cy="4681728"/>
          </a:xfrm>
        </p:spPr>
        <p:txBody>
          <a:bodyPr>
            <a:normAutofit/>
          </a:bodyPr>
          <a:lstStyle/>
          <a:p>
            <a:pPr marL="0" indent="0">
              <a:buNone/>
            </a:pPr>
            <a:r>
              <a:rPr lang="en-US" sz="3200" dirty="0">
                <a:effectLst>
                  <a:outerShdw blurRad="38100" dist="38100" dir="2700000" algn="tl">
                    <a:srgbClr val="000000">
                      <a:alpha val="43137"/>
                    </a:srgbClr>
                  </a:outerShdw>
                </a:effectLst>
              </a:rPr>
              <a:t>Myra Colby </a:t>
            </a:r>
            <a:r>
              <a:rPr lang="en-US" sz="3200" dirty="0" err="1">
                <a:effectLst>
                  <a:outerShdw blurRad="38100" dist="38100" dir="2700000" algn="tl">
                    <a:srgbClr val="000000">
                      <a:alpha val="43137"/>
                    </a:srgbClr>
                  </a:outerShdw>
                </a:effectLst>
              </a:rPr>
              <a:t>Bradwell</a:t>
            </a:r>
            <a:r>
              <a:rPr lang="en-US" sz="3200" dirty="0">
                <a:effectLst>
                  <a:outerShdw blurRad="38100" dist="38100" dir="2700000" algn="tl">
                    <a:srgbClr val="000000">
                      <a:alpha val="43137"/>
                    </a:srgbClr>
                  </a:outerShdw>
                </a:effectLst>
              </a:rPr>
              <a:t> (February 12, 1831 – February 14, 1894) was a publisher and political activist. She attempted to become the first woman to be admitted to the Illinois bar, but was barred by the Illinois Supreme Court and the U.S. Supreme Court. The Illinois Supreme Court finally granted her a law license in Illinois in 1890.</a:t>
            </a:r>
            <a:endParaRPr lang="ru-RU" sz="3200" dirty="0">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2"/>
          <a:stretch>
            <a:fillRect/>
          </a:stretch>
        </p:blipFill>
        <p:spPr>
          <a:xfrm>
            <a:off x="8278368" y="1395554"/>
            <a:ext cx="3486912" cy="5286094"/>
          </a:xfrm>
          <a:prstGeom prst="rect">
            <a:avLst/>
          </a:prstGeom>
        </p:spPr>
      </p:pic>
    </p:spTree>
    <p:extLst>
      <p:ext uri="{BB962C8B-B14F-4D97-AF65-F5344CB8AC3E}">
        <p14:creationId xmlns:p14="http://schemas.microsoft.com/office/powerpoint/2010/main" val="281170076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066800" y="0"/>
            <a:ext cx="10058400" cy="1188720"/>
          </a:xfrm>
        </p:spPr>
        <p:txBody>
          <a:bodyPr>
            <a:normAutofit/>
          </a:bodyPr>
          <a:lstStyle/>
          <a:p>
            <a:pPr algn="ctr"/>
            <a:r>
              <a:rPr lang="en-US" sz="8000" b="1" u="sng" dirty="0" smtClean="0">
                <a:effectLst>
                  <a:outerShdw blurRad="38100" dist="38100" dir="2700000" algn="tl">
                    <a:srgbClr val="000000">
                      <a:alpha val="43137"/>
                    </a:srgbClr>
                  </a:outerShdw>
                </a:effectLst>
              </a:rPr>
              <a:t>Life</a:t>
            </a:r>
            <a:endParaRPr lang="ru-RU" sz="8000" b="1" u="sng" dirty="0">
              <a:effectLst>
                <a:outerShdw blurRad="38100" dist="38100" dir="2700000" algn="tl">
                  <a:srgbClr val="000000">
                    <a:alpha val="43137"/>
                  </a:srgbClr>
                </a:outerShdw>
              </a:effectLst>
            </a:endParaRPr>
          </a:p>
        </p:txBody>
      </p:sp>
      <p:sp>
        <p:nvSpPr>
          <p:cNvPr id="8" name="Объект 7"/>
          <p:cNvSpPr>
            <a:spLocks noGrp="1"/>
          </p:cNvSpPr>
          <p:nvPr>
            <p:ph idx="1"/>
          </p:nvPr>
        </p:nvSpPr>
        <p:spPr>
          <a:xfrm>
            <a:off x="4791456" y="1188720"/>
            <a:ext cx="7138416" cy="5262880"/>
          </a:xfrm>
        </p:spPr>
        <p:txBody>
          <a:bodyPr>
            <a:normAutofit/>
          </a:bodyPr>
          <a:lstStyle/>
          <a:p>
            <a:pPr marL="0" indent="0">
              <a:buNone/>
            </a:pPr>
            <a:r>
              <a:rPr lang="en-US" sz="2600" dirty="0">
                <a:effectLst>
                  <a:outerShdw blurRad="38100" dist="38100" dir="2700000" algn="tl">
                    <a:srgbClr val="000000">
                      <a:alpha val="43137"/>
                    </a:srgbClr>
                  </a:outerShdw>
                </a:effectLst>
              </a:rPr>
              <a:t>Myra Colby was born on February 12, 1831 in Manchester, Vermont. </a:t>
            </a:r>
            <a:r>
              <a:rPr lang="en-US" sz="2600" dirty="0" smtClean="0">
                <a:effectLst>
                  <a:outerShdw blurRad="38100" dist="38100" dir="2700000" algn="tl">
                    <a:srgbClr val="000000">
                      <a:alpha val="43137"/>
                    </a:srgbClr>
                  </a:outerShdw>
                </a:effectLst>
              </a:rPr>
              <a:t>She </a:t>
            </a:r>
            <a:r>
              <a:rPr lang="en-US" sz="2600" dirty="0">
                <a:effectLst>
                  <a:outerShdw blurRad="38100" dist="38100" dir="2700000" algn="tl">
                    <a:srgbClr val="000000">
                      <a:alpha val="43137"/>
                    </a:srgbClr>
                  </a:outerShdw>
                </a:effectLst>
              </a:rPr>
              <a:t>attended schools in Kenosha, Wisconsin, and later enrolled in Elgin Female Seminary in Illinois. She completed her formal education by age 24. She became a school teacher after she graduated .</a:t>
            </a:r>
            <a:r>
              <a:rPr lang="en-US" sz="2600" dirty="0" smtClean="0">
                <a:effectLst>
                  <a:outerShdw blurRad="38100" dist="38100" dir="2700000" algn="tl">
                    <a:srgbClr val="000000">
                      <a:alpha val="43137"/>
                    </a:srgbClr>
                  </a:outerShdw>
                </a:effectLst>
              </a:rPr>
              <a:t>In </a:t>
            </a:r>
            <a:r>
              <a:rPr lang="en-US" sz="2600" dirty="0">
                <a:effectLst>
                  <a:outerShdw blurRad="38100" dist="38100" dir="2700000" algn="tl">
                    <a:srgbClr val="000000">
                      <a:alpha val="43137"/>
                    </a:srgbClr>
                  </a:outerShdw>
                </a:effectLst>
              </a:rPr>
              <a:t>1852, Myra Colby married James B. </a:t>
            </a:r>
            <a:r>
              <a:rPr lang="en-US" sz="2600" dirty="0" err="1">
                <a:effectLst>
                  <a:outerShdw blurRad="38100" dist="38100" dir="2700000" algn="tl">
                    <a:srgbClr val="000000">
                      <a:alpha val="43137"/>
                    </a:srgbClr>
                  </a:outerShdw>
                </a:effectLst>
              </a:rPr>
              <a:t>Bradwell</a:t>
            </a:r>
            <a:r>
              <a:rPr lang="en-US" sz="2600" dirty="0">
                <a:effectLst>
                  <a:outerShdw blurRad="38100" dist="38100" dir="2700000" algn="tl">
                    <a:srgbClr val="000000">
                      <a:alpha val="43137"/>
                    </a:srgbClr>
                  </a:outerShdw>
                </a:effectLst>
              </a:rPr>
              <a:t> and she became Myra Colby </a:t>
            </a:r>
            <a:r>
              <a:rPr lang="en-US" sz="2600" dirty="0" err="1" smtClean="0">
                <a:effectLst>
                  <a:outerShdw blurRad="38100" dist="38100" dir="2700000" algn="tl">
                    <a:srgbClr val="000000">
                      <a:alpha val="43137"/>
                    </a:srgbClr>
                  </a:outerShdw>
                </a:effectLst>
              </a:rPr>
              <a:t>Bradwell</a:t>
            </a:r>
            <a:r>
              <a:rPr lang="en-US" sz="2600" dirty="0" smtClean="0">
                <a:effectLst>
                  <a:outerShdw blurRad="38100" dist="38100" dir="2700000" algn="tl">
                    <a:srgbClr val="000000">
                      <a:alpha val="43137"/>
                    </a:srgbClr>
                  </a:outerShdw>
                </a:effectLst>
              </a:rPr>
              <a:t>. </a:t>
            </a:r>
            <a:r>
              <a:rPr lang="en-US" sz="2600" dirty="0">
                <a:effectLst>
                  <a:outerShdw blurRad="38100" dist="38100" dir="2700000" algn="tl">
                    <a:srgbClr val="000000">
                      <a:alpha val="43137"/>
                    </a:srgbClr>
                  </a:outerShdw>
                </a:effectLst>
              </a:rPr>
              <a:t>James </a:t>
            </a:r>
            <a:r>
              <a:rPr lang="en-US" sz="2600" dirty="0" err="1">
                <a:effectLst>
                  <a:outerShdw blurRad="38100" dist="38100" dir="2700000" algn="tl">
                    <a:srgbClr val="000000">
                      <a:alpha val="43137"/>
                    </a:srgbClr>
                  </a:outerShdw>
                </a:effectLst>
              </a:rPr>
              <a:t>Bradwell</a:t>
            </a:r>
            <a:r>
              <a:rPr lang="en-US" sz="2600" dirty="0">
                <a:effectLst>
                  <a:outerShdw blurRad="38100" dist="38100" dir="2700000" algn="tl">
                    <a:srgbClr val="000000">
                      <a:alpha val="43137"/>
                    </a:srgbClr>
                  </a:outerShdw>
                </a:effectLst>
              </a:rPr>
              <a:t> was the head of a private school and Myra </a:t>
            </a:r>
            <a:r>
              <a:rPr lang="en-US" sz="2600" dirty="0" err="1">
                <a:effectLst>
                  <a:outerShdw blurRad="38100" dist="38100" dir="2700000" algn="tl">
                    <a:srgbClr val="000000">
                      <a:alpha val="43137"/>
                    </a:srgbClr>
                  </a:outerShdw>
                </a:effectLst>
              </a:rPr>
              <a:t>Bradwell</a:t>
            </a:r>
            <a:r>
              <a:rPr lang="en-US" sz="2600" dirty="0">
                <a:effectLst>
                  <a:outerShdw blurRad="38100" dist="38100" dir="2700000" algn="tl">
                    <a:srgbClr val="000000">
                      <a:alpha val="43137"/>
                    </a:srgbClr>
                  </a:outerShdw>
                </a:effectLst>
              </a:rPr>
              <a:t> became a teacher in that school. In 1855 they moved to Chicago, where James </a:t>
            </a:r>
            <a:r>
              <a:rPr lang="en-US" sz="2600" dirty="0" err="1">
                <a:effectLst>
                  <a:outerShdw blurRad="38100" dist="38100" dir="2700000" algn="tl">
                    <a:srgbClr val="000000">
                      <a:alpha val="43137"/>
                    </a:srgbClr>
                  </a:outerShdw>
                </a:effectLst>
              </a:rPr>
              <a:t>Bradwell</a:t>
            </a:r>
            <a:r>
              <a:rPr lang="en-US" sz="2600" dirty="0">
                <a:effectLst>
                  <a:outerShdw blurRad="38100" dist="38100" dir="2700000" algn="tl">
                    <a:srgbClr val="000000">
                      <a:alpha val="43137"/>
                    </a:srgbClr>
                  </a:outerShdw>
                </a:effectLst>
              </a:rPr>
              <a:t> was admitted to the Chicago Bar. He became a successful lawyer, judge, and in 1873 he was elected to the General Assembly.</a:t>
            </a:r>
            <a:endParaRPr lang="ru-RU" sz="2600" dirty="0">
              <a:effectLst>
                <a:outerShdw blurRad="38100" dist="38100" dir="2700000" algn="tl">
                  <a:srgbClr val="000000">
                    <a:alpha val="43137"/>
                  </a:srgbClr>
                </a:outerShdw>
              </a:effectLst>
            </a:endParaRPr>
          </a:p>
        </p:txBody>
      </p:sp>
      <p:pic>
        <p:nvPicPr>
          <p:cNvPr id="9" name="Рисунок 8"/>
          <p:cNvPicPr>
            <a:picLocks noChangeAspect="1"/>
          </p:cNvPicPr>
          <p:nvPr/>
        </p:nvPicPr>
        <p:blipFill>
          <a:blip r:embed="rId2"/>
          <a:stretch>
            <a:fillRect/>
          </a:stretch>
        </p:blipFill>
        <p:spPr>
          <a:xfrm>
            <a:off x="268969" y="1188720"/>
            <a:ext cx="4077987" cy="5020053"/>
          </a:xfrm>
          <a:prstGeom prst="rect">
            <a:avLst/>
          </a:prstGeom>
          <a:ln w="57150">
            <a:solidFill>
              <a:schemeClr val="tx2">
                <a:lumMod val="95000"/>
                <a:lumOff val="5000"/>
              </a:schemeClr>
            </a:solidFill>
          </a:ln>
        </p:spPr>
      </p:pic>
    </p:spTree>
    <p:extLst>
      <p:ext uri="{BB962C8B-B14F-4D97-AF65-F5344CB8AC3E}">
        <p14:creationId xmlns:p14="http://schemas.microsoft.com/office/powerpoint/2010/main" val="15432957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393700" y="641349"/>
            <a:ext cx="6858000" cy="5617909"/>
          </a:xfrm>
        </p:spPr>
        <p:txBody>
          <a:bodyPr>
            <a:noAutofit/>
          </a:bodyPr>
          <a:lstStyle/>
          <a:p>
            <a:pPr marL="0" indent="0">
              <a:buNone/>
            </a:pPr>
            <a:r>
              <a:rPr lang="en-US" sz="2600" dirty="0" smtClean="0">
                <a:effectLst>
                  <a:outerShdw blurRad="38100" dist="38100" dir="2700000" algn="tl">
                    <a:srgbClr val="000000">
                      <a:alpha val="43137"/>
                    </a:srgbClr>
                  </a:outerShdw>
                </a:effectLst>
              </a:rPr>
              <a:t>James </a:t>
            </a:r>
            <a:r>
              <a:rPr lang="en-US" sz="2600" dirty="0" err="1" smtClean="0">
                <a:effectLst>
                  <a:outerShdw blurRad="38100" dist="38100" dir="2700000" algn="tl">
                    <a:srgbClr val="000000">
                      <a:alpha val="43137"/>
                    </a:srgbClr>
                  </a:outerShdw>
                </a:effectLst>
              </a:rPr>
              <a:t>Bradwell</a:t>
            </a:r>
            <a:r>
              <a:rPr lang="en-US" sz="2600" dirty="0">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and</a:t>
            </a:r>
            <a:r>
              <a:rPr lang="en-US" sz="2600" dirty="0" smtClean="0">
                <a:effectLst>
                  <a:outerShdw blurRad="38100" dist="38100" dir="2700000" algn="tl">
                    <a:srgbClr val="000000">
                      <a:alpha val="43137"/>
                    </a:srgbClr>
                  </a:outerShdw>
                </a:effectLst>
              </a:rPr>
              <a:t> </a:t>
            </a:r>
            <a:r>
              <a:rPr lang="en-US" sz="2600" dirty="0">
                <a:effectLst>
                  <a:outerShdw blurRad="38100" dist="38100" dir="2700000" algn="tl">
                    <a:srgbClr val="000000">
                      <a:alpha val="43137"/>
                    </a:srgbClr>
                  </a:outerShdw>
                </a:effectLst>
              </a:rPr>
              <a:t>Myra </a:t>
            </a:r>
            <a:r>
              <a:rPr lang="en-US" sz="2600" dirty="0" err="1">
                <a:effectLst>
                  <a:outerShdw blurRad="38100" dist="38100" dir="2700000" algn="tl">
                    <a:srgbClr val="000000">
                      <a:alpha val="43137"/>
                    </a:srgbClr>
                  </a:outerShdw>
                </a:effectLst>
              </a:rPr>
              <a:t>Bradwell</a:t>
            </a:r>
            <a:r>
              <a:rPr lang="en-US" sz="2600" dirty="0">
                <a:effectLst>
                  <a:outerShdw blurRad="38100" dist="38100" dir="2700000" algn="tl">
                    <a:srgbClr val="000000">
                      <a:alpha val="43137"/>
                    </a:srgbClr>
                  </a:outerShdw>
                </a:effectLst>
              </a:rPr>
              <a:t> started her formal law training when her husband was accepted to the Illinois Bar. There she apprenticed as a lawyer in her husband's office. There were some complications that came up during her rise to becoming a lawyer. She had four children, and two of them died at an early age. She raised funds to help aid the wounded soldiers during the American Civil War. She was also a member of the Northwestern Sanitary Commission. In 1868, she founded the Chicago Legal News, and with her husband's legal help, she was able to serve as both editor and business manager of the paper. It was the most widely circulated legal newspaper in the United States (</a:t>
            </a:r>
            <a:r>
              <a:rPr lang="en-US" sz="2600" dirty="0" err="1">
                <a:effectLst>
                  <a:outerShdw blurRad="38100" dist="38100" dir="2700000" algn="tl">
                    <a:srgbClr val="000000">
                      <a:alpha val="43137"/>
                    </a:srgbClr>
                  </a:outerShdw>
                </a:effectLst>
              </a:rPr>
              <a:t>Mezey</a:t>
            </a:r>
            <a:r>
              <a:rPr lang="en-US" sz="2600" dirty="0">
                <a:effectLst>
                  <a:outerShdw blurRad="38100" dist="38100" dir="2700000" algn="tl">
                    <a:srgbClr val="000000">
                      <a:alpha val="43137"/>
                    </a:srgbClr>
                  </a:outerShdw>
                </a:effectLst>
              </a:rPr>
              <a:t>).</a:t>
            </a:r>
            <a:endParaRPr lang="ru-RU" sz="2600" dirty="0">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a:stretch>
            <a:fillRect/>
          </a:stretch>
        </p:blipFill>
        <p:spPr>
          <a:xfrm>
            <a:off x="7889874" y="728408"/>
            <a:ext cx="4111626" cy="5443793"/>
          </a:xfrm>
          <a:prstGeom prst="rect">
            <a:avLst/>
          </a:prstGeom>
          <a:ln w="57150">
            <a:solidFill>
              <a:schemeClr val="tx2"/>
            </a:solidFill>
          </a:ln>
        </p:spPr>
      </p:pic>
    </p:spTree>
    <p:extLst>
      <p:ext uri="{BB962C8B-B14F-4D97-AF65-F5344CB8AC3E}">
        <p14:creationId xmlns:p14="http://schemas.microsoft.com/office/powerpoint/2010/main" val="28408299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30800" y="865632"/>
            <a:ext cx="6561328" cy="5644896"/>
          </a:xfrm>
        </p:spPr>
        <p:txBody>
          <a:bodyPr>
            <a:noAutofit/>
          </a:bodyPr>
          <a:lstStyle/>
          <a:p>
            <a:pPr marL="0" indent="0">
              <a:buNone/>
            </a:pPr>
            <a:r>
              <a:rPr lang="en-US" sz="3200" dirty="0">
                <a:effectLst>
                  <a:outerShdw blurRad="38100" dist="38100" dir="2700000" algn="tl">
                    <a:srgbClr val="000000">
                      <a:alpha val="43137"/>
                    </a:srgbClr>
                  </a:outerShdw>
                </a:effectLst>
              </a:rPr>
              <a:t>She also became an active member in the women's suffrage movement, serving as Secretary of the Illinois Women Suffrage Association. </a:t>
            </a:r>
            <a:r>
              <a:rPr lang="en-US" sz="3200" dirty="0" err="1">
                <a:effectLst>
                  <a:outerShdw blurRad="38100" dist="38100" dir="2700000" algn="tl">
                    <a:srgbClr val="000000">
                      <a:alpha val="43137"/>
                    </a:srgbClr>
                  </a:outerShdw>
                </a:effectLst>
              </a:rPr>
              <a:t>Bradwell</a:t>
            </a:r>
            <a:r>
              <a:rPr lang="en-US" sz="3200" dirty="0">
                <a:effectLst>
                  <a:outerShdw blurRad="38100" dist="38100" dir="2700000" algn="tl">
                    <a:srgbClr val="000000">
                      <a:alpha val="43137"/>
                    </a:srgbClr>
                  </a:outerShdw>
                </a:effectLst>
              </a:rPr>
              <a:t> made no further proceedings to gain her license. In 1890, the Illinois Supreme Court acted on its own motion and approved her original application. In 1892, she received her license to practice before the United States Supreme Court.</a:t>
            </a:r>
            <a:endParaRPr lang="ru-RU" sz="3200"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tretch>
            <a:fillRect/>
          </a:stretch>
        </p:blipFill>
        <p:spPr>
          <a:xfrm>
            <a:off x="617220" y="646175"/>
            <a:ext cx="3954780" cy="5547677"/>
          </a:xfrm>
          <a:prstGeom prst="rect">
            <a:avLst/>
          </a:prstGeom>
          <a:ln w="57150">
            <a:solidFill>
              <a:schemeClr val="tx2"/>
            </a:solidFill>
          </a:ln>
        </p:spPr>
      </p:pic>
    </p:spTree>
    <p:extLst>
      <p:ext uri="{BB962C8B-B14F-4D97-AF65-F5344CB8AC3E}">
        <p14:creationId xmlns:p14="http://schemas.microsoft.com/office/powerpoint/2010/main" val="38917832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512064" y="802768"/>
            <a:ext cx="6156960" cy="5815584"/>
          </a:xfrm>
        </p:spPr>
        <p:txBody>
          <a:bodyPr>
            <a:normAutofit/>
          </a:bodyPr>
          <a:lstStyle/>
          <a:p>
            <a:pPr marL="0" indent="0">
              <a:buNone/>
            </a:pPr>
            <a:r>
              <a:rPr lang="en-US" sz="3600" dirty="0">
                <a:effectLst>
                  <a:outerShdw blurRad="38100" dist="38100" dir="2700000" algn="tl">
                    <a:srgbClr val="000000">
                      <a:alpha val="43137"/>
                    </a:srgbClr>
                  </a:outerShdw>
                </a:effectLst>
              </a:rPr>
              <a:t>Myra </a:t>
            </a:r>
            <a:r>
              <a:rPr lang="en-US" sz="3600" dirty="0" err="1">
                <a:effectLst>
                  <a:outerShdw blurRad="38100" dist="38100" dir="2700000" algn="tl">
                    <a:srgbClr val="000000">
                      <a:alpha val="43137"/>
                    </a:srgbClr>
                  </a:outerShdw>
                </a:effectLst>
              </a:rPr>
              <a:t>Bradwell</a:t>
            </a:r>
            <a:r>
              <a:rPr lang="en-US" sz="3600" dirty="0">
                <a:effectLst>
                  <a:outerShdw blurRad="38100" dist="38100" dir="2700000" algn="tl">
                    <a:srgbClr val="000000">
                      <a:alpha val="43137"/>
                    </a:srgbClr>
                  </a:outerShdw>
                </a:effectLst>
              </a:rPr>
              <a:t> died of cancer on February 14, 1894, just four years after she was admitted to the bar. Her daughter, Bessie </a:t>
            </a:r>
            <a:r>
              <a:rPr lang="en-US" sz="3600" dirty="0" err="1">
                <a:effectLst>
                  <a:outerShdw blurRad="38100" dist="38100" dir="2700000" algn="tl">
                    <a:srgbClr val="000000">
                      <a:alpha val="43137"/>
                    </a:srgbClr>
                  </a:outerShdw>
                </a:effectLst>
              </a:rPr>
              <a:t>Bradwell</a:t>
            </a:r>
            <a:r>
              <a:rPr lang="en-US" sz="3600" dirty="0">
                <a:effectLst>
                  <a:outerShdw blurRad="38100" dist="38100" dir="2700000" algn="tl">
                    <a:srgbClr val="000000">
                      <a:alpha val="43137"/>
                    </a:srgbClr>
                  </a:outerShdw>
                </a:effectLst>
              </a:rPr>
              <a:t> </a:t>
            </a:r>
            <a:r>
              <a:rPr lang="en-US" sz="3600" dirty="0" err="1">
                <a:effectLst>
                  <a:outerShdw blurRad="38100" dist="38100" dir="2700000" algn="tl">
                    <a:srgbClr val="000000">
                      <a:alpha val="43137"/>
                    </a:srgbClr>
                  </a:outerShdw>
                </a:effectLst>
              </a:rPr>
              <a:t>Helmer</a:t>
            </a:r>
            <a:r>
              <a:rPr lang="en-US" sz="3600" dirty="0">
                <a:effectLst>
                  <a:outerShdw blurRad="38100" dist="38100" dir="2700000" algn="tl">
                    <a:srgbClr val="000000">
                      <a:alpha val="43137"/>
                    </a:srgbClr>
                  </a:outerShdw>
                </a:effectLst>
              </a:rPr>
              <a:t>, continued what her mother started. Bessie </a:t>
            </a:r>
            <a:r>
              <a:rPr lang="en-US" sz="3600" dirty="0" err="1">
                <a:effectLst>
                  <a:outerShdw blurRad="38100" dist="38100" dir="2700000" algn="tl">
                    <a:srgbClr val="000000">
                      <a:alpha val="43137"/>
                    </a:srgbClr>
                  </a:outerShdw>
                </a:effectLst>
              </a:rPr>
              <a:t>Bradwell</a:t>
            </a:r>
            <a:r>
              <a:rPr lang="en-US" sz="3600" dirty="0">
                <a:effectLst>
                  <a:outerShdw blurRad="38100" dist="38100" dir="2700000" algn="tl">
                    <a:srgbClr val="000000">
                      <a:alpha val="43137"/>
                    </a:srgbClr>
                  </a:outerShdw>
                </a:effectLst>
              </a:rPr>
              <a:t> became a lawyer, as did Thomas </a:t>
            </a:r>
            <a:r>
              <a:rPr lang="en-US" sz="3600" dirty="0" err="1">
                <a:effectLst>
                  <a:outerShdw blurRad="38100" dist="38100" dir="2700000" algn="tl">
                    <a:srgbClr val="000000">
                      <a:alpha val="43137"/>
                    </a:srgbClr>
                  </a:outerShdw>
                </a:effectLst>
              </a:rPr>
              <a:t>Bradwell</a:t>
            </a:r>
            <a:r>
              <a:rPr lang="en-US" sz="3600" dirty="0">
                <a:effectLst>
                  <a:outerShdw blurRad="38100" dist="38100" dir="2700000" algn="tl">
                    <a:srgbClr val="000000">
                      <a:alpha val="43137"/>
                    </a:srgbClr>
                  </a:outerShdw>
                </a:effectLst>
              </a:rPr>
              <a:t>, her son.</a:t>
            </a:r>
            <a:endParaRPr lang="ru-RU" sz="3600" dirty="0">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2"/>
          <a:stretch>
            <a:fillRect/>
          </a:stretch>
        </p:blipFill>
        <p:spPr>
          <a:xfrm>
            <a:off x="7494270" y="905524"/>
            <a:ext cx="3783330" cy="5712828"/>
          </a:xfrm>
          <a:prstGeom prst="rect">
            <a:avLst/>
          </a:prstGeom>
          <a:ln w="57150">
            <a:solidFill>
              <a:schemeClr val="tx2"/>
            </a:solidFill>
          </a:ln>
        </p:spPr>
      </p:pic>
    </p:spTree>
    <p:extLst>
      <p:ext uri="{BB962C8B-B14F-4D97-AF65-F5344CB8AC3E}">
        <p14:creationId xmlns:p14="http://schemas.microsoft.com/office/powerpoint/2010/main" val="299893818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Улыбающееся лицо 6"/>
          <p:cNvSpPr/>
          <p:nvPr/>
        </p:nvSpPr>
        <p:spPr>
          <a:xfrm>
            <a:off x="1682496" y="2852928"/>
            <a:ext cx="3852672" cy="3779520"/>
          </a:xfrm>
          <a:prstGeom prst="smileyFace">
            <a:avLst/>
          </a:prstGeom>
          <a:solidFill>
            <a:schemeClr val="accent2">
              <a:lumMod val="40000"/>
              <a:lumOff val="6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ьная выноска 7"/>
          <p:cNvSpPr/>
          <p:nvPr/>
        </p:nvSpPr>
        <p:spPr>
          <a:xfrm>
            <a:off x="4779264" y="219456"/>
            <a:ext cx="4681728" cy="3267456"/>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accent1">
                    <a:lumMod val="75000"/>
                  </a:schemeClr>
                </a:solidFill>
                <a:effectLst>
                  <a:outerShdw blurRad="38100" dist="38100" dir="2700000" algn="tl">
                    <a:srgbClr val="000000">
                      <a:alpha val="43137"/>
                    </a:srgbClr>
                  </a:outerShdw>
                </a:effectLst>
              </a:rPr>
              <a:t>Thank </a:t>
            </a:r>
            <a:r>
              <a:rPr lang="en-US" sz="4800" dirty="0">
                <a:solidFill>
                  <a:schemeClr val="accent1">
                    <a:lumMod val="75000"/>
                  </a:schemeClr>
                </a:solidFill>
                <a:effectLst>
                  <a:outerShdw blurRad="38100" dist="38100" dir="2700000" algn="tl">
                    <a:srgbClr val="000000">
                      <a:alpha val="43137"/>
                    </a:srgbClr>
                  </a:outerShdw>
                </a:effectLst>
              </a:rPr>
              <a:t>you for your </a:t>
            </a:r>
            <a:r>
              <a:rPr lang="en-US" sz="4800" dirty="0" smtClean="0">
                <a:solidFill>
                  <a:schemeClr val="accent1">
                    <a:lumMod val="75000"/>
                  </a:schemeClr>
                </a:solidFill>
                <a:effectLst>
                  <a:outerShdw blurRad="38100" dist="38100" dir="2700000" algn="tl">
                    <a:srgbClr val="000000">
                      <a:alpha val="43137"/>
                    </a:srgbClr>
                  </a:outerShdw>
                </a:effectLst>
              </a:rPr>
              <a:t>attention!</a:t>
            </a:r>
            <a:endParaRPr lang="ru-RU" sz="4800"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0749185"/>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CB48F5-D6B9-4A73-B7C9-0F05E58E1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на фоне Цветущая вишня (широкоэкранный формат)</Template>
  <TotalTime>0</TotalTime>
  <Words>240</Words>
  <Application>Microsoft Office PowerPoint</Application>
  <PresentationFormat>Широкоэкранный</PresentationFormat>
  <Paragraphs>10</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Arial</vt:lpstr>
      <vt:lpstr>Cambria</vt:lpstr>
      <vt:lpstr>Cherry Blossom 16x9</vt:lpstr>
      <vt:lpstr>Myra Bradwell</vt:lpstr>
      <vt:lpstr>Myra Bradwell</vt:lpstr>
      <vt:lpstr>Life</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2014-11-06T14:57:10Z</dcterms:created>
  <dcterms:modified xsi:type="dcterms:W3CDTF">2014-11-06T21:00:08Z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