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80" r:id="rId12"/>
    <p:sldId id="279" r:id="rId13"/>
    <p:sldId id="278" r:id="rId14"/>
    <p:sldId id="269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8840"/>
    <a:srgbClr val="CE9C60"/>
    <a:srgbClr val="9969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B24E-D3FE-49D6-BB63-5CD159D6F114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2E56-98DD-463E-B6A3-88285B29CF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2C89-7FD2-4596-A913-051A899405F0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17D7-7FE7-479A-AA5C-0C421753FC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1821-8BCE-43B5-8AAB-4F584FE8E4FE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A276-5C3A-420C-AF19-2C3CBC77EE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9CD5-C749-498D-A051-1754B32800CF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02E9B-1575-4450-B822-B2425FC20E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5CBF-C2FC-4365-A8E4-F2D1B357FC75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75FF-5DBA-4508-A74E-8C4B03F528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40BD-F0A3-4AF3-A5D4-E981CB3210AF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C8C9-28A7-4825-A3BA-03E7B7E552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A5AB-FF71-41DE-9605-20B7506EAF70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B937-7783-4C0E-8299-616C0CEF84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AD4E-335F-478E-BB49-37EDE376C071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D6D0-B087-459D-86BF-CC1017D333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9BC3-5538-477F-AB25-F7767BB49C71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6B85-1564-4373-A63A-E395D15BFE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E7D8-502D-4CE9-8100-6ECF8D9A5F0A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877F-865C-4EC4-AAA8-A13DB706F9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98C2-DA76-4DD6-BAD4-EC12135273FB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BC75-A437-4A35-828E-693440B4EF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3412F7-9508-4FA0-A8A7-D20BBD856242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3CF1F-67AB-49DA-833D-7A04A7AD9E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04865"/>
            <a:ext cx="9144000" cy="258532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5400" i="1" dirty="0" smtClean="0">
                <a:solidFill>
                  <a:srgbClr val="99692F"/>
                </a:solidFill>
                <a:latin typeface="Georgia" pitchFamily="18" charset="0"/>
              </a:rPr>
              <a:t>О. М. Поль </a:t>
            </a:r>
            <a:r>
              <a:rPr lang="ru-RU" sz="5400" i="1" dirty="0" smtClean="0">
                <a:solidFill>
                  <a:srgbClr val="99692F"/>
                </a:solidFill>
                <a:latin typeface="Georgia" pitchFamily="18" charset="0"/>
              </a:rPr>
              <a:t>—</a:t>
            </a:r>
            <a:br>
              <a:rPr lang="ru-RU" sz="5400" i="1" dirty="0" smtClean="0">
                <a:solidFill>
                  <a:srgbClr val="99692F"/>
                </a:solidFill>
                <a:latin typeface="Georgia" pitchFamily="18" charset="0"/>
              </a:rPr>
            </a:br>
            <a:r>
              <a:rPr lang="uk-UA" sz="5400" i="1" dirty="0" smtClean="0">
                <a:solidFill>
                  <a:srgbClr val="99692F"/>
                </a:solidFill>
                <a:latin typeface="Georgia" pitchFamily="18" charset="0"/>
              </a:rPr>
              <a:t> </a:t>
            </a:r>
            <a:r>
              <a:rPr lang="ru-RU" sz="5400" i="1" dirty="0" err="1" smtClean="0">
                <a:solidFill>
                  <a:srgbClr val="99692F"/>
                </a:solidFill>
                <a:latin typeface="Georgia" pitchFamily="18" charset="0"/>
              </a:rPr>
              <a:t>почесний</a:t>
            </a:r>
            <a:r>
              <a:rPr lang="ru-RU" sz="5400" i="1" dirty="0" smtClean="0">
                <a:solidFill>
                  <a:srgbClr val="99692F"/>
                </a:solidFill>
                <a:latin typeface="Georgia" pitchFamily="18" charset="0"/>
              </a:rPr>
              <a:t> </a:t>
            </a:r>
            <a:r>
              <a:rPr lang="ru-RU" sz="5400" i="1" dirty="0" err="1" smtClean="0">
                <a:solidFill>
                  <a:srgbClr val="99692F"/>
                </a:solidFill>
                <a:latin typeface="Georgia" pitchFamily="18" charset="0"/>
              </a:rPr>
              <a:t>громадянин</a:t>
            </a:r>
            <a:r>
              <a:rPr lang="ru-RU" sz="5400" i="1" dirty="0" smtClean="0">
                <a:solidFill>
                  <a:srgbClr val="99692F"/>
                </a:solidFill>
                <a:latin typeface="Georgia" pitchFamily="18" charset="0"/>
              </a:rPr>
              <a:t> краю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pol-m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6393863" cy="448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892899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>
                <a:solidFill>
                  <a:srgbClr val="C48840"/>
                </a:solidFill>
                <a:latin typeface="Georgia" pitchFamily="18" charset="0"/>
              </a:rPr>
              <a:t>Музей О. М. Поля</a:t>
            </a:r>
            <a:endParaRPr lang="ru-RU" sz="4000" i="1" dirty="0">
              <a:solidFill>
                <a:srgbClr val="C4884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700808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rgbClr val="C48840"/>
                </a:solidFill>
                <a:latin typeface="Georgia" pitchFamily="18" charset="0"/>
              </a:rPr>
              <a:t>Вдячні</a:t>
            </a:r>
            <a:r>
              <a:rPr lang="ru-RU" sz="3600" dirty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3600" dirty="0" err="1">
                <a:solidFill>
                  <a:srgbClr val="C48840"/>
                </a:solidFill>
                <a:latin typeface="Georgia" pitchFamily="18" charset="0"/>
              </a:rPr>
              <a:t>нащадки</a:t>
            </a:r>
            <a:r>
              <a:rPr lang="ru-RU" sz="3600" dirty="0">
                <a:solidFill>
                  <a:srgbClr val="C48840"/>
                </a:solidFill>
                <a:latin typeface="Georgia" pitchFamily="18" charset="0"/>
              </a:rPr>
              <a:t> у </a:t>
            </a:r>
            <a:r>
              <a:rPr lang="ru-RU" sz="3600" b="1" dirty="0">
                <a:solidFill>
                  <a:srgbClr val="C48840"/>
                </a:solidFill>
                <a:latin typeface="Georgia" pitchFamily="18" charset="0"/>
              </a:rPr>
              <a:t>2002</a:t>
            </a:r>
            <a:r>
              <a:rPr lang="ru-RU" sz="3600" dirty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3600" dirty="0" err="1">
                <a:solidFill>
                  <a:srgbClr val="C48840"/>
                </a:solidFill>
                <a:latin typeface="Georgia" pitchFamily="18" charset="0"/>
              </a:rPr>
              <a:t>встановили</a:t>
            </a:r>
            <a:r>
              <a:rPr lang="ru-RU" sz="3600" dirty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3600" dirty="0" err="1">
                <a:solidFill>
                  <a:srgbClr val="C48840"/>
                </a:solidFill>
                <a:latin typeface="Georgia" pitchFamily="18" charset="0"/>
              </a:rPr>
              <a:t>пам'ятник</a:t>
            </a:r>
            <a:r>
              <a:rPr lang="ru-RU" sz="3600" dirty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3600" dirty="0" err="1">
                <a:solidFill>
                  <a:srgbClr val="C48840"/>
                </a:solidFill>
                <a:latin typeface="Georgia" pitchFamily="18" charset="0"/>
              </a:rPr>
              <a:t>першому</a:t>
            </a:r>
            <a:r>
              <a:rPr lang="ru-RU" sz="3600" dirty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3600" dirty="0" err="1">
                <a:solidFill>
                  <a:srgbClr val="C48840"/>
                </a:solidFill>
                <a:latin typeface="Georgia" pitchFamily="18" charset="0"/>
              </a:rPr>
              <a:t>почесному</a:t>
            </a:r>
            <a:r>
              <a:rPr lang="ru-RU" sz="3600" dirty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3600" dirty="0" err="1">
                <a:solidFill>
                  <a:srgbClr val="C48840"/>
                </a:solidFill>
                <a:latin typeface="Georgia" pitchFamily="18" charset="0"/>
              </a:rPr>
              <a:t>громадянину</a:t>
            </a:r>
            <a:r>
              <a:rPr lang="ru-RU" sz="3600" dirty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3600" dirty="0" err="1">
                <a:solidFill>
                  <a:srgbClr val="C48840"/>
                </a:solidFill>
                <a:latin typeface="Georgia" pitchFamily="18" charset="0"/>
              </a:rPr>
              <a:t>міста</a:t>
            </a:r>
            <a:r>
              <a:rPr lang="ru-RU" sz="3600" dirty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3600" dirty="0" err="1">
                <a:solidFill>
                  <a:srgbClr val="C48840"/>
                </a:solidFill>
                <a:latin typeface="Georgia" pitchFamily="18" charset="0"/>
              </a:rPr>
              <a:t>Дніпропетровська</a:t>
            </a:r>
            <a:r>
              <a:rPr lang="ru-RU" sz="3600" dirty="0">
                <a:solidFill>
                  <a:srgbClr val="C48840"/>
                </a:solidFill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амятник Полю в днепропетровске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268760"/>
            <a:ext cx="6563072" cy="492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188640"/>
            <a:ext cx="878497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i="1" dirty="0" err="1" smtClean="0">
                <a:solidFill>
                  <a:srgbClr val="C48840"/>
                </a:solidFill>
                <a:latin typeface="Georgia" pitchFamily="18" charset="0"/>
              </a:rPr>
              <a:t>Пам</a:t>
            </a:r>
            <a:r>
              <a:rPr lang="en-US" sz="3200" i="1" dirty="0" smtClean="0">
                <a:solidFill>
                  <a:srgbClr val="C48840"/>
                </a:solidFill>
                <a:latin typeface="Georgia" pitchFamily="18" charset="0"/>
              </a:rPr>
              <a:t>’</a:t>
            </a:r>
            <a:r>
              <a:rPr lang="uk-UA" sz="3200" i="1" dirty="0" err="1" smtClean="0">
                <a:solidFill>
                  <a:srgbClr val="C48840"/>
                </a:solidFill>
                <a:latin typeface="Georgia" pitchFamily="18" charset="0"/>
              </a:rPr>
              <a:t>ятник</a:t>
            </a:r>
            <a:r>
              <a:rPr lang="uk-UA" sz="3200" i="1" dirty="0" smtClean="0">
                <a:solidFill>
                  <a:srgbClr val="C48840"/>
                </a:solidFill>
                <a:latin typeface="Georgia" pitchFamily="18" charset="0"/>
              </a:rPr>
              <a:t> О. М. Полю у Дніпропетровську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apol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4518653" cy="338899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apol0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067944" y="3140968"/>
            <a:ext cx="4512501" cy="3384376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611188" y="1628775"/>
            <a:ext cx="7991475" cy="3779838"/>
          </a:xfrm>
        </p:spPr>
        <p:txBody>
          <a:bodyPr/>
          <a:lstStyle/>
          <a:p>
            <a:pPr eaLnBrk="1" hangingPunct="1"/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>Презентація</a:t>
            </a:r>
            <a:b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</a:br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>з теми: </a:t>
            </a:r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>“</a:t>
            </a:r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>О. М. Поль </a:t>
            </a:r>
            <a:r>
              <a:rPr lang="ru-RU" sz="3200" dirty="0" smtClean="0">
                <a:solidFill>
                  <a:srgbClr val="99692F"/>
                </a:solidFill>
                <a:latin typeface="Georgia" pitchFamily="18" charset="0"/>
              </a:rPr>
              <a:t>—</a:t>
            </a:r>
            <a:br>
              <a:rPr lang="ru-RU" sz="3200" dirty="0" smtClean="0">
                <a:solidFill>
                  <a:srgbClr val="99692F"/>
                </a:solidFill>
                <a:latin typeface="Georgia" pitchFamily="18" charset="0"/>
              </a:rPr>
            </a:br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99692F"/>
                </a:solidFill>
                <a:latin typeface="Georgia" pitchFamily="18" charset="0"/>
              </a:rPr>
              <a:t>почесний</a:t>
            </a:r>
            <a:r>
              <a:rPr lang="ru-RU" sz="3200" dirty="0" smtClean="0">
                <a:solidFill>
                  <a:srgbClr val="99692F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99692F"/>
                </a:solidFill>
                <a:latin typeface="Georgia" pitchFamily="18" charset="0"/>
              </a:rPr>
              <a:t>громадянин</a:t>
            </a:r>
            <a:r>
              <a:rPr lang="ru-RU" sz="3200" dirty="0" smtClean="0">
                <a:solidFill>
                  <a:srgbClr val="99692F"/>
                </a:solidFill>
                <a:latin typeface="Georgia" pitchFamily="18" charset="0"/>
              </a:rPr>
              <a:t> краю</a:t>
            </a:r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>”</a:t>
            </a:r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/>
            </a:r>
            <a:b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</a:br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>учениці 9-2 групи</a:t>
            </a:r>
            <a:b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</a:br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>фінансово-економічного ліцею</a:t>
            </a:r>
            <a:b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</a:br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>м. Дніпропетровська</a:t>
            </a:r>
            <a:b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</a:br>
            <a:r>
              <a:rPr lang="uk-UA" sz="3200" dirty="0" smtClean="0">
                <a:solidFill>
                  <a:srgbClr val="99692F"/>
                </a:solidFill>
                <a:latin typeface="Georgia" pitchFamily="18" charset="0"/>
              </a:rPr>
              <a:t>Зайвої Ксенії</a:t>
            </a:r>
            <a:endParaRPr lang="fr-FR" sz="3200" dirty="0" smtClean="0">
              <a:solidFill>
                <a:srgbClr val="99692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contenu 2"/>
          <p:cNvSpPr>
            <a:spLocks noGrp="1"/>
          </p:cNvSpPr>
          <p:nvPr>
            <p:ph sz="half" idx="1"/>
          </p:nvPr>
        </p:nvSpPr>
        <p:spPr>
          <a:xfrm>
            <a:off x="5076056" y="476672"/>
            <a:ext cx="3534544" cy="5102027"/>
          </a:xfrm>
        </p:spPr>
        <p:txBody>
          <a:bodyPr/>
          <a:lstStyle/>
          <a:p>
            <a:pPr marL="0" eaLnBrk="1" hangingPunct="1">
              <a:buNone/>
            </a:pPr>
            <a:r>
              <a:rPr lang="ru-RU" b="1" dirty="0" smtClean="0">
                <a:solidFill>
                  <a:srgbClr val="C48840"/>
                </a:solidFill>
                <a:latin typeface="Georgia" pitchFamily="18" charset="0"/>
              </a:rPr>
              <a:t>Олександр </a:t>
            </a:r>
            <a:r>
              <a:rPr lang="ru-RU" b="1" dirty="0" err="1" smtClean="0">
                <a:solidFill>
                  <a:srgbClr val="C48840"/>
                </a:solidFill>
                <a:latin typeface="Georgia" pitchFamily="18" charset="0"/>
              </a:rPr>
              <a:t>Миколайович</a:t>
            </a:r>
            <a:r>
              <a:rPr lang="ru-RU" b="1" dirty="0" smtClean="0">
                <a:solidFill>
                  <a:srgbClr val="C48840"/>
                </a:solidFill>
                <a:latin typeface="Georgia" pitchFamily="18" charset="0"/>
              </a:rPr>
              <a:t> Поль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 (1832-1890) –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український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дослідник-археолог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українсько-німецького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походження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верхньодніпровський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поміщик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, шляхтич,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краєзнавець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підприємець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, меценат.</a:t>
            </a:r>
            <a:endParaRPr lang="fr-FR" dirty="0" smtClean="0">
              <a:solidFill>
                <a:srgbClr val="C4884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2_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3915640" cy="553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contenu 2"/>
          <p:cNvSpPr>
            <a:spLocks noGrp="1"/>
          </p:cNvSpPr>
          <p:nvPr>
            <p:ph idx="1"/>
          </p:nvPr>
        </p:nvSpPr>
        <p:spPr>
          <a:xfrm>
            <a:off x="1979712" y="1124744"/>
            <a:ext cx="6696744" cy="547260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b="1" dirty="0" smtClean="0">
                <a:solidFill>
                  <a:srgbClr val="C48840"/>
                </a:solidFill>
                <a:latin typeface="Georgia" pitchFamily="18" charset="0"/>
              </a:rPr>
              <a:t>Олександр Поль 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–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активний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громадський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діяч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який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брав участь у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впровадженні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селянської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земської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судової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реформ на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Катеринославщині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, 15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років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він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віддав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на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детальне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вивчення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залізних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руд Кривого Рогу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доведення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їх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промислового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C48840"/>
                </a:solidFill>
                <a:latin typeface="Georgia" pitchFamily="18" charset="0"/>
              </a:rPr>
              <a:t>значення</a:t>
            </a:r>
            <a:r>
              <a:rPr lang="ru-RU" dirty="0" smtClean="0">
                <a:solidFill>
                  <a:srgbClr val="C48840"/>
                </a:solidFill>
                <a:latin typeface="Georgia" pitchFamily="18" charset="0"/>
              </a:rPr>
              <a:t>.</a:t>
            </a:r>
            <a:endParaRPr lang="fr-FR" dirty="0" smtClean="0">
              <a:solidFill>
                <a:srgbClr val="C4884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66056306_pochtovaya-kartochk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412776"/>
            <a:ext cx="3491483" cy="502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de4a905e848c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3173783" cy="503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504" y="404664"/>
            <a:ext cx="892899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4400" i="1" dirty="0" smtClean="0">
                <a:solidFill>
                  <a:srgbClr val="C48840"/>
                </a:solidFill>
                <a:latin typeface="Georgia" pitchFamily="18" charset="0"/>
              </a:rPr>
              <a:t>Олександр Миколайович Поль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contenu 2"/>
          <p:cNvSpPr>
            <a:spLocks noGrp="1"/>
          </p:cNvSpPr>
          <p:nvPr>
            <p:ph idx="1"/>
          </p:nvPr>
        </p:nvSpPr>
        <p:spPr>
          <a:xfrm>
            <a:off x="2051720" y="836712"/>
            <a:ext cx="6686550" cy="4525963"/>
          </a:xfrm>
        </p:spPr>
        <p:txBody>
          <a:bodyPr/>
          <a:lstStyle/>
          <a:p>
            <a:pPr marL="0" algn="ctr" eaLnBrk="1" hangingPunct="1">
              <a:buNone/>
            </a:pPr>
            <a:r>
              <a:rPr lang="ru-RU" sz="2800" b="1" dirty="0" smtClean="0">
                <a:solidFill>
                  <a:srgbClr val="C48840"/>
                </a:solidFill>
                <a:latin typeface="Georgia" pitchFamily="18" charset="0"/>
              </a:rPr>
              <a:t>О.М. Поль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особисто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сприяв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тому,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щоб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у </a:t>
            </a:r>
            <a:r>
              <a:rPr lang="ru-RU" sz="2800" b="1" dirty="0" smtClean="0">
                <a:solidFill>
                  <a:srgbClr val="C48840"/>
                </a:solidFill>
                <a:latin typeface="Georgia" pitchFamily="18" charset="0"/>
              </a:rPr>
              <a:t>1881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році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розпочались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промислові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розробки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,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які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визначили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подальший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бурхливий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економічний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розвиток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Придніпровського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регіону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.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Саме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в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цьому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році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був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отриманий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дозвіл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на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будівництво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C48840"/>
                </a:solidFill>
                <a:latin typeface="Georgia" pitchFamily="18" charset="0"/>
              </a:rPr>
              <a:t>Криворізької</a:t>
            </a:r>
            <a:r>
              <a:rPr lang="ru-RU" sz="2800" b="1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C48840"/>
                </a:solidFill>
                <a:latin typeface="Georgia" pitchFamily="18" charset="0"/>
              </a:rPr>
              <a:t>залізниці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, яка проходила через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Катеринослав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. Вона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поєднала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Кривий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Ріг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та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Донбас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тим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самим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ліквідувала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відірваність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нашого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краю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від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світу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та заклала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основи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розвитку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міста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.</a:t>
            </a:r>
            <a:endParaRPr lang="fr-FR" sz="2800" dirty="0" smtClean="0">
              <a:solidFill>
                <a:srgbClr val="C4884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800px-Великий_путь,_книга,_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6618446" cy="503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332656"/>
            <a:ext cx="8928992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600" i="1" dirty="0" smtClean="0">
                <a:solidFill>
                  <a:srgbClr val="C48840"/>
                </a:solidFill>
                <a:latin typeface="Georgia" pitchFamily="18" charset="0"/>
              </a:rPr>
              <a:t>Будівництво Криворізької залізниці</a:t>
            </a:r>
            <a:endParaRPr lang="ru-RU" sz="3600" i="1" dirty="0">
              <a:solidFill>
                <a:srgbClr val="C4884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79712" y="1124744"/>
            <a:ext cx="6779096" cy="5217443"/>
          </a:xfrm>
        </p:spPr>
        <p:txBody>
          <a:bodyPr/>
          <a:lstStyle/>
          <a:p>
            <a:pPr marL="0" algn="ctr">
              <a:buNone/>
            </a:pP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За 25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років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C48840"/>
                </a:solidFill>
                <a:latin typeface="Georgia" pitchFamily="18" charset="0"/>
              </a:rPr>
              <a:t>з</a:t>
            </a:r>
            <a:r>
              <a:rPr lang="ru-RU" sz="2800" b="1" dirty="0" smtClean="0">
                <a:solidFill>
                  <a:srgbClr val="C48840"/>
                </a:solidFill>
                <a:latin typeface="Georgia" pitchFamily="18" charset="0"/>
              </a:rPr>
              <a:t> 1885 р. по 1900 р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.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населення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Катеринослава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зросло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від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47 до 180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тисяч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! Того ж </a:t>
            </a:r>
            <a:r>
              <a:rPr lang="ru-RU" sz="2800" b="1" dirty="0" smtClean="0">
                <a:solidFill>
                  <a:srgbClr val="C48840"/>
                </a:solidFill>
                <a:latin typeface="Georgia" pitchFamily="18" charset="0"/>
              </a:rPr>
              <a:t>1881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року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вдалося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розпочати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будівництво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мосту через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Дніпро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– другого на той час у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Росії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та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першого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за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довжиною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у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Європі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. Таким чином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своєю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залізницею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та першим мостом ми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завдячуємо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Олександру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Миколайовичу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.</a:t>
            </a:r>
            <a:endParaRPr lang="ru-RU" sz="2800" dirty="0">
              <a:solidFill>
                <a:srgbClr val="C4884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87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412776"/>
            <a:ext cx="6400485" cy="480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260648"/>
            <a:ext cx="892899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4000" i="1" dirty="0" err="1" smtClean="0">
                <a:solidFill>
                  <a:srgbClr val="C48840"/>
                </a:solidFill>
                <a:latin typeface="Georgia" pitchFamily="18" charset="0"/>
              </a:rPr>
              <a:t>Сучасне</a:t>
            </a:r>
            <a:r>
              <a:rPr lang="ru-RU" sz="4000" i="1" dirty="0" smtClean="0">
                <a:solidFill>
                  <a:srgbClr val="C48840"/>
                </a:solidFill>
                <a:latin typeface="Georgia" pitchFamily="18" charset="0"/>
              </a:rPr>
              <a:t> фото </a:t>
            </a:r>
            <a:r>
              <a:rPr lang="ru-RU" sz="4000" i="1" dirty="0" err="1" smtClean="0">
                <a:solidFill>
                  <a:srgbClr val="C48840"/>
                </a:solidFill>
                <a:latin typeface="Georgia" pitchFamily="18" charset="0"/>
              </a:rPr>
              <a:t>Амурського</a:t>
            </a:r>
            <a:r>
              <a:rPr lang="ru-RU" sz="4000" i="1" dirty="0" smtClean="0">
                <a:solidFill>
                  <a:srgbClr val="C48840"/>
                </a:solidFill>
                <a:latin typeface="Georgia" pitchFamily="18" charset="0"/>
              </a:rPr>
              <a:t> мосту</a:t>
            </a:r>
            <a:endParaRPr lang="ru-RU" sz="4000" i="1" dirty="0">
              <a:solidFill>
                <a:srgbClr val="C4884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79712" y="1340768"/>
            <a:ext cx="6707088" cy="4785395"/>
          </a:xfrm>
        </p:spPr>
        <p:txBody>
          <a:bodyPr/>
          <a:lstStyle/>
          <a:p>
            <a:pPr marL="0" algn="ctr">
              <a:buNone/>
            </a:pP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Ця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талановита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та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завзята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людина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вважалася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«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степним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Колумбом»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завдяки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своєї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пристрасті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збирати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предмети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давнини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.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Особливу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увагу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він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приділяв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історії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Запорізької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Січі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.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Його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колекція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нараховувала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4774 предмета,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які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у </a:t>
            </a:r>
            <a:r>
              <a:rPr lang="ru-RU" sz="2800" b="1" dirty="0" smtClean="0">
                <a:solidFill>
                  <a:srgbClr val="C48840"/>
                </a:solidFill>
                <a:latin typeface="Georgia" pitchFamily="18" charset="0"/>
              </a:rPr>
              <a:t>1887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були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розташовані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у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першому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археологічному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музеї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нашого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краю –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будинку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, у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якому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проживала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ця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видатна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C48840"/>
                </a:solidFill>
                <a:latin typeface="Georgia" pitchFamily="18" charset="0"/>
              </a:rPr>
              <a:t>людина</a:t>
            </a:r>
            <a:r>
              <a:rPr lang="ru-RU" sz="2800" dirty="0" smtClean="0">
                <a:solidFill>
                  <a:srgbClr val="C48840"/>
                </a:solidFill>
                <a:latin typeface="Georgia" pitchFamily="18" charset="0"/>
              </a:rPr>
              <a:t>.</a:t>
            </a:r>
            <a:endParaRPr lang="ru-RU" sz="2800" dirty="0">
              <a:solidFill>
                <a:srgbClr val="C4884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256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</vt:lpstr>
      <vt:lpstr>Thème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Презентація з теми: “О. М. Поль —  почесний громадянин краю” учениці 9-2 групи фінансово-економічного ліцею м. Дніпропетровська Зайвої Ксенії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Ксения</cp:lastModifiedBy>
  <cp:revision>15</cp:revision>
  <dcterms:created xsi:type="dcterms:W3CDTF">2008-06-02T00:09:50Z</dcterms:created>
  <dcterms:modified xsi:type="dcterms:W3CDTF">2014-05-12T17:21:27Z</dcterms:modified>
</cp:coreProperties>
</file>