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4" r:id="rId11"/>
    <p:sldId id="275" r:id="rId12"/>
    <p:sldId id="266" r:id="rId13"/>
    <p:sldId id="268" r:id="rId14"/>
    <p:sldId id="27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9F3-9075-4A42-83A0-1D4559CF4BD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BA1-303F-4564-83F1-AFCCDE002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9F3-9075-4A42-83A0-1D4559CF4BD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BA1-303F-4564-83F1-AFCCDE002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9F3-9075-4A42-83A0-1D4559CF4BD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BA1-303F-4564-83F1-AFCCDE002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9F3-9075-4A42-83A0-1D4559CF4BD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BA1-303F-4564-83F1-AFCCDE002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9F3-9075-4A42-83A0-1D4559CF4BD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BA1-303F-4564-83F1-AFCCDE002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9F3-9075-4A42-83A0-1D4559CF4BD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BA1-303F-4564-83F1-AFCCDE002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9F3-9075-4A42-83A0-1D4559CF4BD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BA1-303F-4564-83F1-AFCCDE002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9F3-9075-4A42-83A0-1D4559CF4BD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BA1-303F-4564-83F1-AFCCDE002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9F3-9075-4A42-83A0-1D4559CF4BD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BA1-303F-4564-83F1-AFCCDE002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9F3-9075-4A42-83A0-1D4559CF4BD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BA1-303F-4564-83F1-AFCCDE002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09F3-9075-4A42-83A0-1D4559CF4BD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0BA1-303F-4564-83F1-AFCCDE002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E09F3-9075-4A42-83A0-1D4559CF4BD8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C0BA1-303F-4564-83F1-AFCCDE002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3116"/>
            <a:ext cx="9429784" cy="1015663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r>
              <a:rPr lang="ru-R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Перекладач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4500570"/>
            <a:ext cx="4201792" cy="1938992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 smtClean="0">
                <a:latin typeface="Palatino Linotype" pitchFamily="18" charset="0"/>
              </a:rPr>
              <a:t>Презентацію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</a:rPr>
              <a:t>виконала</a:t>
            </a:r>
            <a:r>
              <a:rPr lang="ru-RU" sz="2400" dirty="0" smtClean="0">
                <a:latin typeface="Palatino Linotype" pitchFamily="18" charset="0"/>
              </a:rPr>
              <a:t> </a:t>
            </a:r>
          </a:p>
          <a:p>
            <a:pPr algn="ctr"/>
            <a:r>
              <a:rPr lang="ru-RU" sz="2400" dirty="0" err="1" smtClean="0">
                <a:latin typeface="Palatino Linotype" pitchFamily="18" charset="0"/>
              </a:rPr>
              <a:t>учениця</a:t>
            </a:r>
            <a:r>
              <a:rPr lang="ru-RU" sz="2400" dirty="0" smtClean="0">
                <a:latin typeface="Palatino Linotype" pitchFamily="18" charset="0"/>
              </a:rPr>
              <a:t> 10-А </a:t>
            </a:r>
            <a:r>
              <a:rPr lang="ru-RU" sz="2400" dirty="0" err="1" smtClean="0">
                <a:latin typeface="Palatino Linotype" pitchFamily="18" charset="0"/>
              </a:rPr>
              <a:t>класу</a:t>
            </a:r>
            <a:endParaRPr lang="ru-RU" sz="2400" dirty="0" smtClean="0">
              <a:latin typeface="Palatino Linotype" pitchFamily="18" charset="0"/>
            </a:endParaRPr>
          </a:p>
          <a:p>
            <a:pPr algn="ctr"/>
            <a:r>
              <a:rPr lang="uk-UA" sz="2400" dirty="0">
                <a:latin typeface="Palatino Linotype" pitchFamily="18" charset="0"/>
              </a:rPr>
              <a:t>с</a:t>
            </a:r>
            <a:r>
              <a:rPr lang="uk-UA" sz="2400" dirty="0" smtClean="0">
                <a:latin typeface="Palatino Linotype" pitchFamily="18" charset="0"/>
              </a:rPr>
              <a:t>пеціалізованої школи №16</a:t>
            </a:r>
          </a:p>
          <a:p>
            <a:pPr algn="ctr"/>
            <a:r>
              <a:rPr lang="uk-UA" sz="2400" dirty="0" smtClean="0">
                <a:latin typeface="Palatino Linotype" pitchFamily="18" charset="0"/>
              </a:rPr>
              <a:t>м. Києва</a:t>
            </a:r>
            <a:endParaRPr lang="ru-RU" sz="2400" dirty="0" smtClean="0">
              <a:latin typeface="Palatino Linotype" pitchFamily="18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Федорова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Анастасія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584775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Історія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професії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71855"/>
            <a:ext cx="4357686" cy="558614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err="1">
                <a:latin typeface="Palatino Linotype" pitchFamily="18" charset="0"/>
              </a:rPr>
              <a:t>Професія</a:t>
            </a:r>
            <a:r>
              <a:rPr lang="ru-RU" sz="2600" b="1" dirty="0">
                <a:latin typeface="Palatino Linotype" pitchFamily="18" charset="0"/>
              </a:rPr>
              <a:t> </a:t>
            </a:r>
            <a:r>
              <a:rPr lang="ru-RU" sz="2600" b="1" dirty="0" err="1">
                <a:latin typeface="Palatino Linotype" pitchFamily="18" charset="0"/>
              </a:rPr>
              <a:t>перекладача</a:t>
            </a:r>
            <a:r>
              <a:rPr lang="ru-RU" sz="2600" b="1" dirty="0">
                <a:latin typeface="Palatino Linotype" pitchFamily="18" charset="0"/>
              </a:rPr>
              <a:t> - одна </a:t>
            </a:r>
            <a:r>
              <a:rPr lang="ru-RU" sz="2600" b="1" dirty="0" err="1">
                <a:latin typeface="Palatino Linotype" pitchFamily="18" charset="0"/>
              </a:rPr>
              <a:t>з</a:t>
            </a:r>
            <a:r>
              <a:rPr lang="ru-RU" sz="2600" b="1" dirty="0">
                <a:latin typeface="Palatino Linotype" pitchFamily="18" charset="0"/>
              </a:rPr>
              <a:t> </a:t>
            </a:r>
            <a:r>
              <a:rPr lang="ru-RU" sz="2600" b="1" dirty="0" err="1">
                <a:latin typeface="Palatino Linotype" pitchFamily="18" charset="0"/>
              </a:rPr>
              <a:t>найдавніших</a:t>
            </a:r>
            <a:r>
              <a:rPr lang="ru-RU" sz="2600" b="1" dirty="0">
                <a:latin typeface="Palatino Linotype" pitchFamily="18" charset="0"/>
              </a:rPr>
              <a:t>. </a:t>
            </a:r>
            <a:r>
              <a:rPr lang="ru-RU" sz="2600" b="1" dirty="0" err="1">
                <a:latin typeface="Palatino Linotype" pitchFamily="18" charset="0"/>
              </a:rPr>
              <a:t>Необхідність</a:t>
            </a:r>
            <a:r>
              <a:rPr lang="ru-RU" sz="2600" b="1" dirty="0">
                <a:latin typeface="Palatino Linotype" pitchFamily="18" charset="0"/>
              </a:rPr>
              <a:t> у </a:t>
            </a:r>
            <a:r>
              <a:rPr lang="ru-RU" sz="2600" b="1" dirty="0" err="1">
                <a:latin typeface="Palatino Linotype" pitchFamily="18" charset="0"/>
              </a:rPr>
              <a:t>ній</a:t>
            </a:r>
            <a:r>
              <a:rPr lang="ru-RU" sz="2600" b="1" dirty="0">
                <a:latin typeface="Palatino Linotype" pitchFamily="18" charset="0"/>
              </a:rPr>
              <a:t> </a:t>
            </a:r>
            <a:r>
              <a:rPr lang="ru-RU" sz="2600" b="1" dirty="0" err="1">
                <a:latin typeface="Palatino Linotype" pitchFamily="18" charset="0"/>
              </a:rPr>
              <a:t>виникла</a:t>
            </a:r>
            <a:r>
              <a:rPr lang="ru-RU" sz="2600" b="1" dirty="0">
                <a:latin typeface="Palatino Linotype" pitchFamily="18" charset="0"/>
              </a:rPr>
              <a:t>, як </a:t>
            </a:r>
            <a:r>
              <a:rPr lang="ru-RU" sz="2600" b="1" dirty="0" err="1">
                <a:latin typeface="Palatino Linotype" pitchFamily="18" charset="0"/>
              </a:rPr>
              <a:t>тільки</a:t>
            </a:r>
            <a:r>
              <a:rPr lang="ru-RU" sz="2600" b="1" dirty="0">
                <a:latin typeface="Palatino Linotype" pitchFamily="18" charset="0"/>
              </a:rPr>
              <a:t> </a:t>
            </a:r>
            <a:r>
              <a:rPr lang="ru-RU" sz="2600" b="1" dirty="0" err="1">
                <a:latin typeface="Palatino Linotype" pitchFamily="18" charset="0"/>
              </a:rPr>
              <a:t>склалися</a:t>
            </a:r>
            <a:r>
              <a:rPr lang="ru-RU" sz="2600" b="1" dirty="0">
                <a:latin typeface="Palatino Linotype" pitchFamily="18" charset="0"/>
              </a:rPr>
              <a:t> </a:t>
            </a:r>
            <a:r>
              <a:rPr lang="ru-RU" sz="2600" b="1" dirty="0" err="1">
                <a:latin typeface="Palatino Linotype" pitchFamily="18" charset="0"/>
              </a:rPr>
              <a:t>національні</a:t>
            </a:r>
            <a:r>
              <a:rPr lang="ru-RU" sz="2600" b="1" dirty="0">
                <a:latin typeface="Palatino Linotype" pitchFamily="18" charset="0"/>
              </a:rPr>
              <a:t> </a:t>
            </a:r>
            <a:r>
              <a:rPr lang="ru-RU" sz="2600" b="1" dirty="0" err="1">
                <a:latin typeface="Palatino Linotype" pitchFamily="18" charset="0"/>
              </a:rPr>
              <a:t>мови</a:t>
            </a:r>
            <a:r>
              <a:rPr lang="ru-RU" sz="2600" b="1" dirty="0">
                <a:latin typeface="Palatino Linotype" pitchFamily="18" charset="0"/>
              </a:rPr>
              <a:t>, </a:t>
            </a:r>
            <a:r>
              <a:rPr lang="ru-RU" sz="2600" b="1" dirty="0" err="1">
                <a:latin typeface="Palatino Linotype" pitchFamily="18" charset="0"/>
              </a:rPr>
              <a:t>відмінні</a:t>
            </a:r>
            <a:r>
              <a:rPr lang="ru-RU" sz="2600" b="1" dirty="0">
                <a:latin typeface="Palatino Linotype" pitchFamily="18" charset="0"/>
              </a:rPr>
              <a:t> одна </a:t>
            </a:r>
            <a:r>
              <a:rPr lang="ru-RU" sz="2600" b="1" dirty="0" err="1">
                <a:latin typeface="Palatino Linotype" pitchFamily="18" charset="0"/>
              </a:rPr>
              <a:t>від</a:t>
            </a:r>
            <a:r>
              <a:rPr lang="ru-RU" sz="2600" b="1" dirty="0">
                <a:latin typeface="Palatino Linotype" pitchFamily="18" charset="0"/>
              </a:rPr>
              <a:t> </a:t>
            </a:r>
            <a:r>
              <a:rPr lang="ru-RU" sz="2600" b="1" dirty="0" err="1">
                <a:latin typeface="Palatino Linotype" pitchFamily="18" charset="0"/>
              </a:rPr>
              <a:t>одної</a:t>
            </a:r>
            <a:r>
              <a:rPr lang="ru-RU" sz="2600" b="1" dirty="0">
                <a:latin typeface="Palatino Linotype" pitchFamily="18" charset="0"/>
              </a:rPr>
              <a:t>. </a:t>
            </a:r>
            <a:r>
              <a:rPr lang="ru-RU" sz="2600" b="1" dirty="0" err="1">
                <a:latin typeface="Palatino Linotype" pitchFamily="18" charset="0"/>
              </a:rPr>
              <a:t>Досить</a:t>
            </a:r>
            <a:r>
              <a:rPr lang="ru-RU" sz="2600" b="1" dirty="0">
                <a:latin typeface="Palatino Linotype" pitchFamily="18" charset="0"/>
              </a:rPr>
              <a:t> </a:t>
            </a:r>
            <a:r>
              <a:rPr lang="ru-RU" sz="2600" b="1" dirty="0" err="1">
                <a:latin typeface="Palatino Linotype" pitchFamily="18" charset="0"/>
              </a:rPr>
              <a:t>згадати</a:t>
            </a:r>
            <a:r>
              <a:rPr lang="ru-RU" sz="2600" b="1" dirty="0">
                <a:latin typeface="Palatino Linotype" pitchFamily="18" charset="0"/>
              </a:rPr>
              <a:t> </a:t>
            </a:r>
            <a:r>
              <a:rPr lang="ru-RU" sz="2600" b="1" dirty="0" err="1">
                <a:latin typeface="Palatino Linotype" pitchFamily="18" charset="0"/>
              </a:rPr>
              <a:t>відомий</a:t>
            </a:r>
            <a:r>
              <a:rPr lang="ru-RU" sz="2600" b="1" dirty="0">
                <a:latin typeface="Palatino Linotype" pitchFamily="18" charset="0"/>
              </a:rPr>
              <a:t> </a:t>
            </a:r>
            <a:r>
              <a:rPr lang="ru-RU" sz="2600" b="1" dirty="0" err="1">
                <a:latin typeface="Palatino Linotype" pitchFamily="18" charset="0"/>
              </a:rPr>
              <a:t>біблійний</a:t>
            </a:r>
            <a:r>
              <a:rPr lang="ru-RU" sz="2600" b="1" dirty="0">
                <a:latin typeface="Palatino Linotype" pitchFamily="18" charset="0"/>
              </a:rPr>
              <a:t> сюжет про </a:t>
            </a:r>
            <a:r>
              <a:rPr lang="ru-RU" sz="2600" b="1" dirty="0" err="1">
                <a:latin typeface="Palatino Linotype" pitchFamily="18" charset="0"/>
              </a:rPr>
              <a:t>Вавілонську</a:t>
            </a:r>
            <a:r>
              <a:rPr lang="ru-RU" sz="2600" b="1" dirty="0">
                <a:latin typeface="Palatino Linotype" pitchFamily="18" charset="0"/>
              </a:rPr>
              <a:t> вежу </a:t>
            </a:r>
            <a:r>
              <a:rPr lang="ru-RU" sz="2600" b="1" dirty="0" err="1">
                <a:latin typeface="Palatino Linotype" pitchFamily="18" charset="0"/>
              </a:rPr>
              <a:t>і</a:t>
            </a:r>
            <a:r>
              <a:rPr lang="ru-RU" sz="2600" b="1" dirty="0">
                <a:latin typeface="Palatino Linotype" pitchFamily="18" charset="0"/>
              </a:rPr>
              <a:t> про те, </a:t>
            </a:r>
            <a:r>
              <a:rPr lang="ru-RU" sz="2600" b="1" dirty="0" err="1">
                <a:latin typeface="Palatino Linotype" pitchFamily="18" charset="0"/>
              </a:rPr>
              <a:t>якими</a:t>
            </a:r>
            <a:r>
              <a:rPr lang="ru-RU" sz="2600" b="1" dirty="0">
                <a:latin typeface="Palatino Linotype" pitchFamily="18" charset="0"/>
              </a:rPr>
              <a:t> </a:t>
            </a:r>
            <a:r>
              <a:rPr lang="ru-RU" sz="2600" b="1" dirty="0" err="1">
                <a:latin typeface="Palatino Linotype" pitchFamily="18" charset="0"/>
              </a:rPr>
              <a:t>безпомічними</a:t>
            </a:r>
            <a:r>
              <a:rPr lang="ru-RU" sz="2600" b="1" dirty="0">
                <a:latin typeface="Palatino Linotype" pitchFamily="18" charset="0"/>
              </a:rPr>
              <a:t> стали люди, переставши </a:t>
            </a:r>
            <a:r>
              <a:rPr lang="ru-RU" sz="2600" b="1" dirty="0" err="1">
                <a:latin typeface="Palatino Linotype" pitchFamily="18" charset="0"/>
              </a:rPr>
              <a:t>розуміти</a:t>
            </a:r>
            <a:r>
              <a:rPr lang="ru-RU" sz="2600" b="1" dirty="0">
                <a:latin typeface="Palatino Linotype" pitchFamily="18" charset="0"/>
              </a:rPr>
              <a:t> один одного.</a:t>
            </a:r>
            <a:r>
              <a:rPr lang="ru-RU" sz="1900" dirty="0" smtClean="0">
                <a:latin typeface="Palatino Linotype" pitchFamily="18" charset="0"/>
              </a:rPr>
              <a:t/>
            </a:r>
            <a:br>
              <a:rPr lang="ru-RU" sz="1900" dirty="0" smtClean="0">
                <a:latin typeface="Palatino Linotype" pitchFamily="18" charset="0"/>
              </a:rPr>
            </a:br>
            <a:endParaRPr lang="ru-RU" sz="1900" dirty="0">
              <a:latin typeface="Palatino Linotype" pitchFamily="18" charset="0"/>
            </a:endParaRPr>
          </a:p>
        </p:txBody>
      </p:sp>
      <p:pic>
        <p:nvPicPr>
          <p:cNvPr id="6146" name="Picture 2" descr="http://www.stihi.ru/pics/2008/10/10/4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071546"/>
            <a:ext cx="3084512" cy="2324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http://www.stihi.ru/pics/2012/02/09/7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00438"/>
            <a:ext cx="2468739" cy="3174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584775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Історія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професії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25689"/>
            <a:ext cx="5000628" cy="563231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Palatino Linotype" pitchFamily="18" charset="0"/>
              </a:rPr>
              <a:t>Кілька</a:t>
            </a:r>
            <a:r>
              <a:rPr lang="ru-RU" sz="2400" b="1" dirty="0" smtClean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разів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робилися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спроби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створити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і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використовувати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універсальну</a:t>
            </a:r>
            <a:r>
              <a:rPr lang="ru-RU" sz="2400" b="1" dirty="0">
                <a:latin typeface="Palatino Linotype" pitchFamily="18" charset="0"/>
              </a:rPr>
              <a:t>, </a:t>
            </a:r>
            <a:r>
              <a:rPr lang="ru-RU" sz="2400" b="1" dirty="0" err="1">
                <a:latin typeface="Palatino Linotype" pitchFamily="18" charset="0"/>
              </a:rPr>
              <a:t>загальну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мову</a:t>
            </a:r>
            <a:r>
              <a:rPr lang="ru-RU" sz="2400" b="1" dirty="0">
                <a:latin typeface="Palatino Linotype" pitchFamily="18" charset="0"/>
              </a:rPr>
              <a:t> "</a:t>
            </a:r>
            <a:r>
              <a:rPr lang="ru-RU" sz="2400" b="1" dirty="0" err="1">
                <a:latin typeface="Palatino Linotype" pitchFamily="18" charset="0"/>
              </a:rPr>
              <a:t>есперанто</a:t>
            </a:r>
            <a:r>
              <a:rPr lang="ru-RU" sz="2400" b="1" dirty="0">
                <a:latin typeface="Palatino Linotype" pitchFamily="18" charset="0"/>
              </a:rPr>
              <a:t>". </a:t>
            </a:r>
            <a:r>
              <a:rPr lang="ru-RU" sz="2400" b="1" dirty="0" err="1">
                <a:latin typeface="Palatino Linotype" pitchFamily="18" charset="0"/>
              </a:rPr>
              <a:t>Однак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ці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спроби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загального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визнання</a:t>
            </a:r>
            <a:r>
              <a:rPr lang="ru-RU" sz="2400" b="1" dirty="0">
                <a:latin typeface="Palatino Linotype" pitchFamily="18" charset="0"/>
              </a:rPr>
              <a:t> не одержали. </a:t>
            </a:r>
            <a:r>
              <a:rPr lang="ru-RU" sz="2400" b="1" dirty="0" err="1">
                <a:latin typeface="Palatino Linotype" pitchFamily="18" charset="0"/>
              </a:rPr>
              <a:t>Адже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кожна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мова</a:t>
            </a:r>
            <a:r>
              <a:rPr lang="ru-RU" sz="2400" b="1" dirty="0">
                <a:latin typeface="Palatino Linotype" pitchFamily="18" charset="0"/>
              </a:rPr>
              <a:t>, </a:t>
            </a:r>
            <a:r>
              <a:rPr lang="ru-RU" sz="2400" b="1" dirty="0" err="1">
                <a:latin typeface="Palatino Linotype" pitchFamily="18" charset="0"/>
              </a:rPr>
              <a:t>кожен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діалект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несе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національну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своєрідність</a:t>
            </a:r>
            <a:r>
              <a:rPr lang="ru-RU" sz="2400" b="1" dirty="0">
                <a:latin typeface="Palatino Linotype" pitchFamily="18" charset="0"/>
              </a:rPr>
              <a:t>, </a:t>
            </a:r>
            <a:r>
              <a:rPr lang="ru-RU" sz="2400" b="1" dirty="0" err="1">
                <a:latin typeface="Palatino Linotype" pitchFamily="18" charset="0"/>
              </a:rPr>
              <a:t>відбиває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історію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і</a:t>
            </a:r>
            <a:r>
              <a:rPr lang="ru-RU" sz="2400" b="1" dirty="0">
                <a:latin typeface="Palatino Linotype" pitchFamily="18" charset="0"/>
              </a:rPr>
              <a:t> культуру кожного народу. Тому </a:t>
            </a:r>
            <a:r>
              <a:rPr lang="ru-RU" sz="2400" b="1" dirty="0" err="1">
                <a:latin typeface="Palatino Linotype" pitchFamily="18" charset="0"/>
              </a:rPr>
              <a:t>нестаток</a:t>
            </a:r>
            <a:r>
              <a:rPr lang="ru-RU" sz="2400" b="1" dirty="0">
                <a:latin typeface="Palatino Linotype" pitchFamily="18" charset="0"/>
              </a:rPr>
              <a:t> у </a:t>
            </a:r>
            <a:r>
              <a:rPr lang="ru-RU" sz="2400" b="1" dirty="0" err="1">
                <a:latin typeface="Palatino Linotype" pitchFamily="18" charset="0"/>
              </a:rPr>
              <a:t>перекладачах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залишається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і</a:t>
            </a:r>
            <a:r>
              <a:rPr lang="ru-RU" sz="2400" b="1" dirty="0">
                <a:latin typeface="Palatino Linotype" pitchFamily="18" charset="0"/>
              </a:rPr>
              <a:t> росте </a:t>
            </a:r>
            <a:r>
              <a:rPr lang="ru-RU" sz="2400" b="1" dirty="0" err="1">
                <a:latin typeface="Palatino Linotype" pitchFamily="18" charset="0"/>
              </a:rPr>
              <a:t>з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розвитком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міжнародного</a:t>
            </a:r>
            <a:r>
              <a:rPr lang="ru-RU" sz="2400" b="1" dirty="0">
                <a:latin typeface="Palatino Linotype" pitchFamily="18" charset="0"/>
              </a:rPr>
              <a:t> туризму </a:t>
            </a:r>
            <a:r>
              <a:rPr lang="ru-RU" sz="2400" b="1" dirty="0" err="1">
                <a:latin typeface="Palatino Linotype" pitchFamily="18" charset="0"/>
              </a:rPr>
              <a:t>і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міжнаціональних</a:t>
            </a:r>
            <a:r>
              <a:rPr lang="ru-RU" sz="2400" b="1" dirty="0">
                <a:latin typeface="Palatino Linotype" pitchFamily="18" charset="0"/>
              </a:rPr>
              <a:t> </a:t>
            </a:r>
            <a:r>
              <a:rPr lang="ru-RU" sz="2400" b="1" dirty="0" err="1">
                <a:latin typeface="Palatino Linotype" pitchFamily="18" charset="0"/>
              </a:rPr>
              <a:t>відносин</a:t>
            </a:r>
            <a:r>
              <a:rPr lang="ru-RU" sz="2400" b="1" dirty="0">
                <a:latin typeface="Palatino Linotype" pitchFamily="18" charset="0"/>
              </a:rPr>
              <a:t>.</a:t>
            </a:r>
            <a:endParaRPr lang="ru-RU" sz="2400" dirty="0">
              <a:latin typeface="Palatino Linotype" pitchFamily="18" charset="0"/>
            </a:endParaRPr>
          </a:p>
        </p:txBody>
      </p:sp>
      <p:pic>
        <p:nvPicPr>
          <p:cNvPr id="30722" name="Picture 2" descr="http://novyny.ostriv.in.ua/images/publications/4/16141/1374846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14488"/>
            <a:ext cx="2495299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Picture 4" descr="http://esperanto-plus.ru/esperant-b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357694"/>
            <a:ext cx="2646192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584775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Плюси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мінуси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професії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786" y="1001602"/>
          <a:ext cx="7500990" cy="5730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50495"/>
                <a:gridCol w="3750495"/>
              </a:tblGrid>
              <a:tr h="325829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Palatino Linotype" pitchFamily="18" charset="0"/>
                        </a:rPr>
                        <a:t>ПЛЮСИ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FF">
                        <a:alpha val="8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Palatino Linotype" pitchFamily="18" charset="0"/>
                        </a:rPr>
                        <a:t>МІНУСИ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FF">
                        <a:alpha val="83922"/>
                      </a:srgbClr>
                    </a:solidFill>
                  </a:tcPr>
                </a:tc>
              </a:tr>
              <a:tr h="14615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можливість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самореалізації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в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будь-яких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галузях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: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письмовий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переклад,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перекладач-синхроніст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,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усний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або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послідовний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переклад, переклад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фільмів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, книг,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журналів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;</a:t>
                      </a:r>
                    </a:p>
                    <a:p>
                      <a:pPr algn="ctr"/>
                      <a:endParaRPr lang="ru-RU" sz="1500" b="1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нестабільне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завантаження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в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різні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місяці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,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обсяг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перекладів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може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відрізнятися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в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декілька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разів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;</a:t>
                      </a:r>
                    </a:p>
                    <a:p>
                      <a:pPr algn="ctr"/>
                      <a:endParaRPr lang="ru-RU" sz="1500" b="1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FF">
                        <a:alpha val="85098"/>
                      </a:srgbClr>
                    </a:solidFill>
                  </a:tcPr>
                </a:tc>
              </a:tr>
              <a:tr h="1232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людину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, яка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володіє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іноземною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мовою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, охоче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беруть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у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журналістику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,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туристичні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фірми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,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pr-компанії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, менеджмент;</a:t>
                      </a:r>
                    </a:p>
                    <a:p>
                      <a:pPr algn="ctr"/>
                      <a:endParaRPr lang="ru-RU" sz="1500" b="1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часто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гонорари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отримують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не за фактом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здачі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матеріалу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, а коли приходить оплата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від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замовника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;</a:t>
                      </a:r>
                    </a:p>
                    <a:p>
                      <a:pPr algn="ctr"/>
                      <a:endParaRPr lang="ru-RU" sz="1500" b="1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FF">
                        <a:alpha val="85098"/>
                      </a:srgbClr>
                    </a:solidFill>
                  </a:tcPr>
                </a:tc>
              </a:tr>
              <a:tr h="16908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є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можливість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спілкуватися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з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різними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людьми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і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вивчати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культури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інших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країн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;</a:t>
                      </a:r>
                    </a:p>
                    <a:p>
                      <a:pPr algn="ctr"/>
                      <a:endParaRPr lang="ru-RU" sz="1500" b="1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іноді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до таких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фахівців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відносяться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як до людей другого сорту: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перекладачі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супроводжують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делегації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по магазинам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і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барам, а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іноді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виконують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кур'єрські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доручення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500" b="1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FF">
                        <a:alpha val="85098"/>
                      </a:srgbClr>
                    </a:solidFill>
                  </a:tcPr>
                </a:tc>
              </a:tr>
              <a:tr h="1003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від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професіоналізму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перекладача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часто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залежить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сприятливий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 результат </a:t>
                      </a:r>
                      <a:r>
                        <a:rPr lang="ru-RU" sz="1500" b="1" kern="1200" dirty="0" err="1" smtClean="0">
                          <a:latin typeface="Palatino Linotype" pitchFamily="18" charset="0"/>
                        </a:rPr>
                        <a:t>переговорів</a:t>
                      </a:r>
                      <a:r>
                        <a:rPr lang="ru-RU" sz="1500" b="1" kern="1200" dirty="0" smtClean="0">
                          <a:latin typeface="Palatino Linotype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500" b="1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FFFFFF">
                        <a:alpha val="8509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584775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Місце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роботи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Palatino Linotype" pitchFamily="18" charset="0"/>
              </a:rPr>
              <a:t>Бюро </a:t>
            </a:r>
            <a:r>
              <a:rPr lang="ru-RU" sz="2400" dirty="0" err="1">
                <a:latin typeface="Palatino Linotype" pitchFamily="18" charset="0"/>
              </a:rPr>
              <a:t>перекладів</a:t>
            </a:r>
            <a:r>
              <a:rPr lang="ru-RU" sz="2400" dirty="0">
                <a:latin typeface="Palatino Linotype" pitchFamily="18" charset="0"/>
              </a:rPr>
              <a:t> - не </a:t>
            </a:r>
            <a:r>
              <a:rPr lang="ru-RU" sz="2400" dirty="0" err="1">
                <a:latin typeface="Palatino Linotype" pitchFamily="18" charset="0"/>
              </a:rPr>
              <a:t>єдине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місце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роботи</a:t>
            </a:r>
            <a:r>
              <a:rPr lang="ru-RU" sz="2400" dirty="0">
                <a:latin typeface="Palatino Linotype" pitchFamily="18" charset="0"/>
              </a:rPr>
              <a:t>. </a:t>
            </a:r>
            <a:r>
              <a:rPr lang="ru-RU" sz="2400" dirty="0" err="1">
                <a:latin typeface="Palatino Linotype" pitchFamily="18" charset="0"/>
              </a:rPr>
              <a:t>Професіонал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може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вибрати</a:t>
            </a:r>
            <a:r>
              <a:rPr lang="ru-RU" sz="2400" dirty="0">
                <a:latin typeface="Palatino Linotype" pitchFamily="18" charset="0"/>
              </a:rPr>
              <a:t> практично </a:t>
            </a:r>
            <a:r>
              <a:rPr lang="ru-RU" sz="2400" dirty="0" err="1">
                <a:latin typeface="Palatino Linotype" pitchFamily="18" charset="0"/>
              </a:rPr>
              <a:t>будь-яку</a:t>
            </a:r>
            <a:r>
              <a:rPr lang="ru-RU" sz="2400" dirty="0">
                <a:latin typeface="Palatino Linotype" pitchFamily="18" charset="0"/>
              </a:rPr>
              <a:t> сферу </a:t>
            </a:r>
            <a:r>
              <a:rPr lang="ru-RU" sz="2400" dirty="0" err="1">
                <a:latin typeface="Palatino Linotype" pitchFamily="18" charset="0"/>
              </a:rPr>
              <a:t>діяльності</a:t>
            </a:r>
            <a:r>
              <a:rPr lang="ru-RU" sz="2400" dirty="0">
                <a:latin typeface="Palatino Linotype" pitchFamily="18" charset="0"/>
              </a:rPr>
              <a:t>: </a:t>
            </a:r>
            <a:r>
              <a:rPr lang="ru-RU" sz="2400" dirty="0" err="1">
                <a:latin typeface="Palatino Linotype" pitchFamily="18" charset="0"/>
              </a:rPr>
              <a:t>робити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англомовні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версії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сайтів</a:t>
            </a:r>
            <a:r>
              <a:rPr lang="ru-RU" sz="2400" dirty="0">
                <a:latin typeface="Palatino Linotype" pitchFamily="18" charset="0"/>
              </a:rPr>
              <a:t>, </a:t>
            </a:r>
            <a:r>
              <a:rPr lang="ru-RU" sz="2400" dirty="0" err="1">
                <a:latin typeface="Palatino Linotype" pitchFamily="18" charset="0"/>
              </a:rPr>
              <a:t>працювати</a:t>
            </a:r>
            <a:r>
              <a:rPr lang="ru-RU" sz="2400" dirty="0">
                <a:latin typeface="Palatino Linotype" pitchFamily="18" charset="0"/>
              </a:rPr>
              <a:t> в ЗМІ, </a:t>
            </a:r>
            <a:r>
              <a:rPr lang="ru-RU" sz="2400" dirty="0" err="1">
                <a:latin typeface="Palatino Linotype" pitchFamily="18" charset="0"/>
              </a:rPr>
              <a:t>збираючи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інформацію</a:t>
            </a:r>
            <a:r>
              <a:rPr lang="ru-RU" sz="2400" dirty="0">
                <a:latin typeface="Palatino Linotype" pitchFamily="18" charset="0"/>
              </a:rPr>
              <a:t> "на </a:t>
            </a:r>
            <a:r>
              <a:rPr lang="ru-RU" sz="2400" dirty="0" err="1">
                <a:latin typeface="Palatino Linotype" pitchFamily="18" charset="0"/>
              </a:rPr>
              <a:t>замовлення</a:t>
            </a:r>
            <a:r>
              <a:rPr lang="ru-RU" sz="2400" dirty="0">
                <a:latin typeface="Palatino Linotype" pitchFamily="18" charset="0"/>
              </a:rPr>
              <a:t>" </a:t>
            </a:r>
            <a:r>
              <a:rPr lang="ru-RU" sz="2400" dirty="0" err="1">
                <a:latin typeface="Palatino Linotype" pitchFamily="18" charset="0"/>
              </a:rPr>
              <a:t>з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зарубіжних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джерел</a:t>
            </a:r>
            <a:r>
              <a:rPr lang="ru-RU" sz="2400" dirty="0">
                <a:latin typeface="Palatino Linotype" pitchFamily="18" charset="0"/>
              </a:rPr>
              <a:t>, </a:t>
            </a:r>
            <a:r>
              <a:rPr lang="ru-RU" sz="2400" dirty="0" err="1">
                <a:latin typeface="Palatino Linotype" pitchFamily="18" charset="0"/>
              </a:rPr>
              <a:t>супроводжувати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політиків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бізнесменів</a:t>
            </a:r>
            <a:r>
              <a:rPr lang="ru-RU" sz="2400" dirty="0">
                <a:latin typeface="Palatino Linotype" pitchFamily="18" charset="0"/>
              </a:rPr>
              <a:t> у </a:t>
            </a:r>
            <a:r>
              <a:rPr lang="ru-RU" sz="2400" dirty="0" err="1">
                <a:latin typeface="Palatino Linotype" pitchFamily="18" charset="0"/>
              </a:rPr>
              <a:t>поїздки</a:t>
            </a:r>
            <a:r>
              <a:rPr lang="ru-RU" sz="2400" dirty="0">
                <a:latin typeface="Palatino Linotype" pitchFamily="18" charset="0"/>
              </a:rPr>
              <a:t> за кордон, </a:t>
            </a:r>
            <a:r>
              <a:rPr lang="ru-RU" sz="2400" dirty="0" err="1">
                <a:latin typeface="Palatino Linotype" pitchFamily="18" charset="0"/>
              </a:rPr>
              <a:t>виконувати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обов'язки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турменеджера</a:t>
            </a:r>
            <a:r>
              <a:rPr lang="ru-RU" sz="2400" dirty="0">
                <a:latin typeface="Palatino Linotype" pitchFamily="18" charset="0"/>
              </a:rPr>
              <a:t>, </a:t>
            </a:r>
            <a:r>
              <a:rPr lang="ru-RU" sz="2400" dirty="0" err="1">
                <a:latin typeface="Palatino Linotype" pitchFamily="18" charset="0"/>
              </a:rPr>
              <a:t>бронюючи</a:t>
            </a:r>
            <a:r>
              <a:rPr lang="ru-RU" sz="2400" dirty="0">
                <a:latin typeface="Palatino Linotype" pitchFamily="18" charset="0"/>
              </a:rPr>
              <a:t> квитки </a:t>
            </a:r>
            <a:r>
              <a:rPr lang="ru-RU" sz="2400" dirty="0" err="1">
                <a:latin typeface="Palatino Linotype" pitchFamily="18" charset="0"/>
              </a:rPr>
              <a:t>і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err="1">
                <a:latin typeface="Palatino Linotype" pitchFamily="18" charset="0"/>
              </a:rPr>
              <a:t>путівки</a:t>
            </a:r>
            <a:r>
              <a:rPr lang="ru-RU" sz="2400" dirty="0">
                <a:latin typeface="Palatino Linotype" pitchFamily="18" charset="0"/>
              </a:rPr>
              <a:t>.</a:t>
            </a:r>
          </a:p>
        </p:txBody>
      </p:sp>
      <p:pic>
        <p:nvPicPr>
          <p:cNvPr id="25602" name="Picture 2" descr="http://www.kz.all.biz/img/kz/service_catalog/13100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3000396" cy="2304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 descr="http://images04.olx.com.ua/ui/13/92/35/1298040810_168108735_1---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71546"/>
            <a:ext cx="2857500" cy="2809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584775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Особисті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якості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57233"/>
            <a:ext cx="9144000" cy="280076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Palatino Linotype" pitchFamily="18" charset="0"/>
              </a:rPr>
              <a:t>Для </a:t>
            </a:r>
            <a:r>
              <a:rPr lang="ru-RU" sz="2200" dirty="0" err="1">
                <a:latin typeface="Palatino Linotype" pitchFamily="18" charset="0"/>
              </a:rPr>
              <a:t>перекладача-синхроніста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потрібна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комунікабельність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і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розвиток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такої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навички</a:t>
            </a:r>
            <a:r>
              <a:rPr lang="ru-RU" sz="2200" dirty="0">
                <a:latin typeface="Palatino Linotype" pitchFamily="18" charset="0"/>
              </a:rPr>
              <a:t> як </a:t>
            </a:r>
            <a:r>
              <a:rPr lang="ru-RU" sz="2200" dirty="0" err="1">
                <a:latin typeface="Palatino Linotype" pitchFamily="18" charset="0"/>
              </a:rPr>
              <a:t>вірогідне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прогнозування</a:t>
            </a:r>
            <a:r>
              <a:rPr lang="ru-RU" sz="2200" dirty="0">
                <a:latin typeface="Palatino Linotype" pitchFamily="18" charset="0"/>
              </a:rPr>
              <a:t> - </a:t>
            </a:r>
            <a:r>
              <a:rPr lang="ru-RU" sz="2200" dirty="0" err="1">
                <a:latin typeface="Palatino Linotype" pitchFamily="18" charset="0"/>
              </a:rPr>
              <a:t>людина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тільки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починає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говорити</a:t>
            </a:r>
            <a:r>
              <a:rPr lang="ru-RU" sz="2200" dirty="0">
                <a:latin typeface="Palatino Linotype" pitchFamily="18" charset="0"/>
              </a:rPr>
              <a:t>, а </a:t>
            </a:r>
            <a:r>
              <a:rPr lang="ru-RU" sz="2200" dirty="0" err="1">
                <a:latin typeface="Palatino Linotype" pitchFamily="18" charset="0"/>
              </a:rPr>
              <a:t>перекладач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вже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зрозумів</a:t>
            </a:r>
            <a:r>
              <a:rPr lang="ru-RU" sz="2200" dirty="0">
                <a:latin typeface="Palatino Linotype" pitchFamily="18" charset="0"/>
              </a:rPr>
              <a:t>, про </a:t>
            </a:r>
            <a:r>
              <a:rPr lang="ru-RU" sz="2200" dirty="0" err="1">
                <a:latin typeface="Palatino Linotype" pitchFamily="18" charset="0"/>
              </a:rPr>
              <a:t>що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піде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мова</a:t>
            </a:r>
            <a:r>
              <a:rPr lang="ru-RU" sz="2200" dirty="0">
                <a:latin typeface="Palatino Linotype" pitchFamily="18" charset="0"/>
              </a:rPr>
              <a:t>. Для </a:t>
            </a:r>
            <a:r>
              <a:rPr lang="ru-RU" sz="2200" dirty="0" err="1">
                <a:latin typeface="Palatino Linotype" pitchFamily="18" charset="0"/>
              </a:rPr>
              <a:t>перекладача</a:t>
            </a:r>
            <a:r>
              <a:rPr lang="ru-RU" sz="2200" dirty="0">
                <a:latin typeface="Palatino Linotype" pitchFamily="18" charset="0"/>
              </a:rPr>
              <a:t>, </a:t>
            </a:r>
            <a:r>
              <a:rPr lang="ru-RU" sz="2200" dirty="0" err="1">
                <a:latin typeface="Palatino Linotype" pitchFamily="18" charset="0"/>
              </a:rPr>
              <a:t>який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бере</a:t>
            </a:r>
            <a:r>
              <a:rPr lang="ru-RU" sz="2200" dirty="0">
                <a:latin typeface="Palatino Linotype" pitchFamily="18" charset="0"/>
              </a:rPr>
              <a:t> участь у </a:t>
            </a:r>
            <a:r>
              <a:rPr lang="ru-RU" sz="2200" dirty="0" err="1">
                <a:latin typeface="Palatino Linotype" pitchFamily="18" charset="0"/>
              </a:rPr>
              <a:t>ділових</a:t>
            </a:r>
            <a:r>
              <a:rPr lang="ru-RU" sz="2200" dirty="0">
                <a:latin typeface="Palatino Linotype" pitchFamily="18" charset="0"/>
              </a:rPr>
              <a:t> переговорах, </a:t>
            </a:r>
            <a:r>
              <a:rPr lang="ru-RU" sz="2200" dirty="0" err="1">
                <a:latin typeface="Palatino Linotype" pitchFamily="18" charset="0"/>
              </a:rPr>
              <a:t>важливо</a:t>
            </a:r>
            <a:r>
              <a:rPr lang="ru-RU" sz="2200" dirty="0">
                <a:latin typeface="Palatino Linotype" pitchFamily="18" charset="0"/>
              </a:rPr>
              <a:t> бути дипломатом </a:t>
            </a:r>
            <a:r>
              <a:rPr lang="ru-RU" sz="2200" dirty="0" err="1">
                <a:latin typeface="Palatino Linotype" pitchFamily="18" charset="0"/>
              </a:rPr>
              <a:t>і</a:t>
            </a:r>
            <a:r>
              <a:rPr lang="ru-RU" sz="2200" dirty="0">
                <a:latin typeface="Palatino Linotype" pitchFamily="18" charset="0"/>
              </a:rPr>
              <a:t> у </a:t>
            </a:r>
            <a:r>
              <a:rPr lang="ru-RU" sz="2200" dirty="0" err="1">
                <a:latin typeface="Palatino Linotype" pitchFamily="18" charset="0"/>
              </a:rPr>
              <a:t>разі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конфронтації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сторін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іноді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буває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непогано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пом'якшити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загальний</a:t>
            </a:r>
            <a:r>
              <a:rPr lang="ru-RU" sz="2200" dirty="0">
                <a:latin typeface="Palatino Linotype" pitchFamily="18" charset="0"/>
              </a:rPr>
              <a:t> тон </a:t>
            </a:r>
            <a:r>
              <a:rPr lang="ru-RU" sz="2200" dirty="0" err="1">
                <a:latin typeface="Palatino Linotype" pitchFamily="18" charset="0"/>
              </a:rPr>
              <a:t>переговорів</a:t>
            </a:r>
            <a:r>
              <a:rPr lang="ru-RU" sz="2200" dirty="0">
                <a:latin typeface="Palatino Linotype" pitchFamily="18" charset="0"/>
              </a:rPr>
              <a:t>. А ось </a:t>
            </a:r>
            <a:r>
              <a:rPr lang="ru-RU" sz="2200" dirty="0" err="1">
                <a:latin typeface="Palatino Linotype" pitchFamily="18" charset="0"/>
              </a:rPr>
              <a:t>тим</a:t>
            </a:r>
            <a:r>
              <a:rPr lang="ru-RU" sz="2200" dirty="0">
                <a:latin typeface="Palatino Linotype" pitchFamily="18" charset="0"/>
              </a:rPr>
              <a:t>, </a:t>
            </a:r>
            <a:r>
              <a:rPr lang="ru-RU" sz="2200" dirty="0" err="1">
                <a:latin typeface="Palatino Linotype" pitchFamily="18" charset="0"/>
              </a:rPr>
              <a:t>хто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працює</a:t>
            </a:r>
            <a:r>
              <a:rPr lang="ru-RU" sz="2200" dirty="0">
                <a:latin typeface="Palatino Linotype" pitchFamily="18" charset="0"/>
              </a:rPr>
              <a:t> над </a:t>
            </a:r>
            <a:r>
              <a:rPr lang="ru-RU" sz="2200" dirty="0" err="1">
                <a:latin typeface="Palatino Linotype" pitchFamily="18" charset="0"/>
              </a:rPr>
              <a:t>письмовими</a:t>
            </a:r>
            <a:r>
              <a:rPr lang="ru-RU" sz="2200" dirty="0">
                <a:latin typeface="Palatino Linotype" pitchFamily="18" charset="0"/>
              </a:rPr>
              <a:t> перекладами, </a:t>
            </a:r>
            <a:r>
              <a:rPr lang="ru-RU" sz="2200" dirty="0" err="1">
                <a:latin typeface="Palatino Linotype" pitchFamily="18" charset="0"/>
              </a:rPr>
              <a:t>знадобляться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вдумливість</a:t>
            </a:r>
            <a:r>
              <a:rPr lang="ru-RU" sz="2200" dirty="0">
                <a:latin typeface="Palatino Linotype" pitchFamily="18" charset="0"/>
              </a:rPr>
              <a:t>, </a:t>
            </a:r>
            <a:r>
              <a:rPr lang="ru-RU" sz="2200" dirty="0" err="1">
                <a:latin typeface="Palatino Linotype" pitchFamily="18" charset="0"/>
              </a:rPr>
              <a:t>старанність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і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здатність</a:t>
            </a:r>
            <a:r>
              <a:rPr lang="ru-RU" sz="2200" dirty="0">
                <a:latin typeface="Palatino Linotype" pitchFamily="18" charset="0"/>
              </a:rPr>
              <a:t> </a:t>
            </a:r>
            <a:r>
              <a:rPr lang="ru-RU" sz="2200" dirty="0" err="1">
                <a:latin typeface="Palatino Linotype" pitchFamily="18" charset="0"/>
              </a:rPr>
              <a:t>абстрагуватися</a:t>
            </a:r>
            <a:r>
              <a:rPr lang="ru-RU" sz="2200" dirty="0">
                <a:latin typeface="Palatino Linotype" pitchFamily="18" charset="0"/>
              </a:rPr>
              <a:t>.</a:t>
            </a:r>
          </a:p>
        </p:txBody>
      </p:sp>
      <p:pic>
        <p:nvPicPr>
          <p:cNvPr id="28674" name="Picture 2" descr="http://perevodkin.p.fl1.fo.ru/image/chunk41/2783724/0/editor/wiki/Fotolia_42500405_Subscription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3141776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http://mozgorilla.com/wp-content/uploads/2012/04/8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736"/>
            <a:ext cx="3325894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143248"/>
            <a:ext cx="9144000" cy="101566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Дякую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за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увагу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1"/>
            <a:ext cx="4429124" cy="6858001"/>
          </a:xfrm>
          <a:prstGeom prst="rect">
            <a:avLst/>
          </a:prstGeom>
          <a:solidFill>
            <a:srgbClr val="F8F8F8">
              <a:alpha val="83922"/>
            </a:srgbClr>
          </a:solidFill>
        </p:spPr>
        <p:txBody>
          <a:bodyPr wrap="square" anchor="b">
            <a:spAutoFit/>
          </a:bodyPr>
          <a:lstStyle/>
          <a:p>
            <a:pPr algn="ctr"/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 ж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це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за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професія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така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-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перекладач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?</a:t>
            </a:r>
            <a:r>
              <a:rPr lang="ru-RU" sz="3100" dirty="0">
                <a:latin typeface="Palatino Linotype" pitchFamily="18" charset="0"/>
              </a:rPr>
              <a:t> </a:t>
            </a:r>
            <a:endParaRPr lang="ru-RU" sz="3100" dirty="0" smtClean="0">
              <a:latin typeface="Palatino Linotype" pitchFamily="18" charset="0"/>
            </a:endParaRPr>
          </a:p>
          <a:p>
            <a:pPr algn="ctr"/>
            <a:r>
              <a:rPr lang="ru-RU" sz="3100" dirty="0" err="1" smtClean="0">
                <a:latin typeface="Palatino Linotype" pitchFamily="18" charset="0"/>
              </a:rPr>
              <a:t>Відповімо</a:t>
            </a:r>
            <a:r>
              <a:rPr lang="ru-RU" sz="3100" dirty="0" smtClean="0">
                <a:latin typeface="Palatino Linotype" pitchFamily="18" charset="0"/>
              </a:rPr>
              <a:t> </a:t>
            </a:r>
            <a:r>
              <a:rPr lang="ru-RU" sz="3100" dirty="0" err="1">
                <a:latin typeface="Palatino Linotype" pitchFamily="18" charset="0"/>
              </a:rPr>
              <a:t>відразу</a:t>
            </a:r>
            <a:r>
              <a:rPr lang="ru-RU" sz="3100" dirty="0">
                <a:latin typeface="Palatino Linotype" pitchFamily="18" charset="0"/>
              </a:rPr>
              <a:t> - </a:t>
            </a:r>
            <a:r>
              <a:rPr lang="ru-RU" sz="3100" dirty="0" err="1">
                <a:latin typeface="Palatino Linotype" pitchFamily="18" charset="0"/>
              </a:rPr>
              <a:t>дуже</a:t>
            </a:r>
            <a:r>
              <a:rPr lang="ru-RU" sz="3100" dirty="0">
                <a:latin typeface="Palatino Linotype" pitchFamily="18" charset="0"/>
              </a:rPr>
              <a:t> </a:t>
            </a:r>
            <a:r>
              <a:rPr lang="ru-RU" sz="3100" dirty="0" err="1">
                <a:latin typeface="Palatino Linotype" pitchFamily="18" charset="0"/>
              </a:rPr>
              <a:t>творча</a:t>
            </a:r>
            <a:r>
              <a:rPr lang="ru-RU" sz="3100" dirty="0">
                <a:latin typeface="Palatino Linotype" pitchFamily="18" charset="0"/>
              </a:rPr>
              <a:t>, </a:t>
            </a:r>
            <a:r>
              <a:rPr lang="ru-RU" sz="3100" dirty="0" err="1">
                <a:latin typeface="Palatino Linotype" pitchFamily="18" charset="0"/>
              </a:rPr>
              <a:t>але</a:t>
            </a:r>
            <a:r>
              <a:rPr lang="ru-RU" sz="3100" dirty="0">
                <a:latin typeface="Palatino Linotype" pitchFamily="18" charset="0"/>
              </a:rPr>
              <a:t> як </a:t>
            </a:r>
            <a:r>
              <a:rPr lang="ru-RU" sz="3100" dirty="0" err="1">
                <a:latin typeface="Palatino Linotype" pitchFamily="18" charset="0"/>
              </a:rPr>
              <a:t>непарадоксально</a:t>
            </a:r>
            <a:r>
              <a:rPr lang="ru-RU" sz="3100" dirty="0">
                <a:latin typeface="Palatino Linotype" pitchFamily="18" charset="0"/>
              </a:rPr>
              <a:t> </a:t>
            </a:r>
            <a:r>
              <a:rPr lang="ru-RU" sz="3100" dirty="0" err="1">
                <a:latin typeface="Palatino Linotype" pitchFamily="18" charset="0"/>
              </a:rPr>
              <a:t>це</a:t>
            </a:r>
            <a:r>
              <a:rPr lang="ru-RU" sz="3100" dirty="0">
                <a:latin typeface="Palatino Linotype" pitchFamily="18" charset="0"/>
              </a:rPr>
              <a:t> </a:t>
            </a:r>
            <a:r>
              <a:rPr lang="ru-RU" sz="3100" dirty="0" err="1">
                <a:latin typeface="Palatino Linotype" pitchFamily="18" charset="0"/>
              </a:rPr>
              <a:t>звучить</a:t>
            </a:r>
            <a:r>
              <a:rPr lang="ru-RU" sz="3100" dirty="0">
                <a:latin typeface="Palatino Linotype" pitchFamily="18" charset="0"/>
              </a:rPr>
              <a:t> - в </a:t>
            </a:r>
            <a:r>
              <a:rPr lang="ru-RU" sz="3100" dirty="0" err="1">
                <a:latin typeface="Palatino Linotype" pitchFamily="18" charset="0"/>
              </a:rPr>
              <a:t>певних</a:t>
            </a:r>
            <a:r>
              <a:rPr lang="ru-RU" sz="3100" dirty="0">
                <a:latin typeface="Palatino Linotype" pitchFamily="18" charset="0"/>
              </a:rPr>
              <a:t> рамках. Що значить «</a:t>
            </a:r>
            <a:r>
              <a:rPr lang="ru-RU" sz="3100" dirty="0" err="1">
                <a:latin typeface="Palatino Linotype" pitchFamily="18" charset="0"/>
              </a:rPr>
              <a:t>іноземна</a:t>
            </a:r>
            <a:r>
              <a:rPr lang="ru-RU" sz="3100" dirty="0">
                <a:latin typeface="Palatino Linotype" pitchFamily="18" charset="0"/>
              </a:rPr>
              <a:t> </a:t>
            </a:r>
            <a:r>
              <a:rPr lang="ru-RU" sz="3100" dirty="0" err="1">
                <a:latin typeface="Palatino Linotype" pitchFamily="18" charset="0"/>
              </a:rPr>
              <a:t>мова</a:t>
            </a:r>
            <a:r>
              <a:rPr lang="ru-RU" sz="3100" dirty="0">
                <a:latin typeface="Palatino Linotype" pitchFamily="18" charset="0"/>
              </a:rPr>
              <a:t>»</a:t>
            </a:r>
            <a:r>
              <a:rPr lang="ru-RU" sz="3100" dirty="0" err="1">
                <a:latin typeface="Palatino Linotype" pitchFamily="18" charset="0"/>
              </a:rPr>
              <a:t>і</a:t>
            </a:r>
            <a:r>
              <a:rPr lang="ru-RU" sz="3100" dirty="0">
                <a:latin typeface="Palatino Linotype" pitchFamily="18" charset="0"/>
              </a:rPr>
              <a:t> </a:t>
            </a:r>
            <a:r>
              <a:rPr lang="ru-RU" sz="3100" dirty="0" err="1">
                <a:latin typeface="Palatino Linotype" pitchFamily="18" charset="0"/>
              </a:rPr>
              <a:t>що</a:t>
            </a:r>
            <a:r>
              <a:rPr lang="ru-RU" sz="3100" dirty="0">
                <a:latin typeface="Palatino Linotype" pitchFamily="18" charset="0"/>
              </a:rPr>
              <a:t> </a:t>
            </a:r>
            <a:r>
              <a:rPr lang="ru-RU" sz="3100" dirty="0" err="1">
                <a:latin typeface="Palatino Linotype" pitchFamily="18" charset="0"/>
              </a:rPr>
              <a:t>таке</a:t>
            </a:r>
            <a:r>
              <a:rPr lang="ru-RU" sz="3100" dirty="0">
                <a:latin typeface="Palatino Linotype" pitchFamily="18" charset="0"/>
              </a:rPr>
              <a:t> «</a:t>
            </a:r>
            <a:r>
              <a:rPr lang="ru-RU" sz="3100" dirty="0" err="1">
                <a:latin typeface="Palatino Linotype" pitchFamily="18" charset="0"/>
              </a:rPr>
              <a:t>професійне</a:t>
            </a:r>
            <a:r>
              <a:rPr lang="ru-RU" sz="3100" dirty="0">
                <a:latin typeface="Palatino Linotype" pitchFamily="18" charset="0"/>
              </a:rPr>
              <a:t> </a:t>
            </a:r>
            <a:r>
              <a:rPr lang="ru-RU" sz="3100" dirty="0" err="1">
                <a:latin typeface="Palatino Linotype" pitchFamily="18" charset="0"/>
              </a:rPr>
              <a:t>володіння</a:t>
            </a:r>
            <a:r>
              <a:rPr lang="ru-RU" sz="3100" dirty="0">
                <a:latin typeface="Palatino Linotype" pitchFamily="18" charset="0"/>
              </a:rPr>
              <a:t> </a:t>
            </a:r>
            <a:r>
              <a:rPr lang="ru-RU" sz="3100" dirty="0" err="1">
                <a:latin typeface="Palatino Linotype" pitchFamily="18" charset="0"/>
              </a:rPr>
              <a:t>іноземною</a:t>
            </a:r>
            <a:r>
              <a:rPr lang="ru-RU" sz="3100" dirty="0">
                <a:latin typeface="Palatino Linotype" pitchFamily="18" charset="0"/>
              </a:rPr>
              <a:t> </a:t>
            </a:r>
            <a:r>
              <a:rPr lang="ru-RU" sz="3100" dirty="0" err="1">
                <a:latin typeface="Palatino Linotype" pitchFamily="18" charset="0"/>
              </a:rPr>
              <a:t>мовою</a:t>
            </a:r>
            <a:r>
              <a:rPr lang="ru-RU" sz="3100" dirty="0">
                <a:latin typeface="Palatino Linotype" pitchFamily="18" charset="0"/>
              </a:rPr>
              <a:t>»? </a:t>
            </a:r>
            <a:r>
              <a:rPr lang="ru-RU" sz="3100" dirty="0" err="1">
                <a:latin typeface="Palatino Linotype" pitchFamily="18" charset="0"/>
              </a:rPr>
              <a:t>Хто</a:t>
            </a:r>
            <a:r>
              <a:rPr lang="ru-RU" sz="3100" dirty="0">
                <a:latin typeface="Palatino Linotype" pitchFamily="18" charset="0"/>
              </a:rPr>
              <a:t> </a:t>
            </a:r>
            <a:r>
              <a:rPr lang="ru-RU" sz="3100" dirty="0" err="1">
                <a:latin typeface="Palatino Linotype" pitchFamily="18" charset="0"/>
              </a:rPr>
              <a:t>такий</a:t>
            </a:r>
            <a:r>
              <a:rPr lang="ru-RU" sz="3100" dirty="0">
                <a:latin typeface="Palatino Linotype" pitchFamily="18" charset="0"/>
              </a:rPr>
              <a:t> </a:t>
            </a:r>
            <a:r>
              <a:rPr lang="ru-RU" sz="3100" dirty="0" err="1" smtClean="0">
                <a:latin typeface="Palatino Linotype" pitchFamily="18" charset="0"/>
              </a:rPr>
              <a:t>перекладач</a:t>
            </a:r>
            <a:r>
              <a:rPr lang="ru-RU" sz="3100" dirty="0" smtClean="0">
                <a:latin typeface="Palatino Linotype" pitchFamily="18" charset="0"/>
              </a:rPr>
              <a:t> </a:t>
            </a:r>
            <a:r>
              <a:rPr lang="ru-RU" sz="3100" dirty="0" err="1" smtClean="0">
                <a:latin typeface="Palatino Linotype" pitchFamily="18" charset="0"/>
              </a:rPr>
              <a:t>взагалі</a:t>
            </a:r>
            <a:r>
              <a:rPr lang="ru-RU" sz="3100" dirty="0">
                <a:latin typeface="Palatino Linotype" pitchFamily="18" charset="0"/>
              </a:rPr>
              <a:t>? </a:t>
            </a:r>
            <a:r>
              <a:rPr lang="ru-RU" sz="3100" dirty="0" err="1">
                <a:latin typeface="Palatino Linotype" pitchFamily="18" charset="0"/>
              </a:rPr>
              <a:t>Асистент</a:t>
            </a:r>
            <a:r>
              <a:rPr lang="ru-RU" sz="3100" dirty="0">
                <a:latin typeface="Palatino Linotype" pitchFamily="18" charset="0"/>
              </a:rPr>
              <a:t>, </a:t>
            </a:r>
            <a:r>
              <a:rPr lang="ru-RU" sz="3100" dirty="0" err="1">
                <a:latin typeface="Palatino Linotype" pitchFamily="18" charset="0"/>
              </a:rPr>
              <a:t>суперник</a:t>
            </a:r>
            <a:r>
              <a:rPr lang="ru-RU" sz="3100" dirty="0">
                <a:latin typeface="Palatino Linotype" pitchFamily="18" charset="0"/>
              </a:rPr>
              <a:t> </a:t>
            </a:r>
            <a:r>
              <a:rPr lang="ru-RU" sz="3100" dirty="0" err="1">
                <a:latin typeface="Palatino Linotype" pitchFamily="18" charset="0"/>
              </a:rPr>
              <a:t>або</a:t>
            </a:r>
            <a:r>
              <a:rPr lang="ru-RU" sz="3100" dirty="0">
                <a:latin typeface="Palatino Linotype" pitchFamily="18" charset="0"/>
              </a:rPr>
              <a:t> союзник? </a:t>
            </a:r>
            <a:endParaRPr lang="ru-RU" sz="3100" b="1" dirty="0">
              <a:effectLst/>
              <a:latin typeface="Palatino Linotyp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-64264"/>
            <a:ext cx="4500562" cy="6986528"/>
          </a:xfrm>
          <a:prstGeom prst="rect">
            <a:avLst/>
          </a:prstGeom>
          <a:solidFill>
            <a:srgbClr val="F8F8F8">
              <a:alpha val="83922"/>
            </a:srgb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800" dirty="0">
                <a:latin typeface="Palatino Linotype" pitchFamily="18" charset="0"/>
              </a:rPr>
              <a:t>У </a:t>
            </a:r>
            <a:r>
              <a:rPr lang="ru-RU" sz="2800" dirty="0" err="1">
                <a:latin typeface="Palatino Linotype" pitchFamily="18" charset="0"/>
              </a:rPr>
              <a:t>мові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відображається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бачення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світу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певної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нації</a:t>
            </a:r>
            <a:r>
              <a:rPr lang="ru-RU" sz="2800" dirty="0">
                <a:latin typeface="Palatino Linotype" pitchFamily="18" charset="0"/>
              </a:rPr>
              <a:t>, в </a:t>
            </a:r>
            <a:r>
              <a:rPr lang="ru-RU" sz="2800" dirty="0" err="1">
                <a:latin typeface="Palatino Linotype" pitchFamily="18" charset="0"/>
              </a:rPr>
              <a:t>ньому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відбивається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менталітет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певної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країни</a:t>
            </a:r>
            <a:r>
              <a:rPr lang="ru-RU" sz="2800" dirty="0">
                <a:latin typeface="Palatino Linotype" pitchFamily="18" charset="0"/>
              </a:rPr>
              <a:t>, </a:t>
            </a:r>
            <a:r>
              <a:rPr lang="ru-RU" sz="2800" dirty="0" err="1" smtClean="0">
                <a:latin typeface="Palatino Linotype" pitchFamily="18" charset="0"/>
              </a:rPr>
              <a:t>її</a:t>
            </a:r>
            <a:r>
              <a:rPr lang="ru-RU" sz="2800" dirty="0" smtClean="0">
                <a:latin typeface="Palatino Linotype" pitchFamily="18" charset="0"/>
              </a:rPr>
              <a:t> культура</a:t>
            </a:r>
            <a:r>
              <a:rPr lang="ru-RU" sz="2800" dirty="0">
                <a:latin typeface="Palatino Linotype" pitchFamily="18" charset="0"/>
              </a:rPr>
              <a:t>, </a:t>
            </a:r>
            <a:r>
              <a:rPr lang="ru-RU" sz="2800" dirty="0" err="1">
                <a:latin typeface="Palatino Linotype" pitchFamily="18" charset="0"/>
              </a:rPr>
              <a:t>традиції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навіть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історичні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події</a:t>
            </a:r>
            <a:r>
              <a:rPr lang="ru-RU" sz="2800" dirty="0">
                <a:latin typeface="Palatino Linotype" pitchFamily="18" charset="0"/>
              </a:rPr>
              <a:t>. </a:t>
            </a:r>
            <a:r>
              <a:rPr lang="ru-RU" sz="2800" dirty="0" err="1">
                <a:latin typeface="Palatino Linotype" pitchFamily="18" charset="0"/>
              </a:rPr>
              <a:t>Мова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відрізняє</a:t>
            </a:r>
            <a:r>
              <a:rPr lang="ru-RU" sz="2800" dirty="0">
                <a:latin typeface="Palatino Linotype" pitchFamily="18" charset="0"/>
              </a:rPr>
              <a:t> нас </a:t>
            </a:r>
            <a:r>
              <a:rPr lang="ru-RU" sz="2800" dirty="0" err="1">
                <a:latin typeface="Palatino Linotype" pitchFamily="18" charset="0"/>
              </a:rPr>
              <a:t>від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усіх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інших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живих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істот</a:t>
            </a:r>
            <a:r>
              <a:rPr lang="ru-RU" sz="2800" dirty="0">
                <a:latin typeface="Palatino Linotype" pitchFamily="18" charset="0"/>
              </a:rPr>
              <a:t> на </a:t>
            </a:r>
            <a:r>
              <a:rPr lang="ru-RU" sz="2800" dirty="0" err="1">
                <a:latin typeface="Palatino Linotype" pitchFamily="18" charset="0"/>
              </a:rPr>
              <a:t>планеті</a:t>
            </a:r>
            <a:r>
              <a:rPr lang="ru-RU" sz="2800" dirty="0">
                <a:latin typeface="Palatino Linotype" pitchFamily="18" charset="0"/>
              </a:rPr>
              <a:t>, </a:t>
            </a:r>
            <a:r>
              <a:rPr lang="ru-RU" sz="2800" dirty="0" err="1">
                <a:latin typeface="Palatino Linotype" pitchFamily="18" charset="0"/>
              </a:rPr>
              <a:t>що</a:t>
            </a:r>
            <a:r>
              <a:rPr lang="ru-RU" sz="2800" dirty="0">
                <a:latin typeface="Palatino Linotype" pitchFamily="18" charset="0"/>
              </a:rPr>
              <a:t> не </a:t>
            </a:r>
            <a:r>
              <a:rPr lang="ru-RU" sz="2800" dirty="0" err="1">
                <a:latin typeface="Palatino Linotype" pitchFamily="18" charset="0"/>
              </a:rPr>
              <a:t>мають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її</a:t>
            </a:r>
            <a:r>
              <a:rPr lang="ru-RU" sz="2800" dirty="0" smtClean="0">
                <a:latin typeface="Palatino Linotype" pitchFamily="18" charset="0"/>
              </a:rPr>
              <a:t>, </a:t>
            </a:r>
            <a:r>
              <a:rPr lang="ru-RU" sz="2800" dirty="0">
                <a:latin typeface="Palatino Linotype" pitchFamily="18" charset="0"/>
              </a:rPr>
              <a:t>в </a:t>
            </a:r>
            <a:r>
              <a:rPr lang="ru-RU" sz="2800" dirty="0" err="1">
                <a:latin typeface="Palatino Linotype" pitchFamily="18" charset="0"/>
              </a:rPr>
              <a:t>порівнянні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з</a:t>
            </a:r>
            <a:r>
              <a:rPr lang="ru-RU" sz="2800" dirty="0">
                <a:latin typeface="Palatino Linotype" pitchFamily="18" charset="0"/>
              </a:rPr>
              <a:t> ними </a:t>
            </a:r>
            <a:r>
              <a:rPr lang="ru-RU" sz="2800" dirty="0" smtClean="0">
                <a:latin typeface="Palatino Linotype" pitchFamily="18" charset="0"/>
              </a:rPr>
              <a:t>у нас </a:t>
            </a:r>
            <a:r>
              <a:rPr lang="ru-RU" sz="2800" dirty="0" err="1">
                <a:latin typeface="Palatino Linotype" pitchFamily="18" charset="0"/>
              </a:rPr>
              <a:t>є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величезна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перевага</a:t>
            </a:r>
            <a:r>
              <a:rPr lang="ru-RU" sz="2800" dirty="0">
                <a:latin typeface="Palatino Linotype" pitchFamily="18" charset="0"/>
              </a:rPr>
              <a:t>: ми </a:t>
            </a:r>
            <a:r>
              <a:rPr lang="ru-RU" sz="2800" dirty="0" err="1">
                <a:latin typeface="Palatino Linotype" pitchFamily="18" charset="0"/>
              </a:rPr>
              <a:t>наділені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потужним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знаряддям</a:t>
            </a:r>
            <a:r>
              <a:rPr lang="ru-RU" sz="2800" dirty="0">
                <a:latin typeface="Palatino Linotype" pitchFamily="18" charset="0"/>
              </a:rPr>
              <a:t> - словом, </a:t>
            </a:r>
            <a:r>
              <a:rPr lang="ru-RU" sz="2800" dirty="0" smtClean="0">
                <a:latin typeface="Palatino Linotype" pitchFamily="18" charset="0"/>
              </a:rPr>
              <a:t>яке </a:t>
            </a:r>
            <a:r>
              <a:rPr lang="ru-RU" sz="2800" dirty="0" err="1" smtClean="0">
                <a:latin typeface="Palatino Linotype" pitchFamily="18" charset="0"/>
              </a:rPr>
              <a:t>дозволяє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>
                <a:latin typeface="Palatino Linotype" pitchFamily="18" charset="0"/>
              </a:rPr>
              <a:t>нам </a:t>
            </a:r>
            <a:r>
              <a:rPr lang="ru-RU" sz="2800" dirty="0" err="1">
                <a:latin typeface="Palatino Linotype" pitchFamily="18" charset="0"/>
              </a:rPr>
              <a:t>виражати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свої</a:t>
            </a:r>
            <a:r>
              <a:rPr lang="ru-RU" sz="2800" dirty="0">
                <a:latin typeface="Palatino Linotype" pitchFamily="18" charset="0"/>
              </a:rPr>
              <a:t> думки </a:t>
            </a:r>
            <a:r>
              <a:rPr lang="ru-RU" sz="2800" dirty="0" err="1">
                <a:latin typeface="Palatino Linotype" pitchFamily="18" charset="0"/>
              </a:rPr>
              <a:t>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домовлятися</a:t>
            </a:r>
            <a:r>
              <a:rPr lang="ru-RU" sz="2800" dirty="0">
                <a:latin typeface="Palatino Linotype" pitchFamily="18" charset="0"/>
              </a:rPr>
              <a:t>.</a:t>
            </a:r>
            <a:endParaRPr lang="ru-RU" sz="2800" b="1" dirty="0">
              <a:effectLst/>
              <a:latin typeface="Palatino Linotype" pitchFamily="18" charset="0"/>
            </a:endParaRPr>
          </a:p>
        </p:txBody>
      </p:sp>
      <p:pic>
        <p:nvPicPr>
          <p:cNvPr id="1028" name="Picture 4" descr="http://s.pikabu.ru/post_img/2013/05/16/9/1368713734_145126181.jpg"/>
          <p:cNvPicPr>
            <a:picLocks noChangeAspect="1" noChangeArrowheads="1"/>
          </p:cNvPicPr>
          <p:nvPr/>
        </p:nvPicPr>
        <p:blipFill>
          <a:blip r:embed="rId3" cstate="print"/>
          <a:srcRect r="356" b="44637"/>
          <a:stretch>
            <a:fillRect/>
          </a:stretch>
        </p:blipFill>
        <p:spPr bwMode="auto">
          <a:xfrm rot="258125">
            <a:off x="297011" y="2295199"/>
            <a:ext cx="4143436" cy="2361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64264"/>
            <a:ext cx="4429124" cy="6922264"/>
          </a:xfrm>
          <a:prstGeom prst="rect">
            <a:avLst/>
          </a:prstGeom>
          <a:solidFill>
            <a:srgbClr val="F8F8F8">
              <a:alpha val="83922"/>
            </a:srgb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latin typeface="Palatino Linotype" pitchFamily="18" charset="0"/>
              </a:rPr>
              <a:t>Робота </a:t>
            </a:r>
            <a:r>
              <a:rPr lang="ru-RU" sz="2800" dirty="0" err="1" smtClean="0">
                <a:latin typeface="Palatino Linotype" pitchFamily="18" charset="0"/>
              </a:rPr>
              <a:t>перекладача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є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дуже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творчою</a:t>
            </a:r>
            <a:r>
              <a:rPr lang="ru-RU" sz="2800" dirty="0">
                <a:latin typeface="Palatino Linotype" pitchFamily="18" charset="0"/>
              </a:rPr>
              <a:t>, </a:t>
            </a:r>
            <a:r>
              <a:rPr lang="ru-RU" sz="2800" dirty="0" err="1">
                <a:latin typeface="Palatino Linotype" pitchFamily="18" charset="0"/>
              </a:rPr>
              <a:t>але</a:t>
            </a:r>
            <a:r>
              <a:rPr lang="ru-RU" sz="2800" dirty="0">
                <a:latin typeface="Palatino Linotype" pitchFamily="18" charset="0"/>
              </a:rPr>
              <a:t> разом </a:t>
            </a:r>
            <a:r>
              <a:rPr lang="ru-RU" sz="2800" dirty="0" err="1">
                <a:latin typeface="Palatino Linotype" pitchFamily="18" charset="0"/>
              </a:rPr>
              <a:t>з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тим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вимагає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від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фахівця</a:t>
            </a:r>
            <a:r>
              <a:rPr lang="ru-RU" sz="2800" dirty="0">
                <a:latin typeface="Palatino Linotype" pitchFamily="18" charset="0"/>
              </a:rPr>
              <a:t> в </a:t>
            </a:r>
            <a:r>
              <a:rPr lang="ru-RU" sz="2800" dirty="0" err="1" smtClean="0">
                <a:latin typeface="Palatino Linotype" pitchFamily="18" charset="0"/>
              </a:rPr>
              <a:t>даній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області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>
                <a:latin typeface="Palatino Linotype" pitchFamily="18" charset="0"/>
              </a:rPr>
              <a:t>не </a:t>
            </a:r>
            <a:r>
              <a:rPr lang="ru-RU" sz="2800" dirty="0" err="1">
                <a:latin typeface="Palatino Linotype" pitchFamily="18" charset="0"/>
              </a:rPr>
              <a:t>тільки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ідеального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знання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іноземної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мови</a:t>
            </a:r>
            <a:r>
              <a:rPr lang="ru-RU" sz="2800" dirty="0">
                <a:latin typeface="Palatino Linotype" pitchFamily="18" charset="0"/>
              </a:rPr>
              <a:t>, </a:t>
            </a:r>
            <a:r>
              <a:rPr lang="ru-RU" sz="2800" dirty="0" err="1">
                <a:latin typeface="Palatino Linotype" pitchFamily="18" charset="0"/>
              </a:rPr>
              <a:t>але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й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блискучого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володіння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мовою</a:t>
            </a:r>
            <a:r>
              <a:rPr lang="ru-RU" sz="2800" dirty="0">
                <a:latin typeface="Palatino Linotype" pitchFamily="18" charset="0"/>
              </a:rPr>
              <a:t>. </a:t>
            </a:r>
            <a:r>
              <a:rPr lang="ru-RU" sz="2800" dirty="0" err="1">
                <a:latin typeface="Palatino Linotype" pitchFamily="18" charset="0"/>
              </a:rPr>
              <a:t>Адже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перекладачеві</a:t>
            </a:r>
            <a:r>
              <a:rPr lang="ru-RU" sz="2800" dirty="0">
                <a:latin typeface="Palatino Linotype" pitchFamily="18" charset="0"/>
              </a:rPr>
              <a:t> доводиться </a:t>
            </a:r>
            <a:r>
              <a:rPr lang="ru-RU" sz="2800" dirty="0" err="1">
                <a:latin typeface="Palatino Linotype" pitchFamily="18" charset="0"/>
              </a:rPr>
              <a:t>здійснювати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smtClean="0">
                <a:latin typeface="Palatino Linotype" pitchFamily="18" charset="0"/>
              </a:rPr>
              <a:t>переклад в абсолютно </a:t>
            </a:r>
            <a:r>
              <a:rPr lang="ru-RU" sz="2800" dirty="0" err="1">
                <a:latin typeface="Palatino Linotype" pitchFamily="18" charset="0"/>
              </a:rPr>
              <a:t>різних</a:t>
            </a:r>
            <a:r>
              <a:rPr lang="ru-RU" sz="2800" dirty="0">
                <a:latin typeface="Palatino Linotype" pitchFamily="18" charset="0"/>
              </a:rPr>
              <a:t> сферах, </a:t>
            </a:r>
            <a:r>
              <a:rPr lang="ru-RU" sz="2800" dirty="0" err="1">
                <a:latin typeface="Palatino Linotype" pitchFamily="18" charset="0"/>
              </a:rPr>
              <a:t>від</a:t>
            </a:r>
            <a:r>
              <a:rPr lang="ru-RU" sz="2800" dirty="0">
                <a:latin typeface="Palatino Linotype" pitchFamily="18" charset="0"/>
              </a:rPr>
              <a:t> перекладу </a:t>
            </a:r>
            <a:r>
              <a:rPr lang="ru-RU" sz="2800" dirty="0" err="1">
                <a:latin typeface="Palatino Linotype" pitchFamily="18" charset="0"/>
              </a:rPr>
              <a:t>мови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судді</a:t>
            </a:r>
            <a:r>
              <a:rPr lang="ru-RU" sz="2800" dirty="0">
                <a:latin typeface="Palatino Linotype" pitchFamily="18" charset="0"/>
              </a:rPr>
              <a:t> на </a:t>
            </a:r>
            <a:r>
              <a:rPr lang="ru-RU" sz="2800" dirty="0" err="1">
                <a:latin typeface="Palatino Linotype" pitchFamily="18" charset="0"/>
              </a:rPr>
              <a:t>засіданні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smtClean="0">
                <a:latin typeface="Palatino Linotype" pitchFamily="18" charset="0"/>
              </a:rPr>
              <a:t>до </a:t>
            </a:r>
            <a:r>
              <a:rPr lang="ru-RU" sz="2800" dirty="0" err="1" smtClean="0">
                <a:latin typeface="Palatino Linotype" pitchFamily="18" charset="0"/>
              </a:rPr>
              <a:t>інструкцій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з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експлуатації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і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до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побутової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техніки</a:t>
            </a:r>
            <a:r>
              <a:rPr lang="ru-RU" sz="2800" dirty="0">
                <a:latin typeface="Palatino Linotype" pitchFamily="18" charset="0"/>
              </a:rPr>
              <a:t>.</a:t>
            </a:r>
            <a:endParaRPr lang="ru-RU" sz="2700" b="1" dirty="0">
              <a:effectLst/>
              <a:latin typeface="Palatino Linotype" pitchFamily="18" charset="0"/>
            </a:endParaRPr>
          </a:p>
        </p:txBody>
      </p:sp>
      <p:pic>
        <p:nvPicPr>
          <p:cNvPr id="14338" name="Picture 2" descr="http://webplus.info/images/wpi.cache/cards/c_1307_04c.jpg"/>
          <p:cNvPicPr>
            <a:picLocks noChangeAspect="1" noChangeArrowheads="1"/>
          </p:cNvPicPr>
          <p:nvPr/>
        </p:nvPicPr>
        <p:blipFill>
          <a:blip r:embed="rId3" cstate="print"/>
          <a:srcRect l="1667" t="8571" r="1666" b="27143"/>
          <a:stretch>
            <a:fillRect/>
          </a:stretch>
        </p:blipFill>
        <p:spPr bwMode="auto">
          <a:xfrm rot="232436">
            <a:off x="4779413" y="587115"/>
            <a:ext cx="3951985" cy="2044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40" name="Picture 4" descr="http://www.sunhome.ru/UsersGallery/Cards/229/prazdnik-perevodch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143248"/>
            <a:ext cx="2928958" cy="32226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-66079"/>
            <a:ext cx="4357686" cy="7232749"/>
          </a:xfrm>
          <a:prstGeom prst="rect">
            <a:avLst/>
          </a:prstGeom>
          <a:solidFill>
            <a:srgbClr val="F8F8F8">
              <a:alpha val="83922"/>
            </a:srgb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900" dirty="0" err="1">
                <a:latin typeface="Palatino Linotype" pitchFamily="18" charset="0"/>
              </a:rPr>
              <a:t>Ніяка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інша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професія</a:t>
            </a:r>
            <a:r>
              <a:rPr lang="ru-RU" sz="2900" dirty="0">
                <a:latin typeface="Palatino Linotype" pitchFamily="18" charset="0"/>
              </a:rPr>
              <a:t> не </a:t>
            </a:r>
            <a:r>
              <a:rPr lang="ru-RU" sz="2900" dirty="0" err="1">
                <a:latin typeface="Palatino Linotype" pitchFamily="18" charset="0"/>
              </a:rPr>
              <a:t>дасть</a:t>
            </a:r>
            <a:r>
              <a:rPr lang="ru-RU" sz="2900" dirty="0">
                <a:latin typeface="Palatino Linotype" pitchFamily="18" charset="0"/>
              </a:rPr>
              <a:t> вам </a:t>
            </a:r>
            <a:r>
              <a:rPr lang="ru-RU" sz="2900" dirty="0" err="1">
                <a:latin typeface="Palatino Linotype" pitchFamily="18" charset="0"/>
              </a:rPr>
              <a:t>стільки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можливостей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спостерігати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smtClean="0">
                <a:latin typeface="Palatino Linotype" pitchFamily="18" charset="0"/>
              </a:rPr>
              <a:t>за самими </a:t>
            </a:r>
            <a:r>
              <a:rPr lang="ru-RU" sz="2900" dirty="0" err="1">
                <a:latin typeface="Palatino Linotype" pitchFamily="18" charset="0"/>
              </a:rPr>
              <a:t>різними</a:t>
            </a:r>
            <a:r>
              <a:rPr lang="ru-RU" sz="2900" dirty="0">
                <a:latin typeface="Palatino Linotype" pitchFamily="18" charset="0"/>
              </a:rPr>
              <a:t> людьми в </a:t>
            </a:r>
            <a:r>
              <a:rPr lang="ru-RU" sz="2900" dirty="0" err="1">
                <a:latin typeface="Palatino Linotype" pitchFamily="18" charset="0"/>
              </a:rPr>
              <a:t>різних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обставинах</a:t>
            </a:r>
            <a:r>
              <a:rPr lang="ru-RU" sz="2900" dirty="0">
                <a:latin typeface="Palatino Linotype" pitchFamily="18" charset="0"/>
              </a:rPr>
              <a:t>: </a:t>
            </a:r>
            <a:r>
              <a:rPr lang="ru-RU" sz="2900" dirty="0" err="1">
                <a:latin typeface="Palatino Linotype" pitchFamily="18" charset="0"/>
              </a:rPr>
              <a:t>від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трактористів</a:t>
            </a:r>
            <a:r>
              <a:rPr lang="ru-RU" sz="2900" dirty="0">
                <a:latin typeface="Palatino Linotype" pitchFamily="18" charset="0"/>
              </a:rPr>
              <a:t> у </a:t>
            </a:r>
            <a:r>
              <a:rPr lang="ru-RU" sz="2900" dirty="0" err="1">
                <a:latin typeface="Palatino Linotype" pitchFamily="18" charset="0"/>
              </a:rPr>
              <a:t>полі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smtClean="0">
                <a:latin typeface="Palatino Linotype" pitchFamily="18" charset="0"/>
              </a:rPr>
              <a:t>за </a:t>
            </a:r>
            <a:r>
              <a:rPr lang="ru-RU" sz="2900" dirty="0" err="1" smtClean="0">
                <a:latin typeface="Palatino Linotype" pitchFamily="18" charset="0"/>
              </a:rPr>
              <a:t>роботою</a:t>
            </a:r>
            <a:r>
              <a:rPr lang="ru-RU" sz="2900" dirty="0" smtClean="0">
                <a:latin typeface="Palatino Linotype" pitchFamily="18" charset="0"/>
              </a:rPr>
              <a:t> </a:t>
            </a:r>
            <a:r>
              <a:rPr lang="ru-RU" sz="2900" dirty="0">
                <a:latin typeface="Palatino Linotype" pitchFamily="18" charset="0"/>
              </a:rPr>
              <a:t>до </a:t>
            </a:r>
            <a:r>
              <a:rPr lang="ru-RU" sz="2900" dirty="0" err="1">
                <a:latin typeface="Palatino Linotype" pitchFamily="18" charset="0"/>
              </a:rPr>
              <a:t>директорів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банків</a:t>
            </a:r>
            <a:r>
              <a:rPr lang="ru-RU" sz="2900" dirty="0">
                <a:latin typeface="Palatino Linotype" pitchFamily="18" charset="0"/>
              </a:rPr>
              <a:t> на </a:t>
            </a:r>
            <a:r>
              <a:rPr lang="ru-RU" sz="2900" dirty="0" err="1">
                <a:latin typeface="Palatino Linotype" pitchFamily="18" charset="0"/>
              </a:rPr>
              <a:t>нарадах</a:t>
            </a:r>
            <a:r>
              <a:rPr lang="ru-RU" sz="2900" dirty="0">
                <a:latin typeface="Palatino Linotype" pitchFamily="18" charset="0"/>
              </a:rPr>
              <a:t>. </a:t>
            </a:r>
            <a:r>
              <a:rPr lang="ru-RU" sz="2900" dirty="0" err="1">
                <a:latin typeface="Palatino Linotype" pitchFamily="18" charset="0"/>
              </a:rPr>
              <a:t>Ніяка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інша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професія</a:t>
            </a:r>
            <a:r>
              <a:rPr lang="ru-RU" sz="2900" dirty="0">
                <a:latin typeface="Palatino Linotype" pitchFamily="18" charset="0"/>
              </a:rPr>
              <a:t> не </a:t>
            </a:r>
            <a:r>
              <a:rPr lang="ru-RU" sz="2900" dirty="0" err="1" smtClean="0">
                <a:latin typeface="Palatino Linotype" pitchFamily="18" charset="0"/>
              </a:rPr>
              <a:t>дасть</a:t>
            </a:r>
            <a:r>
              <a:rPr lang="ru-RU" sz="2900" dirty="0" smtClean="0">
                <a:latin typeface="Palatino Linotype" pitchFamily="18" charset="0"/>
              </a:rPr>
              <a:t> вам </a:t>
            </a:r>
            <a:r>
              <a:rPr lang="ru-RU" sz="2900" dirty="0" err="1">
                <a:latin typeface="Palatino Linotype" pitchFamily="18" charset="0"/>
              </a:rPr>
              <a:t>чудову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можливість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зсередини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побачити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менталітет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і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err="1">
                <a:latin typeface="Palatino Linotype" pitchFamily="18" charset="0"/>
              </a:rPr>
              <a:t>звичаї</a:t>
            </a:r>
            <a:r>
              <a:rPr lang="ru-RU" sz="2900" dirty="0">
                <a:latin typeface="Palatino Linotype" pitchFamily="18" charset="0"/>
              </a:rPr>
              <a:t> </a:t>
            </a:r>
            <a:r>
              <a:rPr lang="ru-RU" sz="2900" dirty="0" smtClean="0">
                <a:latin typeface="Palatino Linotype" pitchFamily="18" charset="0"/>
              </a:rPr>
              <a:t>людей </a:t>
            </a:r>
            <a:r>
              <a:rPr lang="ru-RU" sz="2900" dirty="0" err="1" smtClean="0">
                <a:latin typeface="Palatino Linotype" pitchFamily="18" charset="0"/>
              </a:rPr>
              <a:t>інших</a:t>
            </a:r>
            <a:r>
              <a:rPr lang="ru-RU" sz="2900" dirty="0" smtClean="0">
                <a:latin typeface="Palatino Linotype" pitchFamily="18" charset="0"/>
              </a:rPr>
              <a:t> </a:t>
            </a:r>
            <a:r>
              <a:rPr lang="ru-RU" sz="2900" dirty="0">
                <a:latin typeface="Palatino Linotype" pitchFamily="18" charset="0"/>
              </a:rPr>
              <a:t>культур. </a:t>
            </a:r>
          </a:p>
          <a:p>
            <a:r>
              <a:rPr lang="ru-RU" sz="2900" dirty="0"/>
              <a:t> </a:t>
            </a:r>
            <a:endParaRPr lang="ru-RU" sz="2900" b="1" dirty="0">
              <a:effectLst/>
              <a:latin typeface="Palatino Linotype" pitchFamily="18" charset="0"/>
            </a:endParaRPr>
          </a:p>
        </p:txBody>
      </p:sp>
      <p:pic>
        <p:nvPicPr>
          <p:cNvPr id="18434" name="Picture 2" descr="http://infoglaz.ru/wp-content/uploads/2013/03/0_bb4f3_5bdfec2a_XXXL.jpg.jpg"/>
          <p:cNvPicPr>
            <a:picLocks noChangeAspect="1" noChangeArrowheads="1"/>
          </p:cNvPicPr>
          <p:nvPr/>
        </p:nvPicPr>
        <p:blipFill>
          <a:blip r:embed="rId3" cstate="print"/>
          <a:srcRect b="19161"/>
          <a:stretch>
            <a:fillRect/>
          </a:stretch>
        </p:blipFill>
        <p:spPr bwMode="auto">
          <a:xfrm rot="21370768">
            <a:off x="76128" y="790848"/>
            <a:ext cx="4521496" cy="2435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img0.liveinternet.ru/images/attach/c/2/64/812/64812360_27875900_0819c70d196653da14b1938dacb32a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3680882" cy="244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964900"/>
            <a:ext cx="9144000" cy="2893100"/>
          </a:xfrm>
          <a:prstGeom prst="rect">
            <a:avLst/>
          </a:prstGeom>
          <a:solidFill>
            <a:srgbClr val="F8F8F8">
              <a:alpha val="83922"/>
            </a:srgb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600" dirty="0" err="1">
                <a:latin typeface="Palatino Linotype" pitchFamily="18" charset="0"/>
              </a:rPr>
              <a:t>Велику</a:t>
            </a:r>
            <a:r>
              <a:rPr lang="ru-RU" sz="2600" dirty="0">
                <a:latin typeface="Palatino Linotype" pitchFamily="18" charset="0"/>
              </a:rPr>
              <a:t> роль в </a:t>
            </a:r>
            <a:r>
              <a:rPr lang="ru-RU" sz="2600" dirty="0" err="1">
                <a:latin typeface="Palatino Linotype" pitchFamily="18" charset="0"/>
              </a:rPr>
              <a:t>перекладі</a:t>
            </a:r>
            <a:r>
              <a:rPr lang="ru-RU" sz="2600" dirty="0">
                <a:latin typeface="Palatino Linotype" pitchFamily="18" charset="0"/>
              </a:rPr>
              <a:t> </a:t>
            </a:r>
            <a:r>
              <a:rPr lang="ru-RU" sz="2600" dirty="0" err="1">
                <a:latin typeface="Palatino Linotype" pitchFamily="18" charset="0"/>
              </a:rPr>
              <a:t>грає</a:t>
            </a:r>
            <a:r>
              <a:rPr lang="ru-RU" sz="2600" dirty="0">
                <a:latin typeface="Palatino Linotype" pitchFamily="18" charset="0"/>
              </a:rPr>
              <a:t> манера </a:t>
            </a:r>
            <a:r>
              <a:rPr lang="ru-RU" sz="2600" dirty="0" err="1">
                <a:latin typeface="Palatino Linotype" pitchFamily="18" charset="0"/>
              </a:rPr>
              <a:t>викладу</a:t>
            </a:r>
            <a:r>
              <a:rPr lang="ru-RU" sz="2600" dirty="0">
                <a:latin typeface="Palatino Linotype" pitchFamily="18" charset="0"/>
              </a:rPr>
              <a:t> </a:t>
            </a:r>
            <a:r>
              <a:rPr lang="ru-RU" sz="2600" dirty="0" err="1">
                <a:latin typeface="Palatino Linotype" pitchFamily="18" charset="0"/>
              </a:rPr>
              <a:t>і</a:t>
            </a:r>
            <a:r>
              <a:rPr lang="ru-RU" sz="2600" dirty="0">
                <a:latin typeface="Palatino Linotype" pitchFamily="18" charset="0"/>
              </a:rPr>
              <a:t> форма </a:t>
            </a:r>
            <a:r>
              <a:rPr lang="ru-RU" sz="2600" dirty="0" err="1">
                <a:latin typeface="Palatino Linotype" pitchFamily="18" charset="0"/>
              </a:rPr>
              <a:t>подачі</a:t>
            </a:r>
            <a:r>
              <a:rPr lang="ru-RU" sz="2600" dirty="0">
                <a:latin typeface="Palatino Linotype" pitchFamily="18" charset="0"/>
              </a:rPr>
              <a:t> </a:t>
            </a:r>
            <a:r>
              <a:rPr lang="ru-RU" sz="2600" dirty="0" err="1">
                <a:latin typeface="Palatino Linotype" pitchFamily="18" charset="0"/>
              </a:rPr>
              <a:t>матеріалу</a:t>
            </a:r>
            <a:r>
              <a:rPr lang="ru-RU" sz="2600" dirty="0">
                <a:latin typeface="Palatino Linotype" pitchFamily="18" charset="0"/>
              </a:rPr>
              <a:t>.  </a:t>
            </a:r>
            <a:r>
              <a:rPr lang="ru-RU" sz="2600" dirty="0" err="1">
                <a:latin typeface="Palatino Linotype" pitchFamily="18" charset="0"/>
              </a:rPr>
              <a:t>Наприклад</a:t>
            </a:r>
            <a:r>
              <a:rPr lang="ru-RU" sz="2600" dirty="0">
                <a:latin typeface="Palatino Linotype" pitchFamily="18" charset="0"/>
              </a:rPr>
              <a:t>, </a:t>
            </a:r>
            <a:r>
              <a:rPr lang="ru-RU" sz="2600" dirty="0" err="1">
                <a:latin typeface="Palatino Linotype" pitchFamily="18" charset="0"/>
              </a:rPr>
              <a:t>шведський</a:t>
            </a:r>
            <a:r>
              <a:rPr lang="ru-RU" sz="2600" dirty="0">
                <a:latin typeface="Palatino Linotype" pitchFamily="18" charset="0"/>
              </a:rPr>
              <a:t> </a:t>
            </a:r>
            <a:r>
              <a:rPr lang="ru-RU" sz="2600" dirty="0" err="1">
                <a:latin typeface="Palatino Linotype" pitchFamily="18" charset="0"/>
              </a:rPr>
              <a:t>перекладач</a:t>
            </a:r>
            <a:r>
              <a:rPr lang="ru-RU" sz="2600" dirty="0">
                <a:latin typeface="Palatino Linotype" pitchFamily="18" charset="0"/>
              </a:rPr>
              <a:t>, </a:t>
            </a:r>
            <a:r>
              <a:rPr lang="ru-RU" sz="2600" dirty="0" err="1" smtClean="0">
                <a:latin typeface="Palatino Linotype" pitchFamily="18" charset="0"/>
              </a:rPr>
              <a:t>перекладаючи</a:t>
            </a:r>
            <a:r>
              <a:rPr lang="ru-RU" sz="2600" dirty="0" smtClean="0">
                <a:latin typeface="Palatino Linotype" pitchFamily="18" charset="0"/>
              </a:rPr>
              <a:t> </a:t>
            </a:r>
            <a:r>
              <a:rPr lang="ru-RU" sz="2600" dirty="0" err="1">
                <a:latin typeface="Palatino Linotype" pitchFamily="18" charset="0"/>
              </a:rPr>
              <a:t>прес-реліз</a:t>
            </a:r>
            <a:r>
              <a:rPr lang="ru-RU" sz="2600" dirty="0">
                <a:latin typeface="Palatino Linotype" pitchFamily="18" charset="0"/>
              </a:rPr>
              <a:t> </a:t>
            </a:r>
            <a:r>
              <a:rPr lang="ru-RU" sz="2600" dirty="0" err="1">
                <a:latin typeface="Palatino Linotype" pitchFamily="18" charset="0"/>
              </a:rPr>
              <a:t>з</a:t>
            </a:r>
            <a:r>
              <a:rPr lang="ru-RU" sz="2600" dirty="0">
                <a:latin typeface="Palatino Linotype" pitchFamily="18" charset="0"/>
              </a:rPr>
              <a:t> </a:t>
            </a:r>
            <a:r>
              <a:rPr lang="ru-RU" sz="2600" dirty="0" err="1" smtClean="0">
                <a:latin typeface="Palatino Linotype" pitchFamily="18" charset="0"/>
              </a:rPr>
              <a:t>англійської</a:t>
            </a:r>
            <a:r>
              <a:rPr lang="ru-RU" sz="2600" dirty="0" smtClean="0">
                <a:latin typeface="Palatino Linotype" pitchFamily="18" charset="0"/>
              </a:rPr>
              <a:t> </a:t>
            </a:r>
            <a:r>
              <a:rPr lang="ru-RU" sz="2600" dirty="0" err="1" smtClean="0">
                <a:latin typeface="Palatino Linotype" pitchFamily="18" charset="0"/>
              </a:rPr>
              <a:t>мови</a:t>
            </a:r>
            <a:r>
              <a:rPr lang="ru-RU" sz="2600" dirty="0">
                <a:latin typeface="Palatino Linotype" pitchFamily="18" charset="0"/>
              </a:rPr>
              <a:t>, буде </a:t>
            </a:r>
            <a:r>
              <a:rPr lang="ru-RU" sz="2600" dirty="0" err="1">
                <a:latin typeface="Palatino Linotype" pitchFamily="18" charset="0"/>
              </a:rPr>
              <a:t>опускати</a:t>
            </a:r>
            <a:r>
              <a:rPr lang="ru-RU" sz="2600" dirty="0">
                <a:latin typeface="Palatino Linotype" pitchFamily="18" charset="0"/>
              </a:rPr>
              <a:t> ряд </a:t>
            </a:r>
            <a:r>
              <a:rPr lang="ru-RU" sz="2600" dirty="0" err="1">
                <a:latin typeface="Palatino Linotype" pitchFamily="18" charset="0"/>
              </a:rPr>
              <a:t>прикметників</a:t>
            </a:r>
            <a:r>
              <a:rPr lang="ru-RU" sz="2600" dirty="0">
                <a:latin typeface="Palatino Linotype" pitchFamily="18" charset="0"/>
              </a:rPr>
              <a:t>, </a:t>
            </a:r>
            <a:r>
              <a:rPr lang="ru-RU" sz="2600" dirty="0" err="1">
                <a:latin typeface="Palatino Linotype" pitchFamily="18" charset="0"/>
              </a:rPr>
              <a:t>інакше</a:t>
            </a:r>
            <a:r>
              <a:rPr lang="ru-RU" sz="2600" dirty="0">
                <a:latin typeface="Palatino Linotype" pitchFamily="18" charset="0"/>
              </a:rPr>
              <a:t> </a:t>
            </a:r>
            <a:r>
              <a:rPr lang="ru-RU" sz="2600" dirty="0" err="1">
                <a:latin typeface="Palatino Linotype" pitchFamily="18" charset="0"/>
              </a:rPr>
              <a:t>захоплений</a:t>
            </a:r>
            <a:r>
              <a:rPr lang="ru-RU" sz="2600" dirty="0">
                <a:latin typeface="Palatino Linotype" pitchFamily="18" charset="0"/>
              </a:rPr>
              <a:t> текст</a:t>
            </a:r>
            <a:r>
              <a:rPr lang="ru-RU" sz="2600" dirty="0" smtClean="0">
                <a:latin typeface="Palatino Linotype" pitchFamily="18" charset="0"/>
              </a:rPr>
              <a:t>, </a:t>
            </a:r>
            <a:r>
              <a:rPr lang="ru-RU" sz="2600" dirty="0" err="1" smtClean="0">
                <a:latin typeface="Palatino Linotype" pitchFamily="18" charset="0"/>
              </a:rPr>
              <a:t>перекладений</a:t>
            </a:r>
            <a:r>
              <a:rPr lang="ru-RU" sz="2600" dirty="0" smtClean="0">
                <a:latin typeface="Palatino Linotype" pitchFamily="18" charset="0"/>
              </a:rPr>
              <a:t> </a:t>
            </a:r>
            <a:r>
              <a:rPr lang="ru-RU" sz="2600" dirty="0">
                <a:latin typeface="Palatino Linotype" pitchFamily="18" charset="0"/>
              </a:rPr>
              <a:t>в </a:t>
            </a:r>
            <a:r>
              <a:rPr lang="ru-RU" sz="2600" dirty="0" err="1">
                <a:latin typeface="Palatino Linotype" pitchFamily="18" charset="0"/>
              </a:rPr>
              <a:t>повному</a:t>
            </a:r>
            <a:r>
              <a:rPr lang="ru-RU" sz="2600" dirty="0">
                <a:latin typeface="Palatino Linotype" pitchFamily="18" charset="0"/>
              </a:rPr>
              <a:t> </a:t>
            </a:r>
            <a:r>
              <a:rPr lang="ru-RU" sz="2600" dirty="0" err="1">
                <a:latin typeface="Palatino Linotype" pitchFamily="18" charset="0"/>
              </a:rPr>
              <a:t>обсязі</a:t>
            </a:r>
            <a:r>
              <a:rPr lang="ru-RU" sz="2600" dirty="0">
                <a:latin typeface="Palatino Linotype" pitchFamily="18" charset="0"/>
              </a:rPr>
              <a:t> на </a:t>
            </a:r>
            <a:r>
              <a:rPr lang="ru-RU" sz="2600" dirty="0" err="1">
                <a:latin typeface="Palatino Linotype" pitchFamily="18" charset="0"/>
              </a:rPr>
              <a:t>шведську</a:t>
            </a:r>
            <a:r>
              <a:rPr lang="ru-RU" sz="2600" dirty="0">
                <a:latin typeface="Palatino Linotype" pitchFamily="18" charset="0"/>
              </a:rPr>
              <a:t> </a:t>
            </a:r>
            <a:r>
              <a:rPr lang="ru-RU" sz="2600" dirty="0" err="1">
                <a:latin typeface="Palatino Linotype" pitchFamily="18" charset="0"/>
              </a:rPr>
              <a:t>мову</a:t>
            </a:r>
            <a:r>
              <a:rPr lang="ru-RU" sz="2600" dirty="0">
                <a:latin typeface="Palatino Linotype" pitchFamily="18" charset="0"/>
              </a:rPr>
              <a:t>, буде </a:t>
            </a:r>
            <a:r>
              <a:rPr lang="ru-RU" sz="2600" dirty="0" err="1">
                <a:latin typeface="Palatino Linotype" pitchFamily="18" charset="0"/>
              </a:rPr>
              <a:t>сприйнятий</a:t>
            </a:r>
            <a:r>
              <a:rPr lang="ru-RU" sz="2600" dirty="0">
                <a:latin typeface="Palatino Linotype" pitchFamily="18" charset="0"/>
              </a:rPr>
              <a:t> </a:t>
            </a:r>
            <a:r>
              <a:rPr lang="ru-RU" sz="2600" dirty="0" smtClean="0">
                <a:latin typeface="Palatino Linotype" pitchFamily="18" charset="0"/>
              </a:rPr>
              <a:t>як реклама</a:t>
            </a:r>
            <a:r>
              <a:rPr lang="ru-RU" sz="2600" dirty="0">
                <a:latin typeface="Palatino Linotype" pitchFamily="18" charset="0"/>
              </a:rPr>
              <a:t>, </a:t>
            </a:r>
            <a:r>
              <a:rPr lang="ru-RU" sz="2600" dirty="0" err="1">
                <a:latin typeface="Palatino Linotype" pitchFamily="18" charset="0"/>
              </a:rPr>
              <a:t>що</a:t>
            </a:r>
            <a:r>
              <a:rPr lang="ru-RU" sz="2600" dirty="0">
                <a:latin typeface="Palatino Linotype" pitchFamily="18" charset="0"/>
              </a:rPr>
              <a:t> абсолютно </a:t>
            </a:r>
            <a:r>
              <a:rPr lang="ru-RU" sz="2600" dirty="0" err="1">
                <a:latin typeface="Palatino Linotype" pitchFamily="18" charset="0"/>
              </a:rPr>
              <a:t>неприйнятно</a:t>
            </a:r>
            <a:r>
              <a:rPr lang="ru-RU" sz="2600" dirty="0">
                <a:latin typeface="Palatino Linotype" pitchFamily="18" charset="0"/>
              </a:rPr>
              <a:t> для </a:t>
            </a:r>
            <a:r>
              <a:rPr lang="ru-RU" sz="2600" dirty="0" err="1">
                <a:latin typeface="Palatino Linotype" pitchFamily="18" charset="0"/>
              </a:rPr>
              <a:t>прес-релізу</a:t>
            </a:r>
            <a:r>
              <a:rPr lang="ru-RU" sz="2600" dirty="0">
                <a:latin typeface="Palatino Linotype" pitchFamily="18" charset="0"/>
              </a:rPr>
              <a:t>. </a:t>
            </a:r>
            <a:endParaRPr lang="ru-RU" sz="2600" b="1" dirty="0">
              <a:effectLst/>
              <a:latin typeface="Palatino Linotype" pitchFamily="18" charset="0"/>
            </a:endParaRPr>
          </a:p>
        </p:txBody>
      </p:sp>
      <p:pic>
        <p:nvPicPr>
          <p:cNvPr id="19458" name="Picture 2" descr="http://podrobnosti.ua/upload/news/2012/02/29/82334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3429000" cy="2743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scantravel.ru/assets/images/Sweden/Swe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480"/>
            <a:ext cx="3856764" cy="2720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  <a:solidFill>
            <a:srgbClr val="F8F8F8">
              <a:alpha val="83922"/>
            </a:srgb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800" dirty="0">
                <a:latin typeface="Palatino Linotype" pitchFamily="18" charset="0"/>
              </a:rPr>
              <a:t>При </a:t>
            </a:r>
            <a:r>
              <a:rPr lang="ru-RU" sz="2800" dirty="0" err="1" smtClean="0">
                <a:latin typeface="Palatino Linotype" pitchFamily="18" charset="0"/>
              </a:rPr>
              <a:t>перекладі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путівника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>
                <a:latin typeface="Palatino Linotype" pitchFamily="18" charset="0"/>
              </a:rPr>
              <a:t>по </a:t>
            </a:r>
            <a:r>
              <a:rPr lang="ru-RU" sz="2800" dirty="0" err="1">
                <a:latin typeface="Palatino Linotype" pitchFamily="18" charset="0"/>
              </a:rPr>
              <a:t>Італії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з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італійської</a:t>
            </a:r>
            <a:r>
              <a:rPr lang="ru-RU" sz="2800" dirty="0">
                <a:latin typeface="Palatino Linotype" pitchFamily="18" charset="0"/>
              </a:rPr>
              <a:t> на </a:t>
            </a:r>
            <a:r>
              <a:rPr lang="ru-RU" sz="2800" dirty="0" err="1">
                <a:latin typeface="Palatino Linotype" pitchFamily="18" charset="0"/>
              </a:rPr>
              <a:t>данську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мову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перекладач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також</a:t>
            </a:r>
            <a:r>
              <a:rPr lang="ru-RU" sz="2800" dirty="0" smtClean="0">
                <a:latin typeface="Palatino Linotype" pitchFamily="18" charset="0"/>
              </a:rPr>
              <a:t> повинен </a:t>
            </a:r>
            <a:r>
              <a:rPr lang="ru-RU" sz="2800" dirty="0">
                <a:latin typeface="Palatino Linotype" pitchFamily="18" charset="0"/>
              </a:rPr>
              <a:t>буде «</a:t>
            </a:r>
            <a:r>
              <a:rPr lang="ru-RU" sz="2800" dirty="0" err="1">
                <a:latin typeface="Palatino Linotype" pitchFamily="18" charset="0"/>
              </a:rPr>
              <a:t>відредагувати</a:t>
            </a:r>
            <a:r>
              <a:rPr lang="ru-RU" sz="2800" dirty="0">
                <a:latin typeface="Palatino Linotype" pitchFamily="18" charset="0"/>
              </a:rPr>
              <a:t>» текст </a:t>
            </a:r>
            <a:r>
              <a:rPr lang="ru-RU" sz="2800" dirty="0" err="1">
                <a:latin typeface="Palatino Linotype" pitchFamily="18" charset="0"/>
              </a:rPr>
              <a:t>оригіналу</a:t>
            </a:r>
            <a:r>
              <a:rPr lang="ru-RU" sz="2800" dirty="0">
                <a:latin typeface="Palatino Linotype" pitchFamily="18" charset="0"/>
              </a:rPr>
              <a:t>, де </a:t>
            </a:r>
            <a:r>
              <a:rPr lang="ru-RU" sz="2800" dirty="0" err="1">
                <a:latin typeface="Palatino Linotype" pitchFamily="18" charset="0"/>
              </a:rPr>
              <a:t>найменша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пам'ятка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описується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>
                <a:latin typeface="Palatino Linotype" pitchFamily="18" charset="0"/>
              </a:rPr>
              <a:t>як </a:t>
            </a:r>
            <a:r>
              <a:rPr lang="ru-RU" sz="2800" dirty="0" err="1">
                <a:latin typeface="Palatino Linotype" pitchFamily="18" charset="0"/>
              </a:rPr>
              <a:t>восьме</a:t>
            </a:r>
            <a:r>
              <a:rPr lang="ru-RU" sz="2800" dirty="0">
                <a:latin typeface="Palatino Linotype" pitchFamily="18" charset="0"/>
              </a:rPr>
              <a:t> чудо </a:t>
            </a:r>
            <a:r>
              <a:rPr lang="ru-RU" sz="2800" dirty="0" err="1">
                <a:latin typeface="Palatino Linotype" pitchFamily="18" charset="0"/>
              </a:rPr>
              <a:t>світу</a:t>
            </a:r>
            <a:r>
              <a:rPr lang="ru-RU" sz="2800" dirty="0">
                <a:latin typeface="Palatino Linotype" pitchFamily="18" charset="0"/>
              </a:rPr>
              <a:t>, </a:t>
            </a:r>
            <a:r>
              <a:rPr lang="ru-RU" sz="2800" dirty="0" err="1">
                <a:latin typeface="Palatino Linotype" pitchFamily="18" charset="0"/>
              </a:rPr>
              <a:t>що</a:t>
            </a:r>
            <a:r>
              <a:rPr lang="ru-RU" sz="2800" dirty="0">
                <a:latin typeface="Palatino Linotype" pitchFamily="18" charset="0"/>
              </a:rPr>
              <a:t> буде абсолютно </a:t>
            </a:r>
            <a:r>
              <a:rPr lang="ru-RU" sz="2800" dirty="0" err="1">
                <a:latin typeface="Palatino Linotype" pitchFamily="18" charset="0"/>
              </a:rPr>
              <a:t>абсурдним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smtClean="0">
                <a:latin typeface="Palatino Linotype" pitchFamily="18" charset="0"/>
              </a:rPr>
              <a:t>для </a:t>
            </a:r>
            <a:r>
              <a:rPr lang="ru-RU" sz="2800" dirty="0" err="1" smtClean="0">
                <a:latin typeface="Palatino Linotype" pitchFamily="18" charset="0"/>
              </a:rPr>
              <a:t>цільової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аудиторії</a:t>
            </a:r>
            <a:r>
              <a:rPr lang="ru-RU" sz="2800" dirty="0">
                <a:latin typeface="Palatino Linotype" pitchFamily="18" charset="0"/>
              </a:rPr>
              <a:t>.</a:t>
            </a:r>
            <a:r>
              <a:rPr lang="ru-RU" sz="2800" dirty="0"/>
              <a:t> </a:t>
            </a:r>
            <a:endParaRPr lang="ru-RU" sz="2600" b="1" dirty="0">
              <a:effectLst/>
              <a:latin typeface="Palatino Linotype" pitchFamily="18" charset="0"/>
            </a:endParaRPr>
          </a:p>
        </p:txBody>
      </p:sp>
      <p:pic>
        <p:nvPicPr>
          <p:cNvPr id="20482" name="Picture 2" descr="http://t3.gstatic.com/images?q=tbn:ANd9GcQGMJbI7U7Sac-zmEpmfxkUvEnZjfnIGc06La0pLCv9JkOePsbF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3413950" cy="2343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484" name="Picture 4" descr="http://guruvkusoff.com/upload/tourism/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142984"/>
            <a:ext cx="3286148" cy="2344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14356"/>
            <a:ext cx="9144000" cy="2714644"/>
          </a:xfrm>
          <a:prstGeom prst="rect">
            <a:avLst/>
          </a:prstGeom>
          <a:solidFill>
            <a:srgbClr val="F8F8F8">
              <a:alpha val="83922"/>
            </a:srgb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err="1" smtClean="0">
                <a:latin typeface="Palatino Linotype" pitchFamily="18" charset="0"/>
              </a:rPr>
              <a:t>Професійний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перекладач</a:t>
            </a:r>
            <a:r>
              <a:rPr lang="ru-RU" sz="2800" dirty="0">
                <a:latin typeface="Palatino Linotype" pitchFamily="18" charset="0"/>
              </a:rPr>
              <a:t> не </a:t>
            </a:r>
            <a:r>
              <a:rPr lang="ru-RU" sz="2800" dirty="0" err="1">
                <a:latin typeface="Palatino Linotype" pitchFamily="18" charset="0"/>
              </a:rPr>
              <a:t>тільки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досконало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володіє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тією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мовою</a:t>
            </a:r>
            <a:r>
              <a:rPr lang="ru-RU" sz="2800" dirty="0">
                <a:latin typeface="Palatino Linotype" pitchFamily="18" charset="0"/>
              </a:rPr>
              <a:t>, </a:t>
            </a:r>
            <a:r>
              <a:rPr lang="ru-RU" sz="2800" dirty="0" err="1">
                <a:latin typeface="Palatino Linotype" pitchFamily="18" charset="0"/>
              </a:rPr>
              <a:t>з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smtClean="0">
                <a:latin typeface="Palatino Linotype" pitchFamily="18" charset="0"/>
              </a:rPr>
              <a:t>яко</a:t>
            </a:r>
            <a:r>
              <a:rPr lang="uk-UA" sz="2800" dirty="0" smtClean="0">
                <a:latin typeface="Palatino Linotype" pitchFamily="18" charset="0"/>
              </a:rPr>
              <a:t>ї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він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перекладає</a:t>
            </a:r>
            <a:r>
              <a:rPr lang="ru-RU" sz="2800" dirty="0">
                <a:latin typeface="Palatino Linotype" pitchFamily="18" charset="0"/>
              </a:rPr>
              <a:t>, </a:t>
            </a:r>
            <a:r>
              <a:rPr lang="ru-RU" sz="2800" dirty="0" err="1">
                <a:latin typeface="Palatino Linotype" pitchFamily="18" charset="0"/>
              </a:rPr>
              <a:t>але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також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має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величезний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словниковий</a:t>
            </a:r>
            <a:r>
              <a:rPr lang="ru-RU" sz="2800" dirty="0">
                <a:latin typeface="Palatino Linotype" pitchFamily="18" charset="0"/>
              </a:rPr>
              <a:t> запас у </a:t>
            </a:r>
            <a:r>
              <a:rPr lang="ru-RU" sz="2800" dirty="0" err="1" smtClean="0">
                <a:latin typeface="Palatino Linotype" pitchFamily="18" charset="0"/>
              </a:rPr>
              <a:t>рідній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мові</a:t>
            </a:r>
            <a:r>
              <a:rPr lang="ru-RU" sz="2800" dirty="0">
                <a:latin typeface="Palatino Linotype" pitchFamily="18" charset="0"/>
              </a:rPr>
              <a:t>, </a:t>
            </a:r>
            <a:r>
              <a:rPr lang="ru-RU" sz="2800" dirty="0" err="1">
                <a:latin typeface="Palatino Linotype" pitchFamily="18" charset="0"/>
              </a:rPr>
              <a:t>вміє</a:t>
            </a:r>
            <a:r>
              <a:rPr lang="ru-RU" sz="2800" dirty="0">
                <a:latin typeface="Palatino Linotype" pitchFamily="18" charset="0"/>
              </a:rPr>
              <a:t> правильно </a:t>
            </a:r>
            <a:r>
              <a:rPr lang="ru-RU" sz="2800" dirty="0" err="1">
                <a:latin typeface="Palatino Linotype" pitchFamily="18" charset="0"/>
              </a:rPr>
              <a:t>його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використовувати</a:t>
            </a:r>
            <a:r>
              <a:rPr lang="ru-RU" sz="2800" dirty="0">
                <a:latin typeface="Palatino Linotype" pitchFamily="18" charset="0"/>
              </a:rPr>
              <a:t>, як в </a:t>
            </a:r>
            <a:r>
              <a:rPr lang="ru-RU" sz="2800" dirty="0" err="1">
                <a:latin typeface="Palatino Linotype" pitchFamily="18" charset="0"/>
              </a:rPr>
              <a:t>усній</a:t>
            </a:r>
            <a:r>
              <a:rPr lang="ru-RU" sz="2800" dirty="0">
                <a:latin typeface="Palatino Linotype" pitchFamily="18" charset="0"/>
              </a:rPr>
              <a:t>, так </a:t>
            </a:r>
            <a:r>
              <a:rPr lang="ru-RU" sz="2800" dirty="0" err="1">
                <a:latin typeface="Palatino Linotype" pitchFamily="18" charset="0"/>
              </a:rPr>
              <a:t>і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smtClean="0">
                <a:latin typeface="Palatino Linotype" pitchFamily="18" charset="0"/>
              </a:rPr>
              <a:t>в </a:t>
            </a:r>
            <a:r>
              <a:rPr lang="ru-RU" sz="2800" dirty="0" err="1" smtClean="0">
                <a:latin typeface="Palatino Linotype" pitchFamily="18" charset="0"/>
              </a:rPr>
              <a:t>письмовій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формі</a:t>
            </a:r>
            <a:r>
              <a:rPr lang="ru-RU" sz="2800" dirty="0">
                <a:latin typeface="Palatino Linotype" pitchFamily="18" charset="0"/>
              </a:rPr>
              <a:t>, </a:t>
            </a:r>
            <a:r>
              <a:rPr lang="ru-RU" sz="2800" dirty="0" err="1">
                <a:latin typeface="Palatino Linotype" pitchFamily="18" charset="0"/>
              </a:rPr>
              <a:t>вміє</a:t>
            </a:r>
            <a:r>
              <a:rPr lang="ru-RU" sz="2800" dirty="0">
                <a:latin typeface="Palatino Linotype" pitchFamily="18" charset="0"/>
              </a:rPr>
              <a:t> правильно </a:t>
            </a:r>
            <a:r>
              <a:rPr lang="ru-RU" sz="2800" dirty="0" err="1">
                <a:latin typeface="Palatino Linotype" pitchFamily="18" charset="0"/>
              </a:rPr>
              <a:t>відтворити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навіть</a:t>
            </a:r>
            <a:r>
              <a:rPr lang="ru-RU" sz="2800" dirty="0">
                <a:latin typeface="Palatino Linotype" pitchFamily="18" charset="0"/>
              </a:rPr>
              <a:t> стиль </a:t>
            </a:r>
            <a:r>
              <a:rPr lang="ru-RU" sz="2800" dirty="0" err="1">
                <a:latin typeface="Palatino Linotype" pitchFamily="18" charset="0"/>
              </a:rPr>
              <a:t>промови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людини</a:t>
            </a:r>
            <a:r>
              <a:rPr lang="ru-RU" sz="2800" dirty="0" smtClean="0">
                <a:latin typeface="Palatino Linotype" pitchFamily="18" charset="0"/>
              </a:rPr>
              <a:t>, </a:t>
            </a:r>
            <a:r>
              <a:rPr lang="ru-RU" sz="2800" dirty="0" err="1" smtClean="0">
                <a:latin typeface="Palatino Linotype" pitchFamily="18" charset="0"/>
              </a:rPr>
              <a:t>якої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він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перекладає</a:t>
            </a:r>
            <a:r>
              <a:rPr lang="ru-RU" sz="2800" dirty="0">
                <a:latin typeface="Palatino Linotype" pitchFamily="18" charset="0"/>
              </a:rPr>
              <a:t>.</a:t>
            </a:r>
            <a:endParaRPr lang="ru-RU" sz="2600" b="1" dirty="0">
              <a:effectLst/>
              <a:latin typeface="Palatino Linotype" pitchFamily="18" charset="0"/>
            </a:endParaRPr>
          </a:p>
        </p:txBody>
      </p:sp>
      <p:pic>
        <p:nvPicPr>
          <p:cNvPr id="21506" name="Picture 2" descr="http://mypsychologist.com.ua/userfiles/perevodc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714752"/>
            <a:ext cx="4357718" cy="2905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fullhdoboi.ru/_ph/33/464272490.jpg"/>
          <p:cNvPicPr>
            <a:picLocks noChangeAspect="1" noChangeArrowheads="1"/>
          </p:cNvPicPr>
          <p:nvPr/>
        </p:nvPicPr>
        <p:blipFill>
          <a:blip r:embed="rId2" cstate="print"/>
          <a:srcRect l="9357" r="15790" b="1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48293"/>
            <a:ext cx="9144000" cy="2246769"/>
          </a:xfrm>
          <a:prstGeom prst="rect">
            <a:avLst/>
          </a:prstGeom>
          <a:solidFill>
            <a:srgbClr val="F8F8F8">
              <a:alpha val="83922"/>
            </a:srgb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err="1">
                <a:latin typeface="Palatino Linotype" pitchFamily="18" charset="0"/>
              </a:rPr>
              <a:t>Ще</a:t>
            </a:r>
            <a:r>
              <a:rPr lang="ru-RU" sz="2800" dirty="0">
                <a:latin typeface="Palatino Linotype" pitchFamily="18" charset="0"/>
              </a:rPr>
              <a:t> одна </a:t>
            </a:r>
            <a:r>
              <a:rPr lang="ru-RU" sz="2800" dirty="0" err="1">
                <a:latin typeface="Palatino Linotype" pitchFamily="18" charset="0"/>
              </a:rPr>
              <a:t>важлива</a:t>
            </a:r>
            <a:r>
              <a:rPr lang="ru-RU" sz="2800" dirty="0">
                <a:latin typeface="Palatino Linotype" pitchFamily="18" charset="0"/>
              </a:rPr>
              <a:t> деталь: </a:t>
            </a:r>
            <a:r>
              <a:rPr lang="ru-RU" sz="2800" dirty="0" smtClean="0">
                <a:latin typeface="Palatino Linotype" pitchFamily="18" charset="0"/>
              </a:rPr>
              <a:t>для </a:t>
            </a:r>
            <a:r>
              <a:rPr lang="ru-RU" sz="2800" dirty="0" err="1" smtClean="0">
                <a:latin typeface="Palatino Linotype" pitchFamily="18" charset="0"/>
              </a:rPr>
              <a:t>успішного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виконання</a:t>
            </a:r>
            <a:r>
              <a:rPr lang="ru-RU" sz="2800" dirty="0">
                <a:latin typeface="Palatino Linotype" pitchFamily="18" charset="0"/>
              </a:rPr>
              <a:t> перекладу </a:t>
            </a:r>
            <a:r>
              <a:rPr lang="ru-RU" sz="2800" dirty="0" err="1" smtClean="0">
                <a:latin typeface="Palatino Linotype" pitchFamily="18" charset="0"/>
              </a:rPr>
              <a:t>фахівцю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необхідно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мати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хоча</a:t>
            </a:r>
            <a:r>
              <a:rPr lang="ru-RU" sz="2800" dirty="0">
                <a:latin typeface="Palatino Linotype" pitchFamily="18" charset="0"/>
              </a:rPr>
              <a:t> б </a:t>
            </a:r>
            <a:r>
              <a:rPr lang="ru-RU" sz="2800" dirty="0" err="1" smtClean="0">
                <a:latin typeface="Palatino Linotype" pitchFamily="18" charset="0"/>
              </a:rPr>
              <a:t>загальне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 smtClean="0">
                <a:latin typeface="Palatino Linotype" pitchFamily="18" charset="0"/>
              </a:rPr>
              <a:t>уявлення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>
                <a:latin typeface="Palatino Linotype" pitchFamily="18" charset="0"/>
              </a:rPr>
              <a:t>про ту </a:t>
            </a:r>
            <a:r>
              <a:rPr lang="ru-RU" sz="2800" dirty="0" err="1">
                <a:latin typeface="Palatino Linotype" pitchFamily="18" charset="0"/>
              </a:rPr>
              <a:t>галузь</a:t>
            </a:r>
            <a:r>
              <a:rPr lang="ru-RU" sz="2800" dirty="0">
                <a:latin typeface="Palatino Linotype" pitchFamily="18" charset="0"/>
              </a:rPr>
              <a:t>, в </a:t>
            </a:r>
            <a:r>
              <a:rPr lang="ru-RU" sz="2800" dirty="0" err="1">
                <a:latin typeface="Palatino Linotype" pitchFamily="18" charset="0"/>
              </a:rPr>
              <a:t>якій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він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здійснює</a:t>
            </a:r>
            <a:r>
              <a:rPr lang="ru-RU" sz="2800" dirty="0">
                <a:latin typeface="Palatino Linotype" pitchFamily="18" charset="0"/>
              </a:rPr>
              <a:t> переклад, </a:t>
            </a:r>
            <a:r>
              <a:rPr lang="ru-RU" sz="2800" dirty="0" err="1">
                <a:latin typeface="Palatino Linotype" pitchFamily="18" charset="0"/>
              </a:rPr>
              <a:t>саме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smtClean="0">
                <a:latin typeface="Palatino Linotype" pitchFamily="18" charset="0"/>
              </a:rPr>
              <a:t>тому </a:t>
            </a:r>
            <a:r>
              <a:rPr lang="ru-RU" sz="2800" dirty="0" err="1" smtClean="0">
                <a:latin typeface="Palatino Linotype" pitchFamily="18" charset="0"/>
              </a:rPr>
              <a:t>висококласних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перекладачів</a:t>
            </a:r>
            <a:r>
              <a:rPr lang="ru-RU" sz="2800" dirty="0">
                <a:latin typeface="Palatino Linotype" pitchFamily="18" charset="0"/>
              </a:rPr>
              <a:t> </a:t>
            </a:r>
            <a:r>
              <a:rPr lang="ru-RU" sz="2800" dirty="0" err="1">
                <a:latin typeface="Palatino Linotype" pitchFamily="18" charset="0"/>
              </a:rPr>
              <a:t>відрізняє</a:t>
            </a:r>
            <a:r>
              <a:rPr lang="ru-RU" sz="2800" dirty="0">
                <a:latin typeface="Palatino Linotype" pitchFamily="18" charset="0"/>
              </a:rPr>
              <a:t> широкий </a:t>
            </a:r>
            <a:r>
              <a:rPr lang="ru-RU" sz="2800" dirty="0" err="1">
                <a:latin typeface="Palatino Linotype" pitchFamily="18" charset="0"/>
              </a:rPr>
              <a:t>кругозір</a:t>
            </a:r>
            <a:r>
              <a:rPr lang="ru-RU" sz="2800" dirty="0">
                <a:latin typeface="Palatino Linotype" pitchFamily="18" charset="0"/>
              </a:rPr>
              <a:t>, </a:t>
            </a:r>
            <a:r>
              <a:rPr lang="ru-RU" sz="2800" dirty="0" err="1" smtClean="0">
                <a:latin typeface="Palatino Linotype" pitchFamily="18" charset="0"/>
              </a:rPr>
              <a:t>ерудованість</a:t>
            </a:r>
            <a:r>
              <a:rPr lang="ru-RU" sz="2800" dirty="0" smtClean="0">
                <a:latin typeface="Palatino Linotype" pitchFamily="18" charset="0"/>
              </a:rPr>
              <a:t> та </a:t>
            </a:r>
            <a:r>
              <a:rPr lang="ru-RU" sz="2800" dirty="0" err="1" smtClean="0">
                <a:latin typeface="Palatino Linotype" pitchFamily="18" charset="0"/>
              </a:rPr>
              <a:t>начитаність</a:t>
            </a:r>
            <a:r>
              <a:rPr lang="ru-RU" sz="2800" dirty="0">
                <a:latin typeface="Palatino Linotype" pitchFamily="18" charset="0"/>
              </a:rPr>
              <a:t>.</a:t>
            </a:r>
            <a:r>
              <a:rPr lang="ru-RU" sz="2800" dirty="0"/>
              <a:t> </a:t>
            </a:r>
            <a:endParaRPr lang="ru-RU" sz="2600" b="1" dirty="0">
              <a:effectLst/>
              <a:latin typeface="Palatino Linotype" pitchFamily="18" charset="0"/>
            </a:endParaRPr>
          </a:p>
        </p:txBody>
      </p:sp>
      <p:pic>
        <p:nvPicPr>
          <p:cNvPr id="22530" name="Picture 2" descr="http://msosh.ru/images/stories/perev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786190"/>
            <a:ext cx="3000396" cy="2222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http://greatlady.net/wp-content/uploads/2012/08/4uzhoy-mentalit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57628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687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IRONMANN (AKA SHAMAN)</dc:creator>
  <cp:lastModifiedBy>IRONMANN (AKA SHAMAN)</cp:lastModifiedBy>
  <cp:revision>2</cp:revision>
  <dcterms:created xsi:type="dcterms:W3CDTF">2014-02-10T14:47:11Z</dcterms:created>
  <dcterms:modified xsi:type="dcterms:W3CDTF">2014-02-17T17:32:29Z</dcterms:modified>
</cp:coreProperties>
</file>