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8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291C1562-DB50-4E67-BAD2-7E876220BE20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70A65EAF-2B88-4B19-ACA4-61B56BF595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8179E6D-FBBB-43B4-9029-7F4087F06819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375B5C93-5C54-460F-9A7D-78270BC6CF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7D306B11-FCEB-4234-BFAB-55A70E256496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413E3999-CAE8-42E5-BEA5-CEBCE2A7E9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F230EA-148F-4110-9CD2-BBD6FA81D254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CAC0F-46E2-4C3F-B228-16FC98A5E5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00000-B57B-4FCE-83EC-5AB14899CCFA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F9DD8-0EF9-484F-BEE9-E72751FC05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5DF99457-FD5D-4108-8BB8-B040603F4FE0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0864444-7D12-43F6-A479-43F54B83B8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AB4EF0-DC2C-4B71-A4A3-4D2F7B942CDF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3F111-726D-4EB2-B311-41436ADC74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850EA6B2-CBF5-4E54-A856-74A3890114C7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4648153-35C0-44A2-9B36-DAE13CBBAE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64F9C09-7ED9-4E4B-9A51-99889402AF49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F0B3DE4-3089-4BD0-89A3-E1AA5DA33C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A19791-822C-4849-99E5-FF7F4F45E99C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06A43-68E7-4573-AC49-8FC76F94DD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203310-B6E2-4BBD-93B9-E10F5F6EC7BB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EB69F-1098-4019-9A31-1756FAE0A9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9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96C8E95-BF41-4B42-8F75-DB7E356020C6}" type="datetimeFigureOut">
              <a:rPr lang="ru-RU" smtClean="0"/>
              <a:pPr>
                <a:defRPr/>
              </a:pPr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02B552C-427D-4D55-8C63-CFBEEF936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9EA61C9-A4C5-48B4-A1C3-4D3026D188C2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1CE6202-9CF9-4AD2-BA82-041C2DD19D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4%D0%B5%D0%BC%D0%BE%D0%B3%D1%80%D0%B0%D1%84%D1%96%D1%87%D0%BD%D0%B0_%D1%81%D0%B8%D1%82%D1%83%D0%B0%D1%86%D1%96%D1%8F" TargetMode="External"/><Relationship Id="rId2" Type="http://schemas.openxmlformats.org/officeDocument/2006/relationships/hyperlink" Target="http://ua-referat.com/%D0%9A%D1%80%D0%B0%D1%97%D0%BD%D0%B8_%D0%97%D0%B0%D1%85%D1%96%D0%B4%D0%BD%D0%BE%D1%97_%D0%84%D0%92%D0%A0%D0%9E%D0%9F%D0%98" TargetMode="Externa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ua-referat.com/%D0%9A%D1%80%D0%B0%D1%97%D0%BD%D0%B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2%D1%80%D1%83%D0%B4%D0%BE%D0%B2%D1%96_%D1%80%D0%B5%D1%81%D1%83%D1%80%D1%81%D0%B8" TargetMode="External"/><Relationship Id="rId7" Type="http://schemas.openxmlformats.org/officeDocument/2006/relationships/hyperlink" Target="http://ua-referat.com/%D0%94%D0%B5%D1%80%D0%B6%D0%B0%D0%B2%D0%B0" TargetMode="External"/><Relationship Id="rId2" Type="http://schemas.openxmlformats.org/officeDocument/2006/relationships/hyperlink" Target="http://ua-referat.com/%D0%92%D1%96%D0%BD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ua-referat.com/%D0%9E%D1%81%D0%BD%D0%BE%D0%B2%D0%BD%D1%96_%D1%84%D0%BE%D0%BD%D0%B4%D0%B8" TargetMode="External"/><Relationship Id="rId5" Type="http://schemas.openxmlformats.org/officeDocument/2006/relationships/hyperlink" Target="http://ua-referat.com/%D0%9C%D0%BE%D1%80%D0%B0%D0%BB%D1%8C" TargetMode="External"/><Relationship Id="rId4" Type="http://schemas.openxmlformats.org/officeDocument/2006/relationships/hyperlink" Target="http://ua-referat.com/%D0%9A%D0%B0%D0%BF%D1%96%D1%82%D0%B0%D0%BB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3%D0%BE%D1%81%D0%BF%D0%BE%D0%B4%D0%B0%D1%80" TargetMode="External"/><Relationship Id="rId2" Type="http://schemas.openxmlformats.org/officeDocument/2006/relationships/hyperlink" Target="http://ua-referat.com/%D0%95%D0%BA%D0%BE%D0%BD%D0%BE%D0%BC%D1%96%D1%87%D0%BD%D1%96_%D0%92%D1%96%D0%B4%D0%BD%D0%BE%D1%81%D0%B8%D0%BD%D0%B8" TargetMode="Externa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ua-referat.com/%D0%93%D1%80%D1%83%D0%BD%D1%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76672"/>
            <a:ext cx="8892480" cy="1470025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Екстенсивний</a:t>
            </a:r>
            <a:r>
              <a:rPr lang="ru-RU" b="1" dirty="0"/>
              <a:t> </a:t>
            </a:r>
            <a:r>
              <a:rPr lang="ru-RU" b="1" dirty="0" err="1"/>
              <a:t>економічне</a:t>
            </a:r>
            <a:r>
              <a:rPr lang="ru-RU" b="1" dirty="0"/>
              <a:t> </a:t>
            </a:r>
            <a:r>
              <a:rPr lang="ru-RU" b="1" dirty="0" err="1"/>
              <a:t>зростання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91336" y="5157192"/>
            <a:ext cx="3252664" cy="149961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Роботу виконав</a:t>
            </a:r>
          </a:p>
          <a:p>
            <a:r>
              <a:rPr lang="uk-UA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Учень 11 – А класу</a:t>
            </a:r>
          </a:p>
          <a:p>
            <a:r>
              <a:rPr lang="uk-UA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Долгов</a:t>
            </a:r>
            <a:r>
              <a:rPr lang="uk-UA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Олександр</a:t>
            </a:r>
            <a:endParaRPr lang="ru-RU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</a:t>
            </a:r>
            <a:r>
              <a:rPr lang="ru-RU" sz="2800" dirty="0" err="1" smtClean="0"/>
              <a:t>Екстенсивний</a:t>
            </a:r>
            <a:r>
              <a:rPr lang="ru-RU" sz="2800" dirty="0" smtClean="0"/>
              <a:t> </a:t>
            </a:r>
            <a:r>
              <a:rPr lang="ru-RU" sz="2800" dirty="0" smtClean="0"/>
              <a:t>шлях </a:t>
            </a:r>
            <a:r>
              <a:rPr lang="ru-RU" sz="2800" dirty="0" err="1" smtClean="0"/>
              <a:t>економічного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зростання</a:t>
            </a:r>
            <a:r>
              <a:rPr lang="ru-RU" sz="2800" dirty="0" smtClean="0"/>
              <a:t>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історично</a:t>
            </a:r>
            <a:r>
              <a:rPr lang="ru-RU" sz="2800" dirty="0" smtClean="0"/>
              <a:t> </a:t>
            </a:r>
            <a:r>
              <a:rPr lang="ru-RU" sz="2800" dirty="0" err="1" smtClean="0"/>
              <a:t>первісний</a:t>
            </a:r>
            <a:r>
              <a:rPr lang="ru-RU" sz="2800" dirty="0" smtClean="0"/>
              <a:t> </a:t>
            </a:r>
            <a:r>
              <a:rPr lang="ru-RU" sz="2800" dirty="0" err="1" smtClean="0"/>
              <a:t>шлях</a:t>
            </a:r>
            <a:r>
              <a:rPr lang="ru-RU" sz="2800" dirty="0" smtClean="0"/>
              <a:t> </a:t>
            </a:r>
            <a:r>
              <a:rPr lang="ru-RU" sz="2800" dirty="0" err="1" smtClean="0"/>
              <a:t>рас-ширення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відтворення</a:t>
            </a:r>
            <a:r>
              <a:rPr lang="ru-RU" sz="2800" dirty="0" smtClean="0"/>
              <a:t>. І </a:t>
            </a:r>
            <a:r>
              <a:rPr lang="ru-RU" sz="2800" dirty="0" err="1" smtClean="0"/>
              <a:t>природно</a:t>
            </a:r>
            <a:r>
              <a:rPr lang="ru-RU" sz="2800" dirty="0" smtClean="0"/>
              <a:t> 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своєї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першості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безліч</a:t>
            </a:r>
            <a:r>
              <a:rPr lang="ru-RU" sz="2800" dirty="0" smtClean="0"/>
              <a:t> проблем,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стосуються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багатьох</a:t>
            </a:r>
            <a:r>
              <a:rPr lang="ru-RU" sz="2800" dirty="0" smtClean="0"/>
              <a:t> сфер </a:t>
            </a:r>
            <a:r>
              <a:rPr lang="ru-RU" sz="2800" dirty="0" err="1" smtClean="0"/>
              <a:t>економіки</a:t>
            </a:r>
            <a:r>
              <a:rPr lang="ru-RU" sz="2800" dirty="0" smtClean="0"/>
              <a:t>. </a:t>
            </a:r>
            <a:r>
              <a:rPr lang="ru-RU" sz="2800" dirty="0" err="1" smtClean="0"/>
              <a:t>Дуже</a:t>
            </a:r>
            <a:r>
              <a:rPr lang="ru-RU" sz="2800" dirty="0" smtClean="0"/>
              <a:t> </a:t>
            </a:r>
            <a:r>
              <a:rPr lang="ru-RU" sz="2800" dirty="0" err="1" smtClean="0"/>
              <a:t>важливо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висвітлити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для того,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виключити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у </a:t>
            </a:r>
            <a:r>
              <a:rPr lang="ru-RU" sz="2800" dirty="0" err="1" smtClean="0"/>
              <a:t>подальшому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економічних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відносин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5040559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слаборозвинені</a:t>
            </a:r>
            <a:r>
              <a:rPr lang="ru-RU" dirty="0" smtClean="0"/>
              <a:t>, в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плані</a:t>
            </a:r>
            <a:r>
              <a:rPr lang="ru-RU" dirty="0" smtClean="0"/>
              <a:t>,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низьким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доходу на душу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передовими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даний</a:t>
            </a:r>
            <a:r>
              <a:rPr lang="ru-RU" dirty="0" smtClean="0"/>
              <a:t> </a:t>
            </a:r>
            <a:r>
              <a:rPr lang="ru-RU" dirty="0" err="1" smtClean="0"/>
              <a:t>відстають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розвинених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І треба </a:t>
            </a:r>
            <a:r>
              <a:rPr lang="ru-RU" dirty="0" err="1" smtClean="0"/>
              <a:t>відзначити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тут </a:t>
            </a:r>
            <a:r>
              <a:rPr lang="ru-RU" dirty="0" err="1" smtClean="0"/>
              <a:t>переважає</a:t>
            </a:r>
            <a:r>
              <a:rPr lang="ru-RU" dirty="0" smtClean="0"/>
              <a:t> </a:t>
            </a:r>
            <a:r>
              <a:rPr lang="ru-RU" dirty="0" err="1" smtClean="0"/>
              <a:t>екстенсивний</a:t>
            </a:r>
            <a:r>
              <a:rPr lang="ru-RU" dirty="0" smtClean="0"/>
              <a:t> шлях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проблема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Ключ до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заснований</a:t>
            </a:r>
            <a:r>
              <a:rPr lang="ru-RU" dirty="0" smtClean="0"/>
              <a:t> на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чинниках</a:t>
            </a:r>
            <a:r>
              <a:rPr lang="ru-RU" dirty="0" smtClean="0"/>
              <a:t>: </a:t>
            </a:r>
            <a:r>
              <a:rPr lang="ru-RU" dirty="0" err="1" smtClean="0"/>
              <a:t>населення</a:t>
            </a:r>
            <a:r>
              <a:rPr lang="ru-RU" dirty="0" smtClean="0"/>
              <a:t>, 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, </a:t>
            </a:r>
            <a:r>
              <a:rPr lang="ru-RU" dirty="0" err="1" smtClean="0"/>
              <a:t>капіталоутворення</a:t>
            </a:r>
            <a:r>
              <a:rPr lang="ru-RU" dirty="0" smtClean="0"/>
              <a:t>, </a:t>
            </a:r>
            <a:r>
              <a:rPr lang="ru-RU" dirty="0" err="1" smtClean="0"/>
              <a:t>техніка</a:t>
            </a:r>
            <a:r>
              <a:rPr lang="ru-RU" dirty="0" smtClean="0"/>
              <a:t>. Тому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факторами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екстенсивного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До них </a:t>
            </a:r>
            <a:r>
              <a:rPr lang="ru-RU" dirty="0" err="1" smtClean="0"/>
              <a:t>відносяться</a:t>
            </a:r>
            <a:r>
              <a:rPr lang="ru-RU" dirty="0" smtClean="0"/>
              <a:t>: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питання</a:t>
            </a:r>
            <a:r>
              <a:rPr lang="ru-RU" dirty="0" smtClean="0"/>
              <a:t> про 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техніко-економічний</a:t>
            </a:r>
            <a:r>
              <a:rPr lang="ru-RU" dirty="0" smtClean="0"/>
              <a:t> </a:t>
            </a:r>
            <a:r>
              <a:rPr lang="ru-RU" dirty="0" err="1" smtClean="0"/>
              <a:t>прогрес</a:t>
            </a:r>
            <a:r>
              <a:rPr lang="ru-RU" dirty="0" smtClean="0"/>
              <a:t>, </a:t>
            </a:r>
            <a:r>
              <a:rPr lang="ru-RU" dirty="0" err="1" smtClean="0"/>
              <a:t>капіталовкладення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Екстенсивний</a:t>
            </a:r>
            <a:r>
              <a:rPr lang="ru-RU" dirty="0" smtClean="0"/>
              <a:t> </a:t>
            </a:r>
            <a:r>
              <a:rPr lang="ru-RU" dirty="0" smtClean="0"/>
              <a:t>шлях,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залученню</a:t>
            </a:r>
            <a:r>
              <a:rPr lang="ru-RU" dirty="0" smtClean="0"/>
              <a:t> у </a:t>
            </a:r>
            <a:r>
              <a:rPr lang="ru-RU" dirty="0" err="1" smtClean="0"/>
              <a:t>виробництво</a:t>
            </a:r>
            <a:r>
              <a:rPr lang="ru-RU" dirty="0" smtClean="0"/>
              <a:t> все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скороченню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 </a:t>
            </a:r>
            <a:r>
              <a:rPr lang="ru-RU" dirty="0" err="1" smtClean="0"/>
              <a:t>безробіття</a:t>
            </a:r>
            <a:r>
              <a:rPr lang="ru-RU" dirty="0" smtClean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найбільшої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та </a:t>
            </a:r>
            <a:r>
              <a:rPr lang="ru-RU" dirty="0" err="1" smtClean="0"/>
              <a:t>підтримання</a:t>
            </a:r>
            <a:r>
              <a:rPr lang="ru-RU" dirty="0" smtClean="0"/>
              <a:t> в </a:t>
            </a:r>
            <a:r>
              <a:rPr lang="ru-RU" dirty="0" err="1" smtClean="0"/>
              <a:t>розумних</a:t>
            </a:r>
            <a:r>
              <a:rPr lang="ru-RU" dirty="0" smtClean="0"/>
              <a:t> масштабах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незаперечним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темпів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4822161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Наступна</a:t>
            </a:r>
            <a:r>
              <a:rPr lang="ru-RU" dirty="0" smtClean="0"/>
              <a:t> проблема, при </a:t>
            </a:r>
            <a:r>
              <a:rPr lang="ru-RU" dirty="0" err="1" smtClean="0"/>
              <a:t>екстенсивному</a:t>
            </a:r>
            <a:r>
              <a:rPr lang="ru-RU" dirty="0" smtClean="0"/>
              <a:t> </a:t>
            </a:r>
            <a:r>
              <a:rPr lang="ru-RU" dirty="0" err="1" smtClean="0"/>
              <a:t>типі</a:t>
            </a:r>
            <a:r>
              <a:rPr lang="ru-RU" dirty="0" smtClean="0"/>
              <a:t>, яку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розглянути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застій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кількісне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не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техніко-економічним</a:t>
            </a:r>
            <a:r>
              <a:rPr lang="ru-RU" dirty="0" smtClean="0"/>
              <a:t> </a:t>
            </a:r>
            <a:r>
              <a:rPr lang="ru-RU" dirty="0" err="1" smtClean="0"/>
              <a:t>прогресом</a:t>
            </a:r>
            <a:r>
              <a:rPr lang="ru-RU" dirty="0" smtClean="0"/>
              <a:t>. Але </a:t>
            </a:r>
            <a:r>
              <a:rPr lang="ru-RU" dirty="0" err="1" smtClean="0"/>
              <a:t>технічний</a:t>
            </a:r>
            <a:r>
              <a:rPr lang="ru-RU" dirty="0" smtClean="0"/>
              <a:t> </a:t>
            </a:r>
            <a:r>
              <a:rPr lang="ru-RU" dirty="0" err="1" smtClean="0"/>
              <a:t>прогрес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двигуном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екстенсивному</a:t>
            </a:r>
            <a:r>
              <a:rPr lang="ru-RU" dirty="0" smtClean="0"/>
              <a:t>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зростанні</a:t>
            </a:r>
            <a:r>
              <a:rPr lang="ru-RU" dirty="0" smtClean="0"/>
              <a:t> </a:t>
            </a:r>
            <a:r>
              <a:rPr lang="ru-RU" dirty="0" err="1" smtClean="0"/>
              <a:t>випуск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підвищується</a:t>
            </a:r>
            <a:r>
              <a:rPr lang="ru-RU" dirty="0" smtClean="0"/>
              <a:t> в </a:t>
            </a:r>
            <a:r>
              <a:rPr lang="ru-RU" dirty="0" err="1" smtClean="0"/>
              <a:t>тій</a:t>
            </a:r>
            <a:r>
              <a:rPr lang="ru-RU" dirty="0" smtClean="0"/>
              <a:t> же </a:t>
            </a:r>
            <a:r>
              <a:rPr lang="ru-RU" dirty="0" err="1" smtClean="0"/>
              <a:t>мірі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зростають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використовуваних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, 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 на </a:t>
            </a:r>
            <a:r>
              <a:rPr lang="ru-RU" dirty="0" err="1" smtClean="0"/>
              <a:t>незмінному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такого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показника</a:t>
            </a:r>
            <a:r>
              <a:rPr lang="ru-RU" dirty="0" smtClean="0"/>
              <a:t> як </a:t>
            </a:r>
            <a:r>
              <a:rPr lang="ru-RU" dirty="0" err="1" smtClean="0"/>
              <a:t>фондовіддача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,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, </a:t>
            </a:r>
            <a:r>
              <a:rPr lang="ru-RU" dirty="0" err="1" smtClean="0"/>
              <a:t>загальна</a:t>
            </a:r>
            <a:r>
              <a:rPr lang="ru-RU" dirty="0" smtClean="0"/>
              <a:t> 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, у </a:t>
            </a:r>
            <a:r>
              <a:rPr lang="ru-RU" dirty="0" err="1" smtClean="0"/>
              <a:t>кращому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незмінною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СРСР</a:t>
            </a:r>
            <a:r>
              <a:rPr lang="ru-RU" dirty="0" smtClean="0"/>
              <a:t>, як приклад </a:t>
            </a:r>
            <a:r>
              <a:rPr lang="ru-RU" dirty="0" err="1" smtClean="0"/>
              <a:t>екстенсивного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896543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екстенсивного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гіперболізовано</a:t>
            </a:r>
            <a:r>
              <a:rPr lang="ru-RU" dirty="0" smtClean="0"/>
              <a:t> в у </a:t>
            </a:r>
            <a:r>
              <a:rPr lang="ru-RU" dirty="0" err="1" smtClean="0"/>
              <a:t>всіх</a:t>
            </a:r>
            <a:r>
              <a:rPr lang="ru-RU" dirty="0" smtClean="0"/>
              <a:t> сферах </a:t>
            </a:r>
            <a:r>
              <a:rPr lang="ru-RU" dirty="0" err="1" smtClean="0"/>
              <a:t>економіки</a:t>
            </a:r>
            <a:r>
              <a:rPr lang="ru-RU" dirty="0" smtClean="0"/>
              <a:t> СРСР. Типовою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дев'ята</a:t>
            </a:r>
            <a:r>
              <a:rPr lang="ru-RU" dirty="0" smtClean="0"/>
              <a:t> </a:t>
            </a:r>
            <a:r>
              <a:rPr lang="ru-RU" dirty="0" err="1" smtClean="0"/>
              <a:t>п'ятирічка</a:t>
            </a:r>
            <a:r>
              <a:rPr lang="ru-RU" dirty="0" smtClean="0"/>
              <a:t> (1791 - 1795 </a:t>
            </a:r>
            <a:r>
              <a:rPr lang="ru-RU" dirty="0" err="1" smtClean="0"/>
              <a:t>рр</a:t>
            </a:r>
            <a:r>
              <a:rPr lang="ru-RU" dirty="0" smtClean="0"/>
              <a:t>..) У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стране.Надо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один </a:t>
            </a:r>
            <a:r>
              <a:rPr lang="ru-RU" dirty="0" err="1" smtClean="0"/>
              <a:t>відсоток</a:t>
            </a:r>
            <a:r>
              <a:rPr lang="ru-RU" dirty="0" smtClean="0"/>
              <a:t> приросту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доходу в 9-ій </a:t>
            </a:r>
            <a:r>
              <a:rPr lang="ru-RU" dirty="0" err="1" smtClean="0"/>
              <a:t>п'ятирічці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отриманий</a:t>
            </a:r>
            <a:r>
              <a:rPr lang="ru-RU" dirty="0" smtClean="0"/>
              <a:t> шляхом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на 1.7%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1.2 %.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відсоток</a:t>
            </a:r>
            <a:r>
              <a:rPr lang="ru-RU" dirty="0" smtClean="0"/>
              <a:t> приросту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доходу на 1 / 5 </a:t>
            </a:r>
            <a:r>
              <a:rPr lang="ru-RU" dirty="0" err="1" smtClean="0"/>
              <a:t>досягався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4 / 5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 Як видно, в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витратний</a:t>
            </a:r>
            <a:r>
              <a:rPr lang="ru-RU" dirty="0" smtClean="0"/>
              <a:t>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витратний</a:t>
            </a:r>
            <a:r>
              <a:rPr lang="ru-RU" dirty="0" smtClean="0"/>
              <a:t> характер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заважає</a:t>
            </a:r>
            <a:r>
              <a:rPr lang="ru-RU" dirty="0" smtClean="0"/>
              <a:t> </a:t>
            </a:r>
            <a:r>
              <a:rPr lang="ru-RU" dirty="0" err="1" smtClean="0"/>
              <a:t>відставання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середнього</a:t>
            </a:r>
            <a:r>
              <a:rPr lang="ru-RU" dirty="0" smtClean="0"/>
              <a:t> у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сировинних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До </a:t>
            </a:r>
            <a:r>
              <a:rPr lang="ru-RU" dirty="0" err="1" smtClean="0"/>
              <a:t>цього</a:t>
            </a:r>
            <a:r>
              <a:rPr lang="ru-RU" dirty="0" smtClean="0"/>
              <a:t> треба </a:t>
            </a:r>
            <a:r>
              <a:rPr lang="ru-RU" dirty="0" err="1" smtClean="0"/>
              <a:t>додати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відсталість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, </a:t>
            </a:r>
            <a:r>
              <a:rPr lang="ru-RU" dirty="0" err="1" smtClean="0"/>
              <a:t>зношеність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</a:t>
            </a:r>
            <a:r>
              <a:rPr lang="ru-RU" dirty="0" err="1" smtClean="0"/>
              <a:t>устаткування</a:t>
            </a:r>
            <a:r>
              <a:rPr lang="ru-RU" dirty="0" smtClean="0"/>
              <a:t>, </a:t>
            </a:r>
            <a:r>
              <a:rPr lang="ru-RU" dirty="0" err="1" smtClean="0"/>
              <a:t>недостатню</a:t>
            </a:r>
            <a:r>
              <a:rPr lang="ru-RU" dirty="0" smtClean="0"/>
              <a:t> </a:t>
            </a:r>
            <a:r>
              <a:rPr lang="ru-RU" dirty="0" err="1" smtClean="0"/>
              <a:t>кваліфікацію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 За 1986 -1990 </a:t>
            </a:r>
            <a:r>
              <a:rPr lang="ru-RU" dirty="0" err="1" smtClean="0"/>
              <a:t>рр</a:t>
            </a:r>
            <a:r>
              <a:rPr lang="ru-RU" dirty="0" smtClean="0"/>
              <a:t>.. </a:t>
            </a:r>
            <a:r>
              <a:rPr lang="ru-RU" dirty="0" err="1" smtClean="0"/>
              <a:t>зношеність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</a:t>
            </a:r>
            <a:r>
              <a:rPr lang="ru-RU" dirty="0" err="1" smtClean="0"/>
              <a:t>зріс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38-41%. </a:t>
            </a:r>
            <a:r>
              <a:rPr lang="ru-RU" dirty="0" err="1" smtClean="0"/>
              <a:t>Фактичні</a:t>
            </a:r>
            <a:r>
              <a:rPr lang="ru-RU" dirty="0" smtClean="0"/>
              <a:t> </a:t>
            </a:r>
            <a:r>
              <a:rPr lang="ru-RU" dirty="0" err="1" smtClean="0"/>
              <a:t>терміни</a:t>
            </a:r>
            <a:r>
              <a:rPr lang="ru-RU" dirty="0" smtClean="0"/>
              <a:t> 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</a:t>
            </a:r>
            <a:r>
              <a:rPr lang="ru-RU" dirty="0" err="1" smtClean="0"/>
              <a:t>перевищують</a:t>
            </a:r>
            <a:r>
              <a:rPr lang="ru-RU" dirty="0" smtClean="0"/>
              <a:t> </a:t>
            </a:r>
            <a:r>
              <a:rPr lang="ru-RU" dirty="0" err="1" smtClean="0"/>
              <a:t>нормативні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96855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господарському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негативно </a:t>
            </a:r>
            <a:r>
              <a:rPr lang="ru-RU" dirty="0" err="1" smtClean="0"/>
              <a:t>позначаються</a:t>
            </a:r>
            <a:r>
              <a:rPr lang="ru-RU" dirty="0" smtClean="0"/>
              <a:t> </a:t>
            </a:r>
            <a:r>
              <a:rPr lang="ru-RU" dirty="0" err="1" smtClean="0"/>
              <a:t>диспропорції</a:t>
            </a:r>
            <a:r>
              <a:rPr lang="ru-RU" dirty="0" smtClean="0"/>
              <a:t> в </a:t>
            </a:r>
            <a:r>
              <a:rPr lang="ru-RU" dirty="0" err="1" smtClean="0"/>
              <a:t>розміщенні</a:t>
            </a:r>
            <a:r>
              <a:rPr lang="ru-RU" dirty="0" smtClean="0"/>
              <a:t> </a:t>
            </a:r>
            <a:r>
              <a:rPr lang="ru-RU" dirty="0" err="1" smtClean="0"/>
              <a:t>сировинної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паливно-енергетичної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. </a:t>
            </a:r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- </a:t>
            </a:r>
            <a:r>
              <a:rPr lang="ru-RU" dirty="0" err="1" smtClean="0"/>
              <a:t>понад</a:t>
            </a:r>
            <a:r>
              <a:rPr lang="ru-RU" dirty="0" smtClean="0"/>
              <a:t> 2 / 3 - </a:t>
            </a:r>
            <a:r>
              <a:rPr lang="ru-RU" dirty="0" err="1" smtClean="0"/>
              <a:t>зосереджені</a:t>
            </a:r>
            <a:r>
              <a:rPr lang="ru-RU" dirty="0" smtClean="0"/>
              <a:t> в </a:t>
            </a:r>
            <a:r>
              <a:rPr lang="ru-RU" dirty="0" err="1" smtClean="0"/>
              <a:t>Європейській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, де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1 / 3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  <a:r>
              <a:rPr lang="ru-RU" dirty="0" err="1" smtClean="0"/>
              <a:t>Видобуток</a:t>
            </a:r>
            <a:r>
              <a:rPr lang="ru-RU" dirty="0" smtClean="0"/>
              <a:t> ж </a:t>
            </a:r>
            <a:r>
              <a:rPr lang="ru-RU" dirty="0" err="1" smtClean="0"/>
              <a:t>паливно-сировинних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в районах </a:t>
            </a:r>
            <a:r>
              <a:rPr lang="ru-RU" dirty="0" err="1" smtClean="0"/>
              <a:t>Крайньої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Уралу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подорожчання</a:t>
            </a:r>
            <a:r>
              <a:rPr lang="ru-RU" dirty="0" smtClean="0"/>
              <a:t> в 1.5-2 рази. Стала </a:t>
            </a:r>
            <a:r>
              <a:rPr lang="ru-RU" dirty="0" err="1" smtClean="0"/>
              <a:t>падати</a:t>
            </a:r>
            <a:r>
              <a:rPr lang="ru-RU" dirty="0" smtClean="0"/>
              <a:t>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нафти</a:t>
            </a:r>
            <a:r>
              <a:rPr lang="ru-RU" dirty="0" smtClean="0"/>
              <a:t>, </a:t>
            </a:r>
            <a:r>
              <a:rPr lang="ru-RU" dirty="0" err="1" smtClean="0"/>
              <a:t>залізної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в США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фондовіддачі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 за </a:t>
            </a:r>
            <a:r>
              <a:rPr lang="ru-RU" dirty="0" err="1" smtClean="0"/>
              <a:t>післявоєнний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практично не </a:t>
            </a:r>
            <a:r>
              <a:rPr lang="ru-RU" dirty="0" err="1" smtClean="0"/>
              <a:t>змінився</a:t>
            </a:r>
            <a:r>
              <a:rPr lang="ru-RU" dirty="0" smtClean="0"/>
              <a:t>, то в СРСР за </a:t>
            </a:r>
            <a:r>
              <a:rPr lang="ru-RU" dirty="0" err="1" smtClean="0"/>
              <a:t>останні</a:t>
            </a:r>
            <a:r>
              <a:rPr lang="ru-RU" dirty="0" smtClean="0"/>
              <a:t> 25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упав </a:t>
            </a:r>
            <a:r>
              <a:rPr lang="ru-RU" dirty="0" err="1" smtClean="0"/>
              <a:t>майже</a:t>
            </a:r>
            <a:r>
              <a:rPr lang="ru-RU" dirty="0" smtClean="0"/>
              <a:t> в 2 рази. За </a:t>
            </a:r>
            <a:r>
              <a:rPr lang="ru-RU" dirty="0" err="1" smtClean="0"/>
              <a:t>оцінками</a:t>
            </a:r>
            <a:r>
              <a:rPr lang="ru-RU" dirty="0" smtClean="0"/>
              <a:t> </a:t>
            </a:r>
            <a:r>
              <a:rPr lang="ru-RU" dirty="0" err="1" smtClean="0"/>
              <a:t>західних</a:t>
            </a:r>
            <a:r>
              <a:rPr lang="ru-RU" dirty="0" smtClean="0"/>
              <a:t> </a:t>
            </a:r>
            <a:r>
              <a:rPr lang="ru-RU" dirty="0" err="1" smtClean="0"/>
              <a:t>економістів</a:t>
            </a:r>
            <a:r>
              <a:rPr lang="ru-RU" dirty="0" smtClean="0"/>
              <a:t>, СРСР </a:t>
            </a:r>
            <a:r>
              <a:rPr lang="ru-RU" dirty="0" err="1" smtClean="0"/>
              <a:t>витрачав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в 2-3 рази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err="1" smtClean="0">
                <a:hlinkClick r:id="rId2" tooltip="Країни Західної ЄВРОПИ"/>
              </a:rPr>
              <a:t>країни</a:t>
            </a:r>
            <a:r>
              <a:rPr lang="ru-RU" dirty="0" smtClean="0">
                <a:hlinkClick r:id="rId2" tooltip="Країни Західної ЄВРОПИ"/>
              </a:rPr>
              <a:t> </a:t>
            </a:r>
            <a:r>
              <a:rPr lang="ru-RU" dirty="0" err="1" smtClean="0">
                <a:hlinkClick r:id="rId2" tooltip="Країни Західної ЄВРОПИ"/>
              </a:rPr>
              <a:t>Західної</a:t>
            </a:r>
            <a:r>
              <a:rPr lang="ru-RU" dirty="0" smtClean="0">
                <a:hlinkClick r:id="rId2" tooltip="Країни Західної ЄВРОПИ"/>
              </a:rPr>
              <a:t> </a:t>
            </a:r>
            <a:r>
              <a:rPr lang="ru-RU" dirty="0" err="1" smtClean="0">
                <a:hlinkClick r:id="rId2" tooltip="Країни Західної ЄВРОПИ"/>
              </a:rPr>
              <a:t>Європи</a:t>
            </a:r>
            <a:r>
              <a:rPr lang="ru-RU" dirty="0" smtClean="0"/>
              <a:t> та США.</a:t>
            </a:r>
          </a:p>
          <a:p>
            <a:r>
              <a:rPr lang="ru-RU" dirty="0" smtClean="0"/>
              <a:t>У 80-ті роки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ускладнилася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Демографічна ситуація"/>
              </a:rPr>
              <a:t>демографічна</a:t>
            </a:r>
            <a:r>
              <a:rPr lang="ru-RU" dirty="0" smtClean="0">
                <a:hlinkClick r:id="rId3" tooltip="Демографічна ситуація"/>
              </a:rPr>
              <a:t> </a:t>
            </a:r>
            <a:r>
              <a:rPr lang="ru-RU" dirty="0" err="1" smtClean="0">
                <a:hlinkClick r:id="rId3" tooltip="Демографічна ситуація"/>
              </a:rPr>
              <a:t>ситуація</a:t>
            </a:r>
            <a:r>
              <a:rPr lang="ru-RU" dirty="0" smtClean="0"/>
              <a:t>. У нас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народжуваність</a:t>
            </a:r>
            <a:r>
              <a:rPr lang="ru-RU" dirty="0" smtClean="0"/>
              <a:t> при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високій</a:t>
            </a:r>
            <a:r>
              <a:rPr lang="ru-RU" dirty="0" smtClean="0"/>
              <a:t> </a:t>
            </a:r>
            <a:r>
              <a:rPr lang="ru-RU" dirty="0" err="1" smtClean="0"/>
              <a:t>смертності</a:t>
            </a:r>
            <a:r>
              <a:rPr lang="ru-RU" dirty="0" smtClean="0"/>
              <a:t>, </a:t>
            </a:r>
            <a:r>
              <a:rPr lang="ru-RU" dirty="0" err="1" smtClean="0"/>
              <a:t>майже</a:t>
            </a:r>
            <a:r>
              <a:rPr lang="ru-RU" dirty="0" smtClean="0"/>
              <a:t> наполовину </a:t>
            </a:r>
            <a:r>
              <a:rPr lang="ru-RU" dirty="0" err="1" smtClean="0"/>
              <a:t>знизився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 </a:t>
            </a:r>
            <a:r>
              <a:rPr lang="ru-RU" dirty="0" err="1" smtClean="0">
                <a:hlinkClick r:id="rId4" tooltip="Країна"/>
              </a:rPr>
              <a:t>Країна</a:t>
            </a:r>
            <a:r>
              <a:rPr lang="ru-RU" dirty="0" smtClean="0"/>
              <a:t> </a:t>
            </a:r>
            <a:r>
              <a:rPr lang="ru-RU" dirty="0" err="1" smtClean="0"/>
              <a:t>вперше</a:t>
            </a:r>
            <a:r>
              <a:rPr lang="ru-RU" dirty="0" smtClean="0"/>
              <a:t> стала перед проблемою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безвсякого</a:t>
            </a:r>
            <a:r>
              <a:rPr lang="ru-RU" dirty="0" smtClean="0"/>
              <a:t> приросту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Висновок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89416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    З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вищевикладеного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висновки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як </a:t>
            </a:r>
            <a:r>
              <a:rPr lang="ru-RU" dirty="0" err="1" smtClean="0"/>
              <a:t>зростання</a:t>
            </a:r>
            <a:r>
              <a:rPr lang="ru-RU" dirty="0" smtClean="0"/>
              <a:t> реального ВНП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реального ВНП на душу </a:t>
            </a:r>
            <a:r>
              <a:rPr lang="ru-RU" dirty="0" err="1" smtClean="0"/>
              <a:t>населення</a:t>
            </a:r>
            <a:r>
              <a:rPr lang="ru-RU" dirty="0" smtClean="0"/>
              <a:t>. </a:t>
            </a:r>
            <a:r>
              <a:rPr lang="ru-RU" dirty="0" err="1" smtClean="0">
                <a:hlinkClick r:id="rId2" tooltip="Він"/>
              </a:rPr>
              <a:t>Він</a:t>
            </a:r>
            <a:r>
              <a:rPr lang="ru-RU" dirty="0" smtClean="0"/>
              <a:t> 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використовуваний</a:t>
            </a:r>
            <a:r>
              <a:rPr lang="ru-RU" dirty="0" smtClean="0"/>
              <a:t> для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соціально-економічних</a:t>
            </a:r>
            <a:r>
              <a:rPr lang="ru-RU" dirty="0" smtClean="0"/>
              <a:t> проблем.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такими факторами: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, </a:t>
            </a:r>
            <a:r>
              <a:rPr lang="ru-RU" dirty="0" err="1" smtClean="0">
                <a:hlinkClick r:id="rId3" tooltip="Трудові ресурси"/>
              </a:rPr>
              <a:t>трудові</a:t>
            </a:r>
            <a:r>
              <a:rPr lang="ru-RU" dirty="0" smtClean="0">
                <a:hlinkClick r:id="rId3" tooltip="Трудові ресурси"/>
              </a:rPr>
              <a:t> </a:t>
            </a:r>
            <a:r>
              <a:rPr lang="ru-RU" dirty="0" err="1" smtClean="0">
                <a:hlinkClick r:id="rId3" tooltip="Трудові ресурси"/>
              </a:rPr>
              <a:t>ресурси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Капітал"/>
              </a:rPr>
              <a:t>капітал</a:t>
            </a:r>
            <a:r>
              <a:rPr lang="ru-RU" dirty="0" smtClean="0"/>
              <a:t>, </a:t>
            </a:r>
            <a:r>
              <a:rPr lang="ru-RU" dirty="0" err="1" smtClean="0"/>
              <a:t>технології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3) При </a:t>
            </a:r>
            <a:r>
              <a:rPr lang="ru-RU" dirty="0" err="1" smtClean="0"/>
              <a:t>екстенсивному</a:t>
            </a:r>
            <a:r>
              <a:rPr lang="ru-RU" dirty="0" smtClean="0"/>
              <a:t>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зростанні</a:t>
            </a:r>
            <a:r>
              <a:rPr lang="ru-RU" dirty="0" smtClean="0"/>
              <a:t> </a:t>
            </a:r>
            <a:r>
              <a:rPr lang="ru-RU" dirty="0" err="1" smtClean="0"/>
              <a:t>досягається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безробіття</a:t>
            </a:r>
            <a:r>
              <a:rPr lang="ru-RU" dirty="0" smtClean="0"/>
              <a:t>,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, яка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. Але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тимчасове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стан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поповнюватися</a:t>
            </a:r>
            <a:r>
              <a:rPr lang="ru-RU" dirty="0" smtClean="0"/>
              <a:t>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темп </a:t>
            </a:r>
            <a:r>
              <a:rPr lang="ru-RU" dirty="0" err="1" smtClean="0"/>
              <a:t>зростання</a:t>
            </a:r>
            <a:r>
              <a:rPr lang="ru-RU" dirty="0" smtClean="0"/>
              <a:t> буде таким же.</a:t>
            </a:r>
          </a:p>
          <a:p>
            <a:r>
              <a:rPr lang="ru-RU" dirty="0" smtClean="0"/>
              <a:t>4) При </a:t>
            </a:r>
            <a:r>
              <a:rPr lang="ru-RU" dirty="0" err="1" smtClean="0"/>
              <a:t>екстенсивному</a:t>
            </a:r>
            <a:r>
              <a:rPr lang="ru-RU" dirty="0" smtClean="0"/>
              <a:t> </a:t>
            </a:r>
            <a:r>
              <a:rPr lang="ru-RU" dirty="0" err="1" smtClean="0"/>
              <a:t>типі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висококваліфікованими</a:t>
            </a:r>
            <a:endParaRPr lang="ru-RU" dirty="0" smtClean="0"/>
          </a:p>
          <a:p>
            <a:r>
              <a:rPr lang="ru-RU" dirty="0" smtClean="0"/>
              <a:t>5) </a:t>
            </a:r>
            <a:r>
              <a:rPr lang="ru-RU" dirty="0" err="1" smtClean="0"/>
              <a:t>Екстенсивний</a:t>
            </a:r>
            <a:r>
              <a:rPr lang="ru-RU" dirty="0" smtClean="0"/>
              <a:t> шлях </a:t>
            </a:r>
            <a:r>
              <a:rPr lang="ru-RU" dirty="0" err="1" smtClean="0"/>
              <a:t>розвитку</a:t>
            </a:r>
            <a:r>
              <a:rPr lang="ru-RU" dirty="0" smtClean="0"/>
              <a:t> носить </a:t>
            </a:r>
            <a:r>
              <a:rPr lang="ru-RU" dirty="0" err="1" smtClean="0"/>
              <a:t>застійний</a:t>
            </a:r>
            <a:r>
              <a:rPr lang="ru-RU" dirty="0" smtClean="0"/>
              <a:t> характер,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, </a:t>
            </a:r>
            <a:r>
              <a:rPr lang="ru-RU" dirty="0" smtClean="0">
                <a:hlinkClick r:id="rId5" tooltip="Мораль"/>
              </a:rPr>
              <a:t>морально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фізично</a:t>
            </a:r>
            <a:r>
              <a:rPr lang="ru-RU" dirty="0" smtClean="0"/>
              <a:t> </a:t>
            </a:r>
            <a:r>
              <a:rPr lang="ru-RU" dirty="0" err="1" smtClean="0"/>
              <a:t>зношуються</a:t>
            </a:r>
            <a:r>
              <a:rPr lang="ru-RU" dirty="0" smtClean="0"/>
              <a:t> </a:t>
            </a:r>
            <a:r>
              <a:rPr lang="ru-RU" dirty="0" err="1" smtClean="0"/>
              <a:t>виробничі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Основні фонди"/>
              </a:rPr>
              <a:t>основні</a:t>
            </a:r>
            <a:r>
              <a:rPr lang="ru-RU" dirty="0" smtClean="0">
                <a:hlinkClick r:id="rId6" tooltip="Основні фонди"/>
              </a:rPr>
              <a:t> </a:t>
            </a:r>
            <a:r>
              <a:rPr lang="ru-RU" dirty="0" err="1" smtClean="0">
                <a:hlinkClick r:id="rId6" tooltip="Основні фонди"/>
              </a:rPr>
              <a:t>фонди</a:t>
            </a:r>
            <a:r>
              <a:rPr lang="ru-RU" dirty="0" smtClean="0"/>
              <a:t>,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фондоозброєність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endParaRPr lang="ru-RU" dirty="0" smtClean="0"/>
          </a:p>
          <a:p>
            <a:r>
              <a:rPr lang="ru-RU" dirty="0" smtClean="0"/>
              <a:t>6) </a:t>
            </a:r>
            <a:r>
              <a:rPr lang="ru-RU" dirty="0" smtClean="0">
                <a:hlinkClick r:id="rId7" tooltip="Держава"/>
              </a:rPr>
              <a:t>Держава</a:t>
            </a:r>
            <a:r>
              <a:rPr lang="ru-RU" dirty="0" smtClean="0"/>
              <a:t> 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відігравати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роль в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зростанні</a:t>
            </a:r>
            <a:r>
              <a:rPr lang="ru-RU" dirty="0" smtClean="0"/>
              <a:t> при </a:t>
            </a:r>
            <a:r>
              <a:rPr lang="ru-RU" dirty="0" err="1" smtClean="0"/>
              <a:t>правильній</a:t>
            </a:r>
            <a:r>
              <a:rPr lang="ru-RU" dirty="0" smtClean="0"/>
              <a:t> </a:t>
            </a:r>
            <a:r>
              <a:rPr lang="ru-RU" dirty="0" err="1" smtClean="0"/>
              <a:t>податковій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інвестування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Розглянувши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викладені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ми </a:t>
            </a:r>
            <a:r>
              <a:rPr lang="ru-RU" dirty="0" err="1" smtClean="0"/>
              <a:t>приходимо</a:t>
            </a:r>
            <a:r>
              <a:rPr lang="ru-RU" dirty="0" smtClean="0"/>
              <a:t> до </a:t>
            </a:r>
            <a:r>
              <a:rPr lang="ru-RU" dirty="0" err="1" smtClean="0"/>
              <a:t>висновку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екстенсивний</a:t>
            </a:r>
            <a:r>
              <a:rPr lang="ru-RU" dirty="0" smtClean="0"/>
              <a:t> шлях давно </a:t>
            </a:r>
            <a:r>
              <a:rPr lang="ru-RU" dirty="0" err="1" smtClean="0"/>
              <a:t>вичерпав</a:t>
            </a:r>
            <a:r>
              <a:rPr lang="ru-RU" dirty="0" smtClean="0"/>
              <a:t> себе.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, </a:t>
            </a:r>
            <a:r>
              <a:rPr lang="ru-RU" dirty="0" err="1" smtClean="0">
                <a:hlinkClick r:id="rId2" tooltip="Економічні Відносини"/>
              </a:rPr>
              <a:t>економічні</a:t>
            </a:r>
            <a:r>
              <a:rPr lang="ru-RU" dirty="0" smtClean="0">
                <a:hlinkClick r:id="rId2" tooltip="Економічні Відносини"/>
              </a:rPr>
              <a:t> </a:t>
            </a:r>
            <a:r>
              <a:rPr lang="ru-RU" dirty="0" err="1" smtClean="0">
                <a:hlinkClick r:id="rId2" tooltip="Економічні Відносини"/>
              </a:rPr>
              <a:t>відносини</a:t>
            </a:r>
            <a:r>
              <a:rPr lang="ru-RU" dirty="0" smtClean="0"/>
              <a:t> 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глухий</a:t>
            </a:r>
            <a:r>
              <a:rPr lang="ru-RU" dirty="0" smtClean="0"/>
              <a:t> кут, не </a:t>
            </a:r>
            <a:r>
              <a:rPr lang="ru-RU" dirty="0" err="1" smtClean="0"/>
              <a:t>даючи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шансів</a:t>
            </a:r>
            <a:r>
              <a:rPr lang="ru-RU" dirty="0" smtClean="0"/>
              <a:t> на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. Тому </a:t>
            </a:r>
            <a:r>
              <a:rPr lang="ru-RU" dirty="0" err="1" smtClean="0"/>
              <a:t>об'єктивно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тип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переводити</a:t>
            </a:r>
            <a:r>
              <a:rPr lang="ru-RU" dirty="0" smtClean="0"/>
              <a:t> </a:t>
            </a:r>
            <a:r>
              <a:rPr lang="ru-RU" dirty="0" err="1" smtClean="0"/>
              <a:t>народне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Господар"/>
              </a:rPr>
              <a:t>господарство</a:t>
            </a:r>
            <a:r>
              <a:rPr lang="ru-RU" dirty="0" smtClean="0"/>
              <a:t> на шлях </a:t>
            </a:r>
            <a:r>
              <a:rPr lang="ru-RU" dirty="0" err="1" smtClean="0"/>
              <a:t>інтенсивного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забувати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екстенсивний</a:t>
            </a:r>
            <a:r>
              <a:rPr lang="ru-RU" dirty="0" smtClean="0"/>
              <a:t> шлях дав </a:t>
            </a:r>
            <a:r>
              <a:rPr lang="ru-RU" dirty="0" smtClean="0">
                <a:hlinkClick r:id="rId4" tooltip="Грунт"/>
              </a:rPr>
              <a:t>грунт</a:t>
            </a:r>
            <a:r>
              <a:rPr lang="ru-RU" dirty="0" smtClean="0"/>
              <a:t> для </a:t>
            </a:r>
            <a:r>
              <a:rPr lang="ru-RU" dirty="0" err="1" smtClean="0"/>
              <a:t>народження</a:t>
            </a:r>
            <a:r>
              <a:rPr lang="ru-RU" dirty="0" smtClean="0"/>
              <a:t> нового типу </a:t>
            </a:r>
            <a:r>
              <a:rPr lang="ru-RU" dirty="0" err="1" smtClean="0"/>
              <a:t>розвитку</a:t>
            </a:r>
            <a:r>
              <a:rPr lang="ru-RU" dirty="0" smtClean="0"/>
              <a:t> - </a:t>
            </a:r>
            <a:r>
              <a:rPr lang="ru-RU" dirty="0" err="1" smtClean="0"/>
              <a:t>інтенсивного</a:t>
            </a:r>
            <a:r>
              <a:rPr lang="ru-RU" dirty="0" smtClean="0"/>
              <a:t>. Створивши базис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, </a:t>
            </a:r>
            <a:r>
              <a:rPr lang="ru-RU" dirty="0" err="1" smtClean="0"/>
              <a:t>екстенсивний</a:t>
            </a:r>
            <a:r>
              <a:rPr lang="ru-RU" dirty="0" smtClean="0"/>
              <a:t> шлях </a:t>
            </a:r>
            <a:r>
              <a:rPr lang="ru-RU" dirty="0" err="1" smtClean="0"/>
              <a:t>вніс</a:t>
            </a:r>
            <a:r>
              <a:rPr lang="ru-RU" dirty="0" smtClean="0"/>
              <a:t>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1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24</TotalTime>
  <Words>434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Тема1</vt:lpstr>
      <vt:lpstr>Эркер</vt:lpstr>
      <vt:lpstr>Модульная</vt:lpstr>
      <vt:lpstr>Екстенсивний економічне зростання </vt:lpstr>
      <vt:lpstr>Слайд 2</vt:lpstr>
      <vt:lpstr>Слайд 3</vt:lpstr>
      <vt:lpstr>Слайд 4</vt:lpstr>
      <vt:lpstr>Слайд 5</vt:lpstr>
      <vt:lpstr>СРСР, як приклад екстенсивного економічного зростання </vt:lpstr>
      <vt:lpstr>Слайд 7</vt:lpstr>
      <vt:lpstr>Висновок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Екстенсивний економічне зростання </dc:title>
  <dc:creator>Admin</dc:creator>
  <cp:lastModifiedBy>Admin</cp:lastModifiedBy>
  <cp:revision>3</cp:revision>
  <dcterms:created xsi:type="dcterms:W3CDTF">2014-04-23T20:16:19Z</dcterms:created>
  <dcterms:modified xsi:type="dcterms:W3CDTF">2014-04-23T20:41:13Z</dcterms:modified>
</cp:coreProperties>
</file>