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80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 smtClean="0"/>
            </a:lvl1pPr>
          </a:lstStyle>
          <a:p>
            <a:fld id="{39EA61C9-A4C5-48B4-A1C3-4D3026D188C2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fld id="{01CE6202-9CF9-4AD2-BA82-041C2DD19D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EA61C9-A4C5-48B4-A1C3-4D3026D188C2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E6202-9CF9-4AD2-BA82-041C2DD19D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EA61C9-A4C5-48B4-A1C3-4D3026D188C2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E6202-9CF9-4AD2-BA82-041C2DD19D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291C1562-DB50-4E67-BAD2-7E876220BE20}" type="datetimeFigureOut">
              <a:rPr lang="ru-RU" smtClean="0"/>
              <a:pPr>
                <a:defRPr/>
              </a:pPr>
              <a:t>23.04.2014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70A65EAF-2B88-4B19-ACA4-61B56BF5950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28179E6D-FBBB-43B4-9029-7F4087F06819}" type="datetimeFigureOut">
              <a:rPr lang="ru-RU" smtClean="0"/>
              <a:pPr>
                <a:defRPr/>
              </a:pPr>
              <a:t>23.04.2014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375B5C93-5C54-460F-9A7D-78270BC6CF6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7D306B11-FCEB-4234-BFAB-55A70E256496}" type="datetimeFigureOut">
              <a:rPr lang="ru-RU" smtClean="0"/>
              <a:pPr>
                <a:defRPr/>
              </a:pPr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413E3999-CAE8-42E5-BEA5-CEBCE2A7E9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F230EA-148F-4110-9CD2-BBD6FA81D254}" type="datetimeFigureOut">
              <a:rPr lang="ru-RU" smtClean="0"/>
              <a:pPr>
                <a:defRPr/>
              </a:pPr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6CAC0F-46E2-4C3F-B228-16FC98A5E5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600000-B57B-4FCE-83EC-5AB14899CCFA}" type="datetimeFigureOut">
              <a:rPr lang="ru-RU" smtClean="0"/>
              <a:pPr>
                <a:defRPr/>
              </a:pPr>
              <a:t>23.04.2014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1F9DD8-0EF9-484F-BEE9-E72751FC05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5DF99457-FD5D-4108-8BB8-B040603F4FE0}" type="datetimeFigureOut">
              <a:rPr lang="ru-RU" smtClean="0"/>
              <a:pPr>
                <a:defRPr/>
              </a:pPr>
              <a:t>23.04.2014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B0864444-7D12-43F6-A479-43F54B83B8B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AB4EF0-DC2C-4B71-A4A3-4D2F7B942CDF}" type="datetimeFigureOut">
              <a:rPr lang="ru-RU" smtClean="0"/>
              <a:pPr>
                <a:defRPr/>
              </a:pPr>
              <a:t>23.04.2014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F3F111-726D-4EB2-B311-41436ADC74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850EA6B2-CBF5-4E54-A856-74A3890114C7}" type="datetimeFigureOut">
              <a:rPr lang="ru-RU" smtClean="0"/>
              <a:pPr>
                <a:defRPr/>
              </a:pPr>
              <a:t>23.04.2014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F4648153-35C0-44A2-9B36-DAE13CBBAE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EA61C9-A4C5-48B4-A1C3-4D3026D188C2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E6202-9CF9-4AD2-BA82-041C2DD19D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964F9C09-7ED9-4E4B-9A51-99889402AF49}" type="datetimeFigureOut">
              <a:rPr lang="ru-RU" smtClean="0"/>
              <a:pPr>
                <a:defRPr/>
              </a:pPr>
              <a:t>23.04.2014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AF0B3DE4-3089-4BD0-89A3-E1AA5DA33C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A19791-822C-4849-99E5-FF7F4F45E99C}" type="datetimeFigureOut">
              <a:rPr lang="ru-RU" smtClean="0"/>
              <a:pPr>
                <a:defRPr/>
              </a:pPr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D06A43-68E7-4573-AC49-8FC76F94DD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203310-B6E2-4BBD-93B9-E10F5F6EC7BB}" type="datetimeFigureOut">
              <a:rPr lang="ru-RU" smtClean="0"/>
              <a:pPr>
                <a:defRPr/>
              </a:pPr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EB69F-1098-4019-9A31-1756FAE0A9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61C9-A4C5-48B4-A1C3-4D3026D188C2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6202-9CF9-4AD2-BA82-041C2DD19D4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61C9-A4C5-48B4-A1C3-4D3026D188C2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6202-9CF9-4AD2-BA82-041C2DD19D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61C9-A4C5-48B4-A1C3-4D3026D188C2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6202-9CF9-4AD2-BA82-041C2DD19D4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61C9-A4C5-48B4-A1C3-4D3026D188C2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6202-9CF9-4AD2-BA82-041C2DD19D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61C9-A4C5-48B4-A1C3-4D3026D188C2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6202-9CF9-4AD2-BA82-041C2DD19D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61C9-A4C5-48B4-A1C3-4D3026D188C2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6202-9CF9-4AD2-BA82-041C2DD19D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61C9-A4C5-48B4-A1C3-4D3026D188C2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6202-9CF9-4AD2-BA82-041C2DD19D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EA61C9-A4C5-48B4-A1C3-4D3026D188C2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E6202-9CF9-4AD2-BA82-041C2DD19D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61C9-A4C5-48B4-A1C3-4D3026D188C2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6202-9CF9-4AD2-BA82-041C2DD19D46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9EA61C9-A4C5-48B4-A1C3-4D3026D188C2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1CE6202-9CF9-4AD2-BA82-041C2DD19D4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61C9-A4C5-48B4-A1C3-4D3026D188C2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6202-9CF9-4AD2-BA82-041C2DD19D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61C9-A4C5-48B4-A1C3-4D3026D188C2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6202-9CF9-4AD2-BA82-041C2DD19D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39EA61C9-A4C5-48B4-A1C3-4D3026D188C2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01CE6202-9CF9-4AD2-BA82-041C2DD19D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EA61C9-A4C5-48B4-A1C3-4D3026D188C2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E6202-9CF9-4AD2-BA82-041C2DD19D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EA61C9-A4C5-48B4-A1C3-4D3026D188C2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E6202-9CF9-4AD2-BA82-041C2DD19D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EA61C9-A4C5-48B4-A1C3-4D3026D188C2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E6202-9CF9-4AD2-BA82-041C2DD19D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EA61C9-A4C5-48B4-A1C3-4D3026D188C2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CE6202-9CF9-4AD2-BA82-041C2DD19D46}" type="slidenum">
              <a:rPr lang="ru-RU" smtClean="0"/>
              <a:t>‹#›</a:t>
            </a:fld>
            <a:endParaRPr lang="ru-RU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EA61C9-A4C5-48B4-A1C3-4D3026D188C2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E6202-9CF9-4AD2-BA82-041C2DD19D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3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8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9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fld id="{39EA61C9-A4C5-48B4-A1C3-4D3026D188C2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fld id="{01CE6202-9CF9-4AD2-BA82-041C2DD19D4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96C8E95-BF41-4B42-8F75-DB7E356020C6}" type="datetimeFigureOut">
              <a:rPr lang="ru-RU" smtClean="0"/>
              <a:pPr>
                <a:defRPr/>
              </a:pPr>
              <a:t>23.04.2014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02B552C-427D-4D55-8C63-CFBEEF9364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9EA61C9-A4C5-48B4-A1C3-4D3026D188C2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1CE6202-9CF9-4AD2-BA82-041C2DD19D4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a-referat.com/%D0%94%D0%B5%D0%BC%D0%BE%D0%B3%D1%80%D0%B0%D1%84%D1%96%D1%87%D0%BD%D0%B0_%D1%81%D0%B8%D1%82%D1%83%D0%B0%D1%86%D1%96%D1%8F" TargetMode="External"/><Relationship Id="rId2" Type="http://schemas.openxmlformats.org/officeDocument/2006/relationships/hyperlink" Target="http://ua-referat.com/%D0%9A%D1%80%D0%B0%D1%97%D0%BD%D0%B8_%D0%97%D0%B0%D1%85%D1%96%D0%B4%D0%BD%D0%BE%D1%97_%D0%84%D0%92%D0%A0%D0%9E%D0%9F%D0%98" TargetMode="External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ua-referat.com/%D0%9A%D1%80%D0%B0%D1%97%D0%BD%D0%B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a-referat.com/%D0%A2%D1%80%D1%83%D0%B4%D0%BE%D0%B2%D1%96_%D1%80%D0%B5%D1%81%D1%83%D1%80%D1%81%D0%B8" TargetMode="External"/><Relationship Id="rId7" Type="http://schemas.openxmlformats.org/officeDocument/2006/relationships/hyperlink" Target="http://ua-referat.com/%D0%94%D0%B5%D1%80%D0%B6%D0%B0%D0%B2%D0%B0" TargetMode="External"/><Relationship Id="rId2" Type="http://schemas.openxmlformats.org/officeDocument/2006/relationships/hyperlink" Target="http://ua-referat.com/%D0%92%D1%96%D0%BD" TargetMode="External"/><Relationship Id="rId1" Type="http://schemas.openxmlformats.org/officeDocument/2006/relationships/slideLayout" Target="../slideLayouts/slideLayout24.xml"/><Relationship Id="rId6" Type="http://schemas.openxmlformats.org/officeDocument/2006/relationships/hyperlink" Target="http://ua-referat.com/%D0%9E%D1%81%D0%BD%D0%BE%D0%B2%D0%BD%D1%96_%D1%84%D0%BE%D0%BD%D0%B4%D0%B8" TargetMode="External"/><Relationship Id="rId5" Type="http://schemas.openxmlformats.org/officeDocument/2006/relationships/hyperlink" Target="http://ua-referat.com/%D0%9C%D0%BE%D1%80%D0%B0%D0%BB%D1%8C" TargetMode="External"/><Relationship Id="rId4" Type="http://schemas.openxmlformats.org/officeDocument/2006/relationships/hyperlink" Target="http://ua-referat.com/%D0%9A%D0%B0%D0%BF%D1%96%D1%82%D0%B0%D0%BB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a-referat.com/%D0%93%D0%BE%D1%81%D0%BF%D0%BE%D0%B4%D0%B0%D1%80" TargetMode="External"/><Relationship Id="rId2" Type="http://schemas.openxmlformats.org/officeDocument/2006/relationships/hyperlink" Target="http://ua-referat.com/%D0%95%D0%BA%D0%BE%D0%BD%D0%BE%D0%BC%D1%96%D1%87%D0%BD%D1%96_%D0%92%D1%96%D0%B4%D0%BD%D0%BE%D1%81%D0%B8%D0%BD%D0%B8" TargetMode="External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ua-referat.com/%D0%93%D1%80%D1%83%D0%BD%D1%8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76672"/>
            <a:ext cx="8892480" cy="1470025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Екстенсивний</a:t>
            </a:r>
            <a:r>
              <a:rPr lang="ru-RU" b="1" dirty="0"/>
              <a:t> </a:t>
            </a:r>
            <a:r>
              <a:rPr lang="ru-RU" b="1" dirty="0" err="1"/>
              <a:t>економічне</a:t>
            </a:r>
            <a:r>
              <a:rPr lang="ru-RU" b="1" dirty="0"/>
              <a:t> </a:t>
            </a:r>
            <a:r>
              <a:rPr lang="ru-RU" b="1" dirty="0" err="1"/>
              <a:t>зростання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91336" y="5157192"/>
            <a:ext cx="3252664" cy="1499616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Роботу виконав</a:t>
            </a:r>
          </a:p>
          <a:p>
            <a:r>
              <a:rPr lang="uk-UA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Учень 11 – А класу</a:t>
            </a:r>
          </a:p>
          <a:p>
            <a:r>
              <a:rPr lang="uk-UA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Долгов</a:t>
            </a:r>
            <a:r>
              <a:rPr lang="uk-UA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Олександр</a:t>
            </a:r>
            <a:endParaRPr lang="ru-RU" sz="2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   </a:t>
            </a:r>
            <a:r>
              <a:rPr lang="ru-RU" sz="2800" dirty="0" err="1" smtClean="0"/>
              <a:t>Екстенсивний</a:t>
            </a:r>
            <a:r>
              <a:rPr lang="ru-RU" sz="2800" dirty="0" smtClean="0"/>
              <a:t> </a:t>
            </a:r>
            <a:r>
              <a:rPr lang="ru-RU" sz="2800" dirty="0" smtClean="0"/>
              <a:t>шлях </a:t>
            </a:r>
            <a:r>
              <a:rPr lang="ru-RU" sz="2800" dirty="0" err="1" smtClean="0"/>
              <a:t>економічного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зростання</a:t>
            </a:r>
            <a:r>
              <a:rPr lang="ru-RU" sz="2800" dirty="0" smtClean="0"/>
              <a:t> -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історично</a:t>
            </a:r>
            <a:r>
              <a:rPr lang="ru-RU" sz="2800" dirty="0" smtClean="0"/>
              <a:t> </a:t>
            </a:r>
            <a:r>
              <a:rPr lang="ru-RU" sz="2800" dirty="0" err="1" smtClean="0"/>
              <a:t>первісний</a:t>
            </a:r>
            <a:r>
              <a:rPr lang="ru-RU" sz="2800" dirty="0" smtClean="0"/>
              <a:t> </a:t>
            </a:r>
            <a:r>
              <a:rPr lang="ru-RU" sz="2800" dirty="0" err="1" smtClean="0"/>
              <a:t>шлях</a:t>
            </a:r>
            <a:r>
              <a:rPr lang="ru-RU" sz="2800" dirty="0" smtClean="0"/>
              <a:t> </a:t>
            </a:r>
            <a:r>
              <a:rPr lang="ru-RU" sz="2800" dirty="0" err="1" smtClean="0"/>
              <a:t>рас-ширення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відтворення</a:t>
            </a:r>
            <a:r>
              <a:rPr lang="ru-RU" sz="2800" dirty="0" smtClean="0"/>
              <a:t>. І </a:t>
            </a:r>
            <a:r>
              <a:rPr lang="ru-RU" sz="2800" dirty="0" err="1" smtClean="0"/>
              <a:t>природно</a:t>
            </a:r>
            <a:r>
              <a:rPr lang="ru-RU" sz="2800" dirty="0" smtClean="0"/>
              <a:t> </a:t>
            </a:r>
            <a:r>
              <a:rPr lang="ru-RU" sz="2800" dirty="0" err="1" smtClean="0"/>
              <a:t>внаслідок</a:t>
            </a:r>
            <a:r>
              <a:rPr lang="ru-RU" sz="2800" dirty="0" smtClean="0"/>
              <a:t> </a:t>
            </a:r>
            <a:r>
              <a:rPr lang="ru-RU" sz="2800" dirty="0" err="1" smtClean="0"/>
              <a:t>своєї</a:t>
            </a:r>
            <a:r>
              <a:rPr lang="ru-RU" sz="2800" dirty="0" smtClean="0"/>
              <a:t> </a:t>
            </a:r>
            <a:r>
              <a:rPr lang="ru-RU" sz="2800" dirty="0" err="1" smtClean="0"/>
              <a:t>першості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він</a:t>
            </a:r>
            <a:r>
              <a:rPr lang="ru-RU" sz="2800" dirty="0" smtClean="0"/>
              <a:t> </a:t>
            </a:r>
            <a:r>
              <a:rPr lang="ru-RU" sz="2800" dirty="0" err="1" smtClean="0"/>
              <a:t>має</a:t>
            </a:r>
            <a:r>
              <a:rPr lang="ru-RU" sz="2800" dirty="0" smtClean="0"/>
              <a:t> </a:t>
            </a:r>
            <a:r>
              <a:rPr lang="ru-RU" sz="2800" dirty="0" err="1" smtClean="0"/>
              <a:t>безліч</a:t>
            </a:r>
            <a:r>
              <a:rPr lang="ru-RU" sz="2800" dirty="0" smtClean="0"/>
              <a:t> проблем,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стосуються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багатьох</a:t>
            </a:r>
            <a:r>
              <a:rPr lang="ru-RU" sz="2800" dirty="0" smtClean="0"/>
              <a:t> сфер </a:t>
            </a:r>
            <a:r>
              <a:rPr lang="ru-RU" sz="2800" dirty="0" err="1" smtClean="0"/>
              <a:t>економіки</a:t>
            </a:r>
            <a:r>
              <a:rPr lang="ru-RU" sz="2800" dirty="0" smtClean="0"/>
              <a:t>. </a:t>
            </a:r>
            <a:r>
              <a:rPr lang="ru-RU" sz="2800" dirty="0" err="1" smtClean="0"/>
              <a:t>Дуже</a:t>
            </a:r>
            <a:r>
              <a:rPr lang="ru-RU" sz="2800" dirty="0" smtClean="0"/>
              <a:t> </a:t>
            </a:r>
            <a:r>
              <a:rPr lang="ru-RU" sz="2800" dirty="0" err="1" smtClean="0"/>
              <a:t>важливо</a:t>
            </a:r>
            <a:r>
              <a:rPr lang="ru-RU" sz="2800" dirty="0" smtClean="0"/>
              <a:t> </a:t>
            </a:r>
            <a:r>
              <a:rPr lang="ru-RU" sz="2800" dirty="0" err="1" smtClean="0"/>
              <a:t>висвітлити</a:t>
            </a:r>
            <a:r>
              <a:rPr lang="ru-RU" sz="2800" dirty="0" smtClean="0"/>
              <a:t> </a:t>
            </a:r>
            <a:r>
              <a:rPr lang="ru-RU" sz="2800" dirty="0" err="1" smtClean="0"/>
              <a:t>ці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проблеми</a:t>
            </a:r>
            <a:r>
              <a:rPr lang="ru-RU" sz="2800" dirty="0" smtClean="0"/>
              <a:t> для того, </a:t>
            </a:r>
            <a:r>
              <a:rPr lang="ru-RU" sz="2800" dirty="0" err="1" smtClean="0"/>
              <a:t>щоб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виключити</a:t>
            </a:r>
            <a:r>
              <a:rPr lang="ru-RU" sz="2800" dirty="0" smtClean="0"/>
              <a:t> </a:t>
            </a:r>
            <a:r>
              <a:rPr lang="ru-RU" sz="2800" dirty="0" err="1" smtClean="0"/>
              <a:t>їх</a:t>
            </a:r>
            <a:r>
              <a:rPr lang="ru-RU" sz="2800" dirty="0" smtClean="0"/>
              <a:t> у </a:t>
            </a:r>
            <a:r>
              <a:rPr lang="ru-RU" sz="2800" dirty="0" err="1" smtClean="0"/>
              <a:t>подальшому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розвитку</a:t>
            </a:r>
            <a:r>
              <a:rPr lang="ru-RU" sz="2800" dirty="0" smtClean="0"/>
              <a:t> </a:t>
            </a:r>
            <a:r>
              <a:rPr lang="ru-RU" sz="2800" dirty="0" err="1" smtClean="0"/>
              <a:t>економічних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відносин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5040559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Більшу</a:t>
            </a:r>
            <a:r>
              <a:rPr lang="ru-RU" dirty="0" smtClean="0"/>
              <a:t> </a:t>
            </a:r>
            <a:r>
              <a:rPr lang="ru-RU" dirty="0" err="1" smtClean="0"/>
              <a:t>частину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становлять</a:t>
            </a:r>
            <a:r>
              <a:rPr lang="ru-RU" dirty="0" smtClean="0"/>
              <a:t> </a:t>
            </a:r>
            <a:r>
              <a:rPr lang="ru-RU" dirty="0" err="1" smtClean="0"/>
              <a:t>слаборозвинені</a:t>
            </a:r>
            <a:r>
              <a:rPr lang="ru-RU" dirty="0" smtClean="0"/>
              <a:t>, в </a:t>
            </a:r>
            <a:r>
              <a:rPr lang="ru-RU" dirty="0" err="1" smtClean="0"/>
              <a:t>економічному</a:t>
            </a:r>
            <a:r>
              <a:rPr lang="ru-RU" dirty="0" smtClean="0"/>
              <a:t> </a:t>
            </a:r>
            <a:r>
              <a:rPr lang="ru-RU" dirty="0" err="1" smtClean="0"/>
              <a:t>плані</a:t>
            </a:r>
            <a:r>
              <a:rPr lang="ru-RU" dirty="0" smtClean="0"/>
              <a:t>, </a:t>
            </a:r>
            <a:r>
              <a:rPr lang="ru-RU" dirty="0" err="1" smtClean="0"/>
              <a:t>країни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низьким</a:t>
            </a:r>
            <a:r>
              <a:rPr lang="ru-RU" dirty="0" smtClean="0"/>
              <a:t> </a:t>
            </a:r>
            <a:r>
              <a:rPr lang="ru-RU" dirty="0" err="1" smtClean="0"/>
              <a:t>рівнем</a:t>
            </a:r>
            <a:r>
              <a:rPr lang="ru-RU" dirty="0" smtClean="0"/>
              <a:t> доходу на душу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порівняно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err="1" smtClean="0"/>
              <a:t>економічно</a:t>
            </a:r>
            <a:r>
              <a:rPr lang="ru-RU" dirty="0" smtClean="0"/>
              <a:t> </a:t>
            </a:r>
            <a:r>
              <a:rPr lang="ru-RU" dirty="0" err="1" smtClean="0"/>
              <a:t>передовими</a:t>
            </a:r>
            <a:r>
              <a:rPr lang="ru-RU" dirty="0" smtClean="0"/>
              <a:t> </a:t>
            </a:r>
            <a:r>
              <a:rPr lang="ru-RU" dirty="0" err="1" smtClean="0"/>
              <a:t>країнами</a:t>
            </a:r>
            <a:r>
              <a:rPr lang="ru-RU" dirty="0" smtClean="0"/>
              <a:t>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</a:t>
            </a:r>
            <a:r>
              <a:rPr lang="ru-RU" dirty="0" err="1" smtClean="0"/>
              <a:t>піддаються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в </a:t>
            </a:r>
            <a:r>
              <a:rPr lang="ru-RU" dirty="0" err="1" smtClean="0"/>
              <a:t>даний</a:t>
            </a:r>
            <a:r>
              <a:rPr lang="ru-RU" dirty="0" smtClean="0"/>
              <a:t> </a:t>
            </a:r>
            <a:r>
              <a:rPr lang="ru-RU" dirty="0" err="1" smtClean="0"/>
              <a:t>відстають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економічно</a:t>
            </a:r>
            <a:r>
              <a:rPr lang="ru-RU" dirty="0" smtClean="0"/>
              <a:t> </a:t>
            </a:r>
            <a:r>
              <a:rPr lang="ru-RU" dirty="0" err="1" smtClean="0"/>
              <a:t>розвинених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І треба </a:t>
            </a:r>
            <a:r>
              <a:rPr lang="ru-RU" dirty="0" err="1" smtClean="0"/>
              <a:t>відзначити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тут </a:t>
            </a:r>
            <a:r>
              <a:rPr lang="ru-RU" dirty="0" err="1" smtClean="0"/>
              <a:t>переважає</a:t>
            </a:r>
            <a:r>
              <a:rPr lang="ru-RU" dirty="0" smtClean="0"/>
              <a:t> </a:t>
            </a:r>
            <a:r>
              <a:rPr lang="ru-RU" dirty="0" err="1" smtClean="0"/>
              <a:t>екстенсивний</a:t>
            </a:r>
            <a:r>
              <a:rPr lang="ru-RU" dirty="0" smtClean="0"/>
              <a:t> шлях </a:t>
            </a:r>
            <a:r>
              <a:rPr lang="ru-RU" dirty="0" err="1" smtClean="0"/>
              <a:t>економічного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проблема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набуває</a:t>
            </a:r>
            <a:r>
              <a:rPr lang="ru-RU" dirty="0" smtClean="0"/>
              <a:t> </a:t>
            </a:r>
            <a:r>
              <a:rPr lang="ru-RU" dirty="0" err="1" smtClean="0"/>
              <a:t>величезний</a:t>
            </a:r>
            <a:r>
              <a:rPr lang="ru-RU" dirty="0" smtClean="0"/>
              <a:t> </a:t>
            </a:r>
            <a:r>
              <a:rPr lang="ru-RU" dirty="0" err="1" smtClean="0"/>
              <a:t>інтерес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Ключ до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заснований</a:t>
            </a:r>
            <a:r>
              <a:rPr lang="ru-RU" dirty="0" smtClean="0"/>
              <a:t> на </a:t>
            </a:r>
            <a:r>
              <a:rPr lang="ru-RU" dirty="0" err="1" smtClean="0"/>
              <a:t>чотирьох</a:t>
            </a:r>
            <a:r>
              <a:rPr lang="ru-RU" dirty="0" smtClean="0"/>
              <a:t> </a:t>
            </a:r>
            <a:r>
              <a:rPr lang="ru-RU" dirty="0" err="1" smtClean="0"/>
              <a:t>головних</a:t>
            </a:r>
            <a:r>
              <a:rPr lang="ru-RU" dirty="0" smtClean="0"/>
              <a:t> </a:t>
            </a:r>
            <a:r>
              <a:rPr lang="ru-RU" dirty="0" err="1" smtClean="0"/>
              <a:t>чинниках</a:t>
            </a:r>
            <a:r>
              <a:rPr lang="ru-RU" dirty="0" smtClean="0"/>
              <a:t>: </a:t>
            </a:r>
            <a:r>
              <a:rPr lang="ru-RU" dirty="0" err="1" smtClean="0"/>
              <a:t>населення</a:t>
            </a:r>
            <a:r>
              <a:rPr lang="ru-RU" dirty="0" smtClean="0"/>
              <a:t>, </a:t>
            </a:r>
            <a:r>
              <a:rPr lang="ru-RU" dirty="0" err="1" smtClean="0"/>
              <a:t>природні</a:t>
            </a:r>
            <a:r>
              <a:rPr lang="ru-RU" dirty="0" smtClean="0"/>
              <a:t> </a:t>
            </a:r>
            <a:r>
              <a:rPr lang="ru-RU" dirty="0" err="1" smtClean="0"/>
              <a:t>ресурси</a:t>
            </a:r>
            <a:r>
              <a:rPr lang="ru-RU" dirty="0" smtClean="0"/>
              <a:t>, </a:t>
            </a:r>
            <a:r>
              <a:rPr lang="ru-RU" dirty="0" err="1" smtClean="0"/>
              <a:t>капіталоутворення</a:t>
            </a:r>
            <a:r>
              <a:rPr lang="ru-RU" dirty="0" smtClean="0"/>
              <a:t>, </a:t>
            </a:r>
            <a:r>
              <a:rPr lang="ru-RU" dirty="0" err="1" smtClean="0"/>
              <a:t>техніка</a:t>
            </a:r>
            <a:r>
              <a:rPr lang="ru-RU" dirty="0" smtClean="0"/>
              <a:t>. Тому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розглянути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, </a:t>
            </a:r>
            <a:r>
              <a:rPr lang="ru-RU" dirty="0" err="1" smtClean="0"/>
              <a:t>пов'язані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цими</a:t>
            </a:r>
            <a:r>
              <a:rPr lang="ru-RU" dirty="0" smtClean="0"/>
              <a:t> факторами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екстенсивного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. До них </a:t>
            </a:r>
            <a:r>
              <a:rPr lang="ru-RU" dirty="0" err="1" smtClean="0"/>
              <a:t>відносяться</a:t>
            </a:r>
            <a:r>
              <a:rPr lang="ru-RU" dirty="0" smtClean="0"/>
              <a:t>: </a:t>
            </a:r>
            <a:r>
              <a:rPr lang="ru-RU" dirty="0" err="1" smtClean="0"/>
              <a:t>виявлення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краще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природних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, </a:t>
            </a:r>
            <a:r>
              <a:rPr lang="ru-RU" dirty="0" err="1" smtClean="0"/>
              <a:t>питання</a:t>
            </a:r>
            <a:r>
              <a:rPr lang="ru-RU" dirty="0" smtClean="0"/>
              <a:t> про </a:t>
            </a:r>
            <a:r>
              <a:rPr lang="ru-RU" dirty="0" err="1" smtClean="0"/>
              <a:t>зайнятість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, </a:t>
            </a:r>
            <a:r>
              <a:rPr lang="ru-RU" dirty="0" err="1" smtClean="0"/>
              <a:t>техніко-економічний</a:t>
            </a:r>
            <a:r>
              <a:rPr lang="ru-RU" dirty="0" smtClean="0"/>
              <a:t> </a:t>
            </a:r>
            <a:r>
              <a:rPr lang="ru-RU" dirty="0" err="1" smtClean="0"/>
              <a:t>прогрес</a:t>
            </a:r>
            <a:r>
              <a:rPr lang="ru-RU" dirty="0" smtClean="0"/>
              <a:t>, </a:t>
            </a:r>
            <a:r>
              <a:rPr lang="ru-RU" dirty="0" err="1" smtClean="0"/>
              <a:t>капіталовкладення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dirty="0" err="1" smtClean="0"/>
              <a:t>Екстенсивний</a:t>
            </a:r>
            <a:r>
              <a:rPr lang="ru-RU" dirty="0" smtClean="0"/>
              <a:t> </a:t>
            </a:r>
            <a:r>
              <a:rPr lang="ru-RU" dirty="0" smtClean="0"/>
              <a:t>шлях,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залученню</a:t>
            </a:r>
            <a:r>
              <a:rPr lang="ru-RU" dirty="0" smtClean="0"/>
              <a:t> у </a:t>
            </a:r>
            <a:r>
              <a:rPr lang="ru-RU" dirty="0" err="1" smtClean="0"/>
              <a:t>виробництво</a:t>
            </a:r>
            <a:r>
              <a:rPr lang="ru-RU" dirty="0" smtClean="0"/>
              <a:t> все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робочої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, </a:t>
            </a:r>
            <a:r>
              <a:rPr lang="ru-RU" dirty="0" err="1" smtClean="0"/>
              <a:t>сприяє</a:t>
            </a:r>
            <a:r>
              <a:rPr lang="ru-RU" dirty="0" smtClean="0"/>
              <a:t> </a:t>
            </a:r>
            <a:r>
              <a:rPr lang="ru-RU" dirty="0" err="1" smtClean="0"/>
              <a:t>скороченню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 </a:t>
            </a:r>
            <a:r>
              <a:rPr lang="ru-RU" dirty="0" err="1" smtClean="0"/>
              <a:t>безробіття</a:t>
            </a:r>
            <a:r>
              <a:rPr lang="ru-RU" dirty="0" smtClean="0"/>
              <a:t>,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найбільшої</a:t>
            </a:r>
            <a:r>
              <a:rPr lang="ru-RU" dirty="0" smtClean="0"/>
              <a:t> </a:t>
            </a:r>
            <a:r>
              <a:rPr lang="ru-RU" dirty="0" err="1" smtClean="0"/>
              <a:t>зайнятості</a:t>
            </a:r>
            <a:r>
              <a:rPr lang="ru-RU" dirty="0" smtClean="0"/>
              <a:t> </a:t>
            </a:r>
            <a:r>
              <a:rPr lang="ru-RU" dirty="0" err="1" smtClean="0"/>
              <a:t>робочих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. </a:t>
            </a:r>
            <a:r>
              <a:rPr lang="ru-RU" dirty="0" err="1" smtClean="0"/>
              <a:t>Програма</a:t>
            </a:r>
            <a:r>
              <a:rPr lang="ru-RU" dirty="0" smtClean="0"/>
              <a:t> </a:t>
            </a:r>
            <a:r>
              <a:rPr lang="ru-RU" dirty="0" err="1" smtClean="0"/>
              <a:t>відновлення</a:t>
            </a:r>
            <a:r>
              <a:rPr lang="ru-RU" dirty="0" smtClean="0"/>
              <a:t> та </a:t>
            </a:r>
            <a:r>
              <a:rPr lang="ru-RU" dirty="0" err="1" smtClean="0"/>
              <a:t>підтримання</a:t>
            </a:r>
            <a:r>
              <a:rPr lang="ru-RU" dirty="0" smtClean="0"/>
              <a:t> в </a:t>
            </a:r>
            <a:r>
              <a:rPr lang="ru-RU" dirty="0" err="1" smtClean="0"/>
              <a:t>розумних</a:t>
            </a:r>
            <a:r>
              <a:rPr lang="ru-RU" dirty="0" smtClean="0"/>
              <a:t> масштабах </a:t>
            </a:r>
            <a:r>
              <a:rPr lang="ru-RU" dirty="0" err="1" smtClean="0"/>
              <a:t>повної</a:t>
            </a:r>
            <a:r>
              <a:rPr lang="ru-RU" dirty="0" smtClean="0"/>
              <a:t> </a:t>
            </a:r>
            <a:r>
              <a:rPr lang="ru-RU" dirty="0" err="1" smtClean="0"/>
              <a:t>зайнятості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незаперечним</a:t>
            </a:r>
            <a:r>
              <a:rPr lang="ru-RU" dirty="0" smtClean="0"/>
              <a:t> </a:t>
            </a:r>
            <a:r>
              <a:rPr lang="ru-RU" dirty="0" err="1" smtClean="0"/>
              <a:t>засобом</a:t>
            </a:r>
            <a:r>
              <a:rPr lang="ru-RU" dirty="0" smtClean="0"/>
              <a:t> </a:t>
            </a:r>
            <a:r>
              <a:rPr lang="ru-RU" dirty="0" err="1" smtClean="0"/>
              <a:t>прискорення</a:t>
            </a:r>
            <a:r>
              <a:rPr lang="ru-RU" dirty="0" smtClean="0"/>
              <a:t> </a:t>
            </a:r>
            <a:r>
              <a:rPr lang="ru-RU" dirty="0" err="1" smtClean="0"/>
              <a:t>темпів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363272" cy="4822161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Наступна</a:t>
            </a:r>
            <a:r>
              <a:rPr lang="ru-RU" dirty="0" smtClean="0"/>
              <a:t> проблема, при </a:t>
            </a:r>
            <a:r>
              <a:rPr lang="ru-RU" dirty="0" err="1" smtClean="0"/>
              <a:t>екстенсивному</a:t>
            </a:r>
            <a:r>
              <a:rPr lang="ru-RU" dirty="0" smtClean="0"/>
              <a:t> </a:t>
            </a:r>
            <a:r>
              <a:rPr lang="ru-RU" dirty="0" err="1" smtClean="0"/>
              <a:t>типі</a:t>
            </a:r>
            <a:r>
              <a:rPr lang="ru-RU" dirty="0" smtClean="0"/>
              <a:t>, яку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розглянути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застій</a:t>
            </a:r>
            <a:r>
              <a:rPr lang="ru-RU" dirty="0" smtClean="0"/>
              <a:t>, при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кількісне</a:t>
            </a:r>
            <a:r>
              <a:rPr lang="ru-RU" dirty="0" smtClean="0"/>
              <a:t>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випуску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не </a:t>
            </a:r>
            <a:r>
              <a:rPr lang="ru-RU" dirty="0" err="1" smtClean="0"/>
              <a:t>супроводжується</a:t>
            </a:r>
            <a:r>
              <a:rPr lang="ru-RU" dirty="0" smtClean="0"/>
              <a:t> </a:t>
            </a:r>
            <a:r>
              <a:rPr lang="ru-RU" dirty="0" err="1" smtClean="0"/>
              <a:t>техніко-економічним</a:t>
            </a:r>
            <a:r>
              <a:rPr lang="ru-RU" dirty="0" smtClean="0"/>
              <a:t> </a:t>
            </a:r>
            <a:r>
              <a:rPr lang="ru-RU" dirty="0" err="1" smtClean="0"/>
              <a:t>прогресом</a:t>
            </a:r>
            <a:r>
              <a:rPr lang="ru-RU" dirty="0" smtClean="0"/>
              <a:t>. Але </a:t>
            </a:r>
            <a:r>
              <a:rPr lang="ru-RU" dirty="0" err="1" smtClean="0"/>
              <a:t>технічний</a:t>
            </a:r>
            <a:r>
              <a:rPr lang="ru-RU" dirty="0" smtClean="0"/>
              <a:t> </a:t>
            </a:r>
            <a:r>
              <a:rPr lang="ru-RU" dirty="0" err="1" smtClean="0"/>
              <a:t>прогрес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важливим</a:t>
            </a:r>
            <a:r>
              <a:rPr lang="ru-RU" dirty="0" smtClean="0"/>
              <a:t> </a:t>
            </a:r>
            <a:r>
              <a:rPr lang="ru-RU" dirty="0" err="1" smtClean="0"/>
              <a:t>двигуном</a:t>
            </a:r>
            <a:r>
              <a:rPr lang="ru-RU" dirty="0" smtClean="0"/>
              <a:t> </a:t>
            </a:r>
            <a:r>
              <a:rPr lang="ru-RU" dirty="0" err="1" smtClean="0"/>
              <a:t>економічного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 err="1" smtClean="0"/>
              <a:t>екстенсивному</a:t>
            </a:r>
            <a:r>
              <a:rPr lang="ru-RU" dirty="0" smtClean="0"/>
              <a:t> </a:t>
            </a:r>
            <a:r>
              <a:rPr lang="ru-RU" dirty="0" err="1" smtClean="0"/>
              <a:t>економічному</a:t>
            </a:r>
            <a:r>
              <a:rPr lang="ru-RU" dirty="0" smtClean="0"/>
              <a:t> </a:t>
            </a:r>
            <a:r>
              <a:rPr lang="ru-RU" dirty="0" err="1" smtClean="0"/>
              <a:t>зростанні</a:t>
            </a:r>
            <a:r>
              <a:rPr lang="ru-RU" dirty="0" smtClean="0"/>
              <a:t> </a:t>
            </a:r>
            <a:r>
              <a:rPr lang="ru-RU" dirty="0" err="1" smtClean="0"/>
              <a:t>випуск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</a:t>
            </a:r>
            <a:r>
              <a:rPr lang="ru-RU" dirty="0" err="1" smtClean="0"/>
              <a:t>підвищується</a:t>
            </a:r>
            <a:r>
              <a:rPr lang="ru-RU" dirty="0" smtClean="0"/>
              <a:t> в </a:t>
            </a:r>
            <a:r>
              <a:rPr lang="ru-RU" dirty="0" err="1" smtClean="0"/>
              <a:t>тій</a:t>
            </a:r>
            <a:r>
              <a:rPr lang="ru-RU" dirty="0" smtClean="0"/>
              <a:t> же </a:t>
            </a:r>
            <a:r>
              <a:rPr lang="ru-RU" dirty="0" err="1" smtClean="0"/>
              <a:t>мірі</a:t>
            </a:r>
            <a:r>
              <a:rPr lang="ru-RU" dirty="0" smtClean="0"/>
              <a:t>, в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зростають</a:t>
            </a:r>
            <a:r>
              <a:rPr lang="ru-RU" dirty="0" smtClean="0"/>
              <a:t> </a:t>
            </a:r>
            <a:r>
              <a:rPr lang="ru-RU" dirty="0" err="1" smtClean="0"/>
              <a:t>величини</a:t>
            </a:r>
            <a:r>
              <a:rPr lang="ru-RU" dirty="0" smtClean="0"/>
              <a:t> </a:t>
            </a:r>
            <a:r>
              <a:rPr lang="ru-RU" dirty="0" err="1" smtClean="0"/>
              <a:t>використовуваних</a:t>
            </a:r>
            <a:r>
              <a:rPr lang="ru-RU" dirty="0" smtClean="0"/>
              <a:t> </a:t>
            </a:r>
            <a:r>
              <a:rPr lang="ru-RU" dirty="0" err="1" smtClean="0"/>
              <a:t>виробничих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фондів</a:t>
            </a:r>
            <a:r>
              <a:rPr lang="ru-RU" dirty="0" smtClean="0"/>
              <a:t>, </a:t>
            </a:r>
            <a:r>
              <a:rPr lang="ru-RU" dirty="0" err="1" smtClean="0"/>
              <a:t>матеріальних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чисельності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, </a:t>
            </a:r>
            <a:r>
              <a:rPr lang="ru-RU" dirty="0" err="1" smtClean="0"/>
              <a:t>отже</a:t>
            </a:r>
            <a:r>
              <a:rPr lang="ru-RU" dirty="0" smtClean="0"/>
              <a:t> на </a:t>
            </a:r>
            <a:r>
              <a:rPr lang="ru-RU" dirty="0" err="1" smtClean="0"/>
              <a:t>незмінному</a:t>
            </a:r>
            <a:r>
              <a:rPr lang="ru-RU" dirty="0" smtClean="0"/>
              <a:t> </a:t>
            </a:r>
            <a:r>
              <a:rPr lang="ru-RU" dirty="0" err="1" smtClean="0"/>
              <a:t>рівні</a:t>
            </a:r>
            <a:r>
              <a:rPr lang="ru-RU" dirty="0" smtClean="0"/>
              <a:t> </a:t>
            </a:r>
            <a:r>
              <a:rPr lang="ru-RU" dirty="0" err="1" smtClean="0"/>
              <a:t>залишаються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такого </a:t>
            </a:r>
            <a:r>
              <a:rPr lang="ru-RU" dirty="0" err="1" smtClean="0"/>
              <a:t>економічного</a:t>
            </a:r>
            <a:r>
              <a:rPr lang="ru-RU" dirty="0" smtClean="0"/>
              <a:t> </a:t>
            </a:r>
            <a:r>
              <a:rPr lang="ru-RU" dirty="0" err="1" smtClean="0"/>
              <a:t>показника</a:t>
            </a:r>
            <a:r>
              <a:rPr lang="ru-RU" dirty="0" smtClean="0"/>
              <a:t> як </a:t>
            </a:r>
            <a:r>
              <a:rPr lang="ru-RU" dirty="0" err="1" smtClean="0"/>
              <a:t>фондовіддача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, </a:t>
            </a:r>
            <a:r>
              <a:rPr lang="ru-RU" dirty="0" err="1" smtClean="0"/>
              <a:t>інакше</a:t>
            </a:r>
            <a:r>
              <a:rPr lang="ru-RU" dirty="0" smtClean="0"/>
              <a:t> </a:t>
            </a:r>
            <a:r>
              <a:rPr lang="ru-RU" dirty="0" err="1" smtClean="0"/>
              <a:t>кажучи</a:t>
            </a:r>
            <a:r>
              <a:rPr lang="ru-RU" dirty="0" smtClean="0"/>
              <a:t>, </a:t>
            </a:r>
            <a:r>
              <a:rPr lang="ru-RU" dirty="0" err="1" smtClean="0"/>
              <a:t>загальна</a:t>
            </a:r>
            <a:r>
              <a:rPr lang="ru-RU" dirty="0" smtClean="0"/>
              <a:t> </a:t>
            </a:r>
            <a:r>
              <a:rPr lang="ru-RU" dirty="0" err="1" smtClean="0"/>
              <a:t>ефективність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залишається</a:t>
            </a:r>
            <a:r>
              <a:rPr lang="ru-RU" dirty="0" smtClean="0"/>
              <a:t>, у </a:t>
            </a:r>
            <a:r>
              <a:rPr lang="ru-RU" dirty="0" err="1" smtClean="0"/>
              <a:t>кращому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незмінною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СРСР</a:t>
            </a:r>
            <a:r>
              <a:rPr lang="ru-RU" dirty="0" smtClean="0"/>
              <a:t>, як приклад </a:t>
            </a:r>
            <a:r>
              <a:rPr lang="ru-RU" dirty="0" err="1" smtClean="0"/>
              <a:t>екстенсивного</a:t>
            </a:r>
            <a:r>
              <a:rPr lang="ru-RU" dirty="0" smtClean="0"/>
              <a:t> </a:t>
            </a:r>
            <a:r>
              <a:rPr lang="ru-RU" dirty="0" err="1" smtClean="0"/>
              <a:t>економічного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4896543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екстенсивного</a:t>
            </a:r>
            <a:r>
              <a:rPr lang="ru-RU" dirty="0" smtClean="0"/>
              <a:t> </a:t>
            </a:r>
            <a:r>
              <a:rPr lang="ru-RU" dirty="0" err="1" smtClean="0"/>
              <a:t>економічного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гіперболізовано</a:t>
            </a:r>
            <a:r>
              <a:rPr lang="ru-RU" dirty="0" smtClean="0"/>
              <a:t> в у </a:t>
            </a:r>
            <a:r>
              <a:rPr lang="ru-RU" dirty="0" err="1" smtClean="0"/>
              <a:t>всіх</a:t>
            </a:r>
            <a:r>
              <a:rPr lang="ru-RU" dirty="0" smtClean="0"/>
              <a:t> сферах </a:t>
            </a:r>
            <a:r>
              <a:rPr lang="ru-RU" dirty="0" err="1" smtClean="0"/>
              <a:t>економіки</a:t>
            </a:r>
            <a:r>
              <a:rPr lang="ru-RU" dirty="0" smtClean="0"/>
              <a:t> СРСР. Типовою в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відношенні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дев'ята</a:t>
            </a:r>
            <a:r>
              <a:rPr lang="ru-RU" dirty="0" smtClean="0"/>
              <a:t> </a:t>
            </a:r>
            <a:r>
              <a:rPr lang="ru-RU" dirty="0" err="1" smtClean="0"/>
              <a:t>п'ятирічка</a:t>
            </a:r>
            <a:r>
              <a:rPr lang="ru-RU" dirty="0" smtClean="0"/>
              <a:t> (1791 - 1795 </a:t>
            </a:r>
            <a:r>
              <a:rPr lang="ru-RU" dirty="0" err="1" smtClean="0"/>
              <a:t>рр</a:t>
            </a:r>
            <a:r>
              <a:rPr lang="ru-RU" dirty="0" smtClean="0"/>
              <a:t>..) У </a:t>
            </a:r>
            <a:r>
              <a:rPr lang="ru-RU" dirty="0" err="1" smtClean="0"/>
              <a:t>нашій</a:t>
            </a:r>
            <a:r>
              <a:rPr lang="ru-RU" dirty="0" smtClean="0"/>
              <a:t> </a:t>
            </a:r>
            <a:r>
              <a:rPr lang="ru-RU" dirty="0" err="1" smtClean="0"/>
              <a:t>стране.Надо</a:t>
            </a:r>
            <a:r>
              <a:rPr lang="ru-RU" dirty="0" smtClean="0"/>
              <a:t> </a:t>
            </a:r>
            <a:r>
              <a:rPr lang="ru-RU" dirty="0" err="1" smtClean="0"/>
              <a:t>сказати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один </a:t>
            </a:r>
            <a:r>
              <a:rPr lang="ru-RU" dirty="0" err="1" smtClean="0"/>
              <a:t>відсоток</a:t>
            </a:r>
            <a:r>
              <a:rPr lang="ru-RU" dirty="0" smtClean="0"/>
              <a:t> приросту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доходу в 9-ій </a:t>
            </a:r>
            <a:r>
              <a:rPr lang="ru-RU" dirty="0" err="1" smtClean="0"/>
              <a:t>п'ятирічці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отриманий</a:t>
            </a:r>
            <a:r>
              <a:rPr lang="ru-RU" dirty="0" smtClean="0"/>
              <a:t> шляхом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обсягу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виробничих</a:t>
            </a:r>
            <a:r>
              <a:rPr lang="ru-RU" dirty="0" smtClean="0"/>
              <a:t> </a:t>
            </a:r>
            <a:r>
              <a:rPr lang="ru-RU" dirty="0" err="1" smtClean="0"/>
              <a:t>фондів</a:t>
            </a:r>
            <a:r>
              <a:rPr lang="ru-RU" dirty="0" smtClean="0"/>
              <a:t> на 1.7%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величини</a:t>
            </a:r>
            <a:r>
              <a:rPr lang="ru-RU" dirty="0" smtClean="0"/>
              <a:t> </a:t>
            </a:r>
            <a:r>
              <a:rPr lang="ru-RU" dirty="0" err="1" smtClean="0"/>
              <a:t>вартості</a:t>
            </a:r>
            <a:r>
              <a:rPr lang="ru-RU" dirty="0" smtClean="0"/>
              <a:t> </a:t>
            </a:r>
            <a:r>
              <a:rPr lang="ru-RU" dirty="0" err="1" smtClean="0"/>
              <a:t>матеріальних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 на 1.2 %.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відсоток</a:t>
            </a:r>
            <a:r>
              <a:rPr lang="ru-RU" dirty="0" smtClean="0"/>
              <a:t> приросту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доходу на 1 / 5 </a:t>
            </a:r>
            <a:r>
              <a:rPr lang="ru-RU" dirty="0" err="1" smtClean="0"/>
              <a:t>досягався</a:t>
            </a:r>
            <a:r>
              <a:rPr lang="ru-RU" dirty="0" smtClean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чисельності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на 4 / 5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продуктивності</a:t>
            </a:r>
            <a:r>
              <a:rPr lang="ru-RU" dirty="0" smtClean="0"/>
              <a:t> </a:t>
            </a:r>
            <a:r>
              <a:rPr lang="ru-RU" dirty="0" err="1" smtClean="0"/>
              <a:t>їхньої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. Як видно, в </a:t>
            </a:r>
            <a:r>
              <a:rPr lang="ru-RU" dirty="0" err="1" smtClean="0"/>
              <a:t>цілому</a:t>
            </a:r>
            <a:r>
              <a:rPr lang="ru-RU" dirty="0" smtClean="0"/>
              <a:t> </a:t>
            </a:r>
            <a:r>
              <a:rPr lang="ru-RU" dirty="0" err="1" smtClean="0"/>
              <a:t>мав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витратний</a:t>
            </a:r>
            <a:r>
              <a:rPr lang="ru-RU" dirty="0" smtClean="0"/>
              <a:t> </a:t>
            </a:r>
            <a:r>
              <a:rPr lang="ru-RU" dirty="0" err="1" smtClean="0"/>
              <a:t>економічне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Подолати</a:t>
            </a:r>
            <a:r>
              <a:rPr lang="ru-RU" dirty="0" smtClean="0"/>
              <a:t> </a:t>
            </a:r>
            <a:r>
              <a:rPr lang="ru-RU" dirty="0" err="1" smtClean="0"/>
              <a:t>витратний</a:t>
            </a:r>
            <a:r>
              <a:rPr lang="ru-RU" dirty="0" smtClean="0"/>
              <a:t> характер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заважає</a:t>
            </a:r>
            <a:r>
              <a:rPr lang="ru-RU" dirty="0" smtClean="0"/>
              <a:t> </a:t>
            </a:r>
            <a:r>
              <a:rPr lang="ru-RU" dirty="0" err="1" smtClean="0"/>
              <a:t>відставання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середнього</a:t>
            </a:r>
            <a:r>
              <a:rPr lang="ru-RU" dirty="0" smtClean="0"/>
              <a:t> у </a:t>
            </a:r>
            <a:r>
              <a:rPr lang="ru-RU" dirty="0" err="1" smtClean="0"/>
              <a:t>світовій</a:t>
            </a:r>
            <a:r>
              <a:rPr lang="ru-RU" dirty="0" smtClean="0"/>
              <a:t> </a:t>
            </a:r>
            <a:r>
              <a:rPr lang="ru-RU" dirty="0" err="1" smtClean="0"/>
              <a:t>практиці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сировинних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. До </a:t>
            </a:r>
            <a:r>
              <a:rPr lang="ru-RU" dirty="0" err="1" smtClean="0"/>
              <a:t>цього</a:t>
            </a:r>
            <a:r>
              <a:rPr lang="ru-RU" dirty="0" smtClean="0"/>
              <a:t> треба </a:t>
            </a:r>
            <a:r>
              <a:rPr lang="ru-RU" dirty="0" err="1" smtClean="0"/>
              <a:t>додати</a:t>
            </a:r>
            <a:r>
              <a:rPr lang="ru-RU" dirty="0" smtClean="0"/>
              <a:t> </a:t>
            </a:r>
            <a:r>
              <a:rPr lang="ru-RU" dirty="0" err="1" smtClean="0"/>
              <a:t>велику</a:t>
            </a:r>
            <a:r>
              <a:rPr lang="ru-RU" dirty="0" smtClean="0"/>
              <a:t> </a:t>
            </a:r>
            <a:r>
              <a:rPr lang="ru-RU" dirty="0" err="1" smtClean="0"/>
              <a:t>відсталість</a:t>
            </a:r>
            <a:r>
              <a:rPr lang="ru-RU" dirty="0" smtClean="0"/>
              <a:t> </a:t>
            </a:r>
            <a:r>
              <a:rPr lang="ru-RU" dirty="0" err="1" smtClean="0"/>
              <a:t>технологій</a:t>
            </a:r>
            <a:r>
              <a:rPr lang="ru-RU" dirty="0" smtClean="0"/>
              <a:t>, </a:t>
            </a:r>
            <a:r>
              <a:rPr lang="ru-RU" dirty="0" err="1" smtClean="0"/>
              <a:t>зношеність</a:t>
            </a:r>
            <a:r>
              <a:rPr lang="ru-RU" dirty="0" smtClean="0"/>
              <a:t> </a:t>
            </a:r>
            <a:r>
              <a:rPr lang="ru-RU" dirty="0" err="1" smtClean="0"/>
              <a:t>виробничого</a:t>
            </a:r>
            <a:r>
              <a:rPr lang="ru-RU" dirty="0" smtClean="0"/>
              <a:t> </a:t>
            </a:r>
            <a:r>
              <a:rPr lang="ru-RU" dirty="0" err="1" smtClean="0"/>
              <a:t>устаткування</a:t>
            </a:r>
            <a:r>
              <a:rPr lang="ru-RU" dirty="0" smtClean="0"/>
              <a:t>, </a:t>
            </a:r>
            <a:r>
              <a:rPr lang="ru-RU" dirty="0" err="1" smtClean="0"/>
              <a:t>недостатню</a:t>
            </a:r>
            <a:r>
              <a:rPr lang="ru-RU" dirty="0" smtClean="0"/>
              <a:t> </a:t>
            </a:r>
            <a:r>
              <a:rPr lang="ru-RU" dirty="0" err="1" smtClean="0"/>
              <a:t>кваліфікацію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. За 1986 -1990 </a:t>
            </a:r>
            <a:r>
              <a:rPr lang="ru-RU" dirty="0" err="1" smtClean="0"/>
              <a:t>рр</a:t>
            </a:r>
            <a:r>
              <a:rPr lang="ru-RU" dirty="0" smtClean="0"/>
              <a:t>.. </a:t>
            </a:r>
            <a:r>
              <a:rPr lang="ru-RU" dirty="0" err="1" smtClean="0"/>
              <a:t>зношеність</a:t>
            </a:r>
            <a:r>
              <a:rPr lang="ru-RU" dirty="0" smtClean="0"/>
              <a:t> </a:t>
            </a:r>
            <a:r>
              <a:rPr lang="ru-RU" dirty="0" err="1" smtClean="0"/>
              <a:t>виробничих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фондів</a:t>
            </a:r>
            <a:r>
              <a:rPr lang="ru-RU" dirty="0" smtClean="0"/>
              <a:t> </a:t>
            </a:r>
            <a:r>
              <a:rPr lang="ru-RU" dirty="0" err="1" smtClean="0"/>
              <a:t>зріс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38-41%. </a:t>
            </a:r>
            <a:r>
              <a:rPr lang="ru-RU" dirty="0" err="1" smtClean="0"/>
              <a:t>Фактичні</a:t>
            </a:r>
            <a:r>
              <a:rPr lang="ru-RU" dirty="0" smtClean="0"/>
              <a:t> </a:t>
            </a:r>
            <a:r>
              <a:rPr lang="ru-RU" dirty="0" err="1" smtClean="0"/>
              <a:t>терміни</a:t>
            </a:r>
            <a:r>
              <a:rPr lang="ru-RU" dirty="0" smtClean="0"/>
              <a:t> </a:t>
            </a:r>
            <a:r>
              <a:rPr lang="ru-RU" dirty="0" err="1" smtClean="0"/>
              <a:t>служби</a:t>
            </a:r>
            <a:r>
              <a:rPr lang="ru-RU" dirty="0" smtClean="0"/>
              <a:t> </a:t>
            </a:r>
            <a:r>
              <a:rPr lang="ru-RU" dirty="0" err="1" smtClean="0"/>
              <a:t>промислового</a:t>
            </a:r>
            <a:r>
              <a:rPr lang="ru-RU" dirty="0" smtClean="0"/>
              <a:t> </a:t>
            </a:r>
            <a:r>
              <a:rPr lang="ru-RU" dirty="0" err="1" smtClean="0"/>
              <a:t>обладнання</a:t>
            </a:r>
            <a:r>
              <a:rPr lang="ru-RU" dirty="0" smtClean="0"/>
              <a:t> </a:t>
            </a:r>
            <a:r>
              <a:rPr lang="ru-RU" dirty="0" err="1" smtClean="0"/>
              <a:t>вдвічі</a:t>
            </a:r>
            <a:r>
              <a:rPr lang="ru-RU" dirty="0" smtClean="0"/>
              <a:t> </a:t>
            </a:r>
            <a:r>
              <a:rPr lang="ru-RU" dirty="0" err="1" smtClean="0"/>
              <a:t>перевищують</a:t>
            </a:r>
            <a:r>
              <a:rPr lang="ru-RU" dirty="0" smtClean="0"/>
              <a:t> </a:t>
            </a:r>
            <a:r>
              <a:rPr lang="ru-RU" dirty="0" err="1" smtClean="0"/>
              <a:t>нормативні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968551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На </a:t>
            </a:r>
            <a:r>
              <a:rPr lang="ru-RU" dirty="0" err="1" smtClean="0"/>
              <a:t>господарському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негативно </a:t>
            </a:r>
            <a:r>
              <a:rPr lang="ru-RU" dirty="0" err="1" smtClean="0"/>
              <a:t>позначаються</a:t>
            </a:r>
            <a:r>
              <a:rPr lang="ru-RU" dirty="0" smtClean="0"/>
              <a:t> </a:t>
            </a:r>
            <a:r>
              <a:rPr lang="ru-RU" dirty="0" err="1" smtClean="0"/>
              <a:t>диспропорції</a:t>
            </a:r>
            <a:r>
              <a:rPr lang="ru-RU" dirty="0" smtClean="0"/>
              <a:t> в </a:t>
            </a:r>
            <a:r>
              <a:rPr lang="ru-RU" dirty="0" err="1" smtClean="0"/>
              <a:t>розміщенні</a:t>
            </a:r>
            <a:r>
              <a:rPr lang="ru-RU" dirty="0" smtClean="0"/>
              <a:t> </a:t>
            </a:r>
            <a:r>
              <a:rPr lang="ru-RU" dirty="0" err="1" smtClean="0"/>
              <a:t>сировинної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паливно-енергетичної</a:t>
            </a:r>
            <a:r>
              <a:rPr lang="ru-RU" dirty="0" smtClean="0"/>
              <a:t> </a:t>
            </a:r>
            <a:r>
              <a:rPr lang="ru-RU" dirty="0" err="1" smtClean="0"/>
              <a:t>бази</a:t>
            </a:r>
            <a:r>
              <a:rPr lang="ru-RU" dirty="0" smtClean="0"/>
              <a:t>. </a:t>
            </a:r>
            <a:r>
              <a:rPr lang="ru-RU" dirty="0" err="1" smtClean="0"/>
              <a:t>Переважна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промислового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- </a:t>
            </a:r>
            <a:r>
              <a:rPr lang="ru-RU" dirty="0" err="1" smtClean="0"/>
              <a:t>понад</a:t>
            </a:r>
            <a:r>
              <a:rPr lang="ru-RU" dirty="0" smtClean="0"/>
              <a:t> 2 / 3 - </a:t>
            </a:r>
            <a:r>
              <a:rPr lang="ru-RU" dirty="0" err="1" smtClean="0"/>
              <a:t>зосереджені</a:t>
            </a:r>
            <a:r>
              <a:rPr lang="ru-RU" dirty="0" smtClean="0"/>
              <a:t> в </a:t>
            </a:r>
            <a:r>
              <a:rPr lang="ru-RU" dirty="0" err="1" smtClean="0"/>
              <a:t>Європейській</a:t>
            </a:r>
            <a:r>
              <a:rPr lang="ru-RU" dirty="0" smtClean="0"/>
              <a:t> </a:t>
            </a:r>
            <a:r>
              <a:rPr lang="ru-RU" dirty="0" err="1" smtClean="0"/>
              <a:t>частині</a:t>
            </a:r>
            <a:r>
              <a:rPr lang="ru-RU" dirty="0" smtClean="0"/>
              <a:t>, де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менше</a:t>
            </a:r>
            <a:r>
              <a:rPr lang="ru-RU" dirty="0" smtClean="0"/>
              <a:t> 1 / 3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природних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. </a:t>
            </a:r>
            <a:r>
              <a:rPr lang="ru-RU" dirty="0" err="1" smtClean="0"/>
              <a:t>Видобуток</a:t>
            </a:r>
            <a:r>
              <a:rPr lang="ru-RU" dirty="0" smtClean="0"/>
              <a:t> ж </a:t>
            </a:r>
            <a:r>
              <a:rPr lang="ru-RU" dirty="0" err="1" smtClean="0"/>
              <a:t>паливно-сировинних</a:t>
            </a:r>
            <a:r>
              <a:rPr lang="ru-RU" dirty="0" smtClean="0"/>
              <a:t> </a:t>
            </a:r>
            <a:r>
              <a:rPr lang="ru-RU" dirty="0" err="1" smtClean="0"/>
              <a:t>продуктів</a:t>
            </a:r>
            <a:r>
              <a:rPr lang="ru-RU" dirty="0" smtClean="0"/>
              <a:t> в районах </a:t>
            </a:r>
            <a:r>
              <a:rPr lang="ru-RU" dirty="0" err="1" smtClean="0"/>
              <a:t>Крайньої</a:t>
            </a:r>
            <a:r>
              <a:rPr lang="ru-RU" dirty="0" smtClean="0"/>
              <a:t> </a:t>
            </a:r>
            <a:r>
              <a:rPr lang="ru-RU" dirty="0" err="1" smtClean="0"/>
              <a:t>Півночі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на </a:t>
            </a:r>
            <a:r>
              <a:rPr lang="ru-RU" dirty="0" err="1" smtClean="0"/>
              <a:t>схід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Уралу </a:t>
            </a:r>
            <a:r>
              <a:rPr lang="ru-RU" dirty="0" err="1" smtClean="0"/>
              <a:t>веде</a:t>
            </a:r>
            <a:r>
              <a:rPr lang="ru-RU" dirty="0" smtClean="0"/>
              <a:t> до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подорожчання</a:t>
            </a:r>
            <a:r>
              <a:rPr lang="ru-RU" dirty="0" smtClean="0"/>
              <a:t> в 1.5-2 рази. Стала </a:t>
            </a:r>
            <a:r>
              <a:rPr lang="ru-RU" dirty="0" err="1" smtClean="0"/>
              <a:t>падати</a:t>
            </a:r>
            <a:r>
              <a:rPr lang="ru-RU" dirty="0" smtClean="0"/>
              <a:t> </a:t>
            </a:r>
            <a:r>
              <a:rPr lang="ru-RU" dirty="0" err="1" smtClean="0"/>
              <a:t>видобуток</a:t>
            </a:r>
            <a:r>
              <a:rPr lang="ru-RU" dirty="0" smtClean="0"/>
              <a:t> </a:t>
            </a:r>
            <a:r>
              <a:rPr lang="ru-RU" dirty="0" err="1" smtClean="0"/>
              <a:t>вугілля</a:t>
            </a:r>
            <a:r>
              <a:rPr lang="ru-RU" dirty="0" smtClean="0"/>
              <a:t>, </a:t>
            </a:r>
            <a:r>
              <a:rPr lang="ru-RU" dirty="0" err="1" smtClean="0"/>
              <a:t>нафти</a:t>
            </a:r>
            <a:r>
              <a:rPr lang="ru-RU" dirty="0" smtClean="0"/>
              <a:t>, </a:t>
            </a:r>
            <a:r>
              <a:rPr lang="ru-RU" dirty="0" err="1" smtClean="0"/>
              <a:t>залізної</a:t>
            </a:r>
            <a:r>
              <a:rPr lang="ru-RU" dirty="0" smtClean="0"/>
              <a:t> </a:t>
            </a:r>
            <a:r>
              <a:rPr lang="ru-RU" dirty="0" err="1" smtClean="0"/>
              <a:t>руди</a:t>
            </a:r>
            <a:r>
              <a:rPr lang="ru-RU" dirty="0" smtClean="0"/>
              <a:t> та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природних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Якщо</a:t>
            </a:r>
            <a:r>
              <a:rPr lang="ru-RU" dirty="0" smtClean="0"/>
              <a:t> в США </a:t>
            </a:r>
            <a:r>
              <a:rPr lang="ru-RU" dirty="0" err="1" smtClean="0"/>
              <a:t>показник</a:t>
            </a:r>
            <a:r>
              <a:rPr lang="ru-RU" dirty="0" smtClean="0"/>
              <a:t> </a:t>
            </a:r>
            <a:r>
              <a:rPr lang="ru-RU" dirty="0" err="1" smtClean="0"/>
              <a:t>фондовіддачі</a:t>
            </a:r>
            <a:r>
              <a:rPr lang="ru-RU" dirty="0" smtClean="0"/>
              <a:t> в </a:t>
            </a:r>
            <a:r>
              <a:rPr lang="ru-RU" dirty="0" err="1" smtClean="0"/>
              <a:t>цілому</a:t>
            </a:r>
            <a:r>
              <a:rPr lang="ru-RU" dirty="0" smtClean="0"/>
              <a:t> за </a:t>
            </a:r>
            <a:r>
              <a:rPr lang="ru-RU" dirty="0" err="1" smtClean="0"/>
              <a:t>післявоєнний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практично не </a:t>
            </a:r>
            <a:r>
              <a:rPr lang="ru-RU" dirty="0" err="1" smtClean="0"/>
              <a:t>змінився</a:t>
            </a:r>
            <a:r>
              <a:rPr lang="ru-RU" dirty="0" smtClean="0"/>
              <a:t>, то в СРСР за </a:t>
            </a:r>
            <a:r>
              <a:rPr lang="ru-RU" dirty="0" err="1" smtClean="0"/>
              <a:t>останні</a:t>
            </a:r>
            <a:r>
              <a:rPr lang="ru-RU" dirty="0" smtClean="0"/>
              <a:t> 25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упав </a:t>
            </a:r>
            <a:r>
              <a:rPr lang="ru-RU" dirty="0" err="1" smtClean="0"/>
              <a:t>майже</a:t>
            </a:r>
            <a:r>
              <a:rPr lang="ru-RU" dirty="0" smtClean="0"/>
              <a:t> в 2 рази. За </a:t>
            </a:r>
            <a:r>
              <a:rPr lang="ru-RU" dirty="0" err="1" smtClean="0"/>
              <a:t>оцінками</a:t>
            </a:r>
            <a:r>
              <a:rPr lang="ru-RU" dirty="0" smtClean="0"/>
              <a:t> </a:t>
            </a:r>
            <a:r>
              <a:rPr lang="ru-RU" dirty="0" err="1" smtClean="0"/>
              <a:t>західних</a:t>
            </a:r>
            <a:r>
              <a:rPr lang="ru-RU" dirty="0" smtClean="0"/>
              <a:t> </a:t>
            </a:r>
            <a:r>
              <a:rPr lang="ru-RU" dirty="0" err="1" smtClean="0"/>
              <a:t>економістів</a:t>
            </a:r>
            <a:r>
              <a:rPr lang="ru-RU" dirty="0" smtClean="0"/>
              <a:t>, СРСР </a:t>
            </a:r>
            <a:r>
              <a:rPr lang="ru-RU" dirty="0" err="1" smtClean="0"/>
              <a:t>витрачав</a:t>
            </a:r>
            <a:r>
              <a:rPr lang="ru-RU" dirty="0" smtClean="0"/>
              <a:t> на </a:t>
            </a:r>
            <a:r>
              <a:rPr lang="ru-RU" dirty="0" err="1" smtClean="0"/>
              <a:t>виробництво</a:t>
            </a:r>
            <a:r>
              <a:rPr lang="ru-RU" dirty="0" smtClean="0"/>
              <a:t> </a:t>
            </a:r>
            <a:r>
              <a:rPr lang="ru-RU" dirty="0" err="1" smtClean="0"/>
              <a:t>кожної</a:t>
            </a:r>
            <a:r>
              <a:rPr lang="ru-RU" dirty="0" smtClean="0"/>
              <a:t> </a:t>
            </a:r>
            <a:r>
              <a:rPr lang="ru-RU" dirty="0" err="1" smtClean="0"/>
              <a:t>одиниці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в 2-3 рази </a:t>
            </a:r>
            <a:r>
              <a:rPr lang="ru-RU" dirty="0" err="1" smtClean="0"/>
              <a:t>більша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енергії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сировини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err="1" smtClean="0">
                <a:hlinkClick r:id="rId2" tooltip="Країни Західної ЄВРОПИ"/>
              </a:rPr>
              <a:t>країни</a:t>
            </a:r>
            <a:r>
              <a:rPr lang="ru-RU" dirty="0" smtClean="0">
                <a:hlinkClick r:id="rId2" tooltip="Країни Західної ЄВРОПИ"/>
              </a:rPr>
              <a:t> </a:t>
            </a:r>
            <a:r>
              <a:rPr lang="ru-RU" dirty="0" err="1" smtClean="0">
                <a:hlinkClick r:id="rId2" tooltip="Країни Західної ЄВРОПИ"/>
              </a:rPr>
              <a:t>Західної</a:t>
            </a:r>
            <a:r>
              <a:rPr lang="ru-RU" dirty="0" smtClean="0">
                <a:hlinkClick r:id="rId2" tooltip="Країни Західної ЄВРОПИ"/>
              </a:rPr>
              <a:t> </a:t>
            </a:r>
            <a:r>
              <a:rPr lang="ru-RU" dirty="0" err="1" smtClean="0">
                <a:hlinkClick r:id="rId2" tooltip="Країни Західної ЄВРОПИ"/>
              </a:rPr>
              <a:t>Європи</a:t>
            </a:r>
            <a:r>
              <a:rPr lang="ru-RU" dirty="0" smtClean="0"/>
              <a:t> та США.</a:t>
            </a:r>
          </a:p>
          <a:p>
            <a:r>
              <a:rPr lang="ru-RU" dirty="0" smtClean="0"/>
              <a:t>У 80-ті роки в </a:t>
            </a:r>
            <a:r>
              <a:rPr lang="ru-RU" dirty="0" err="1" smtClean="0"/>
              <a:t>нашій</a:t>
            </a:r>
            <a:r>
              <a:rPr lang="ru-RU" dirty="0" smtClean="0"/>
              <a:t> </a:t>
            </a:r>
            <a:r>
              <a:rPr lang="ru-RU" dirty="0" err="1" smtClean="0"/>
              <a:t>країні</a:t>
            </a:r>
            <a:r>
              <a:rPr lang="ru-RU" dirty="0" smtClean="0"/>
              <a:t> </a:t>
            </a:r>
            <a:r>
              <a:rPr lang="ru-RU" dirty="0" err="1" smtClean="0"/>
              <a:t>ускладнилася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>
                <a:hlinkClick r:id="rId3" tooltip="Демографічна ситуація"/>
              </a:rPr>
              <a:t>демографічна</a:t>
            </a:r>
            <a:r>
              <a:rPr lang="ru-RU" dirty="0" smtClean="0">
                <a:hlinkClick r:id="rId3" tooltip="Демографічна ситуація"/>
              </a:rPr>
              <a:t> </a:t>
            </a:r>
            <a:r>
              <a:rPr lang="ru-RU" dirty="0" err="1" smtClean="0">
                <a:hlinkClick r:id="rId3" tooltip="Демографічна ситуація"/>
              </a:rPr>
              <a:t>ситуація</a:t>
            </a:r>
            <a:r>
              <a:rPr lang="ru-RU" dirty="0" smtClean="0"/>
              <a:t>. У нас </a:t>
            </a:r>
            <a:r>
              <a:rPr lang="ru-RU" dirty="0" err="1" smtClean="0"/>
              <a:t>низька</a:t>
            </a:r>
            <a:r>
              <a:rPr lang="ru-RU" dirty="0" smtClean="0"/>
              <a:t> </a:t>
            </a:r>
            <a:r>
              <a:rPr lang="ru-RU" dirty="0" err="1" smtClean="0"/>
              <a:t>народжуваність</a:t>
            </a:r>
            <a:r>
              <a:rPr lang="ru-RU" dirty="0" smtClean="0"/>
              <a:t> при </a:t>
            </a:r>
            <a:r>
              <a:rPr lang="ru-RU" dirty="0" err="1" smtClean="0"/>
              <a:t>порівняно</a:t>
            </a:r>
            <a:r>
              <a:rPr lang="ru-RU" dirty="0" smtClean="0"/>
              <a:t> </a:t>
            </a:r>
            <a:r>
              <a:rPr lang="ru-RU" dirty="0" err="1" smtClean="0"/>
              <a:t>високій</a:t>
            </a:r>
            <a:r>
              <a:rPr lang="ru-RU" dirty="0" smtClean="0"/>
              <a:t> </a:t>
            </a:r>
            <a:r>
              <a:rPr lang="ru-RU" dirty="0" err="1" smtClean="0"/>
              <a:t>смертності</a:t>
            </a:r>
            <a:r>
              <a:rPr lang="ru-RU" dirty="0" smtClean="0"/>
              <a:t>, </a:t>
            </a:r>
            <a:r>
              <a:rPr lang="ru-RU" dirty="0" err="1" smtClean="0"/>
              <a:t>майже</a:t>
            </a:r>
            <a:r>
              <a:rPr lang="ru-RU" dirty="0" smtClean="0"/>
              <a:t> наполовину </a:t>
            </a:r>
            <a:r>
              <a:rPr lang="ru-RU" dirty="0" err="1" smtClean="0"/>
              <a:t>знизився</a:t>
            </a:r>
            <a:r>
              <a:rPr lang="ru-RU" dirty="0" smtClean="0"/>
              <a:t> </a:t>
            </a:r>
            <a:r>
              <a:rPr lang="ru-RU" dirty="0" err="1" smtClean="0"/>
              <a:t>приріст</a:t>
            </a:r>
            <a:r>
              <a:rPr lang="ru-RU" dirty="0" smtClean="0"/>
              <a:t> </a:t>
            </a:r>
            <a:r>
              <a:rPr lang="ru-RU" dirty="0" err="1" smtClean="0"/>
              <a:t>трудових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. </a:t>
            </a:r>
            <a:r>
              <a:rPr lang="ru-RU" dirty="0" err="1" smtClean="0">
                <a:hlinkClick r:id="rId4" tooltip="Країна"/>
              </a:rPr>
              <a:t>Країна</a:t>
            </a:r>
            <a:r>
              <a:rPr lang="ru-RU" dirty="0" smtClean="0"/>
              <a:t> </a:t>
            </a:r>
            <a:r>
              <a:rPr lang="ru-RU" dirty="0" err="1" smtClean="0"/>
              <a:t>вперше</a:t>
            </a:r>
            <a:r>
              <a:rPr lang="ru-RU" dirty="0" smtClean="0"/>
              <a:t> стала перед проблемою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випуску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</a:t>
            </a:r>
            <a:r>
              <a:rPr lang="ru-RU" dirty="0" err="1" smtClean="0"/>
              <a:t>безвсякого</a:t>
            </a:r>
            <a:r>
              <a:rPr lang="ru-RU" dirty="0" smtClean="0"/>
              <a:t> приросту </a:t>
            </a:r>
            <a:r>
              <a:rPr lang="ru-RU" dirty="0" err="1" smtClean="0"/>
              <a:t>трудових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Висновок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507288" cy="489416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       З </a:t>
            </a:r>
            <a:r>
              <a:rPr lang="ru-RU" dirty="0" err="1" smtClean="0"/>
              <a:t>усього</a:t>
            </a:r>
            <a:r>
              <a:rPr lang="ru-RU" dirty="0" smtClean="0"/>
              <a:t> </a:t>
            </a:r>
            <a:r>
              <a:rPr lang="ru-RU" dirty="0" err="1" smtClean="0"/>
              <a:t>вищевикладеного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зробити</a:t>
            </a:r>
            <a:r>
              <a:rPr lang="ru-RU" dirty="0" smtClean="0"/>
              <a:t> </a:t>
            </a:r>
            <a:r>
              <a:rPr lang="ru-RU" dirty="0" err="1" smtClean="0"/>
              <a:t>наступні</a:t>
            </a:r>
            <a:r>
              <a:rPr lang="ru-RU" dirty="0" smtClean="0"/>
              <a:t> </a:t>
            </a:r>
            <a:r>
              <a:rPr lang="ru-RU" dirty="0" err="1" smtClean="0"/>
              <a:t>висновки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1) </a:t>
            </a:r>
            <a:r>
              <a:rPr lang="ru-RU" dirty="0" err="1" smtClean="0"/>
              <a:t>Економічне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визначити</a:t>
            </a:r>
            <a:r>
              <a:rPr lang="ru-RU" dirty="0" smtClean="0"/>
              <a:t> як </a:t>
            </a:r>
            <a:r>
              <a:rPr lang="ru-RU" dirty="0" err="1" smtClean="0"/>
              <a:t>зростання</a:t>
            </a:r>
            <a:r>
              <a:rPr lang="ru-RU" dirty="0" smtClean="0"/>
              <a:t> реального ВНП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реального ВНП на душу </a:t>
            </a:r>
            <a:r>
              <a:rPr lang="ru-RU" dirty="0" err="1" smtClean="0"/>
              <a:t>населення</a:t>
            </a:r>
            <a:r>
              <a:rPr lang="ru-RU" dirty="0" smtClean="0"/>
              <a:t>. </a:t>
            </a:r>
            <a:r>
              <a:rPr lang="ru-RU" dirty="0" err="1" smtClean="0">
                <a:hlinkClick r:id="rId2" tooltip="Він"/>
              </a:rPr>
              <a:t>Він</a:t>
            </a:r>
            <a:r>
              <a:rPr lang="ru-RU" dirty="0" smtClean="0"/>
              <a:t> 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приріст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, </a:t>
            </a:r>
            <a:r>
              <a:rPr lang="ru-RU" dirty="0" err="1" smtClean="0"/>
              <a:t>використовуваний</a:t>
            </a:r>
            <a:r>
              <a:rPr lang="ru-RU" dirty="0" smtClean="0"/>
              <a:t> для </a:t>
            </a:r>
            <a:r>
              <a:rPr lang="ru-RU" dirty="0" err="1" smtClean="0"/>
              <a:t>вирішення</a:t>
            </a:r>
            <a:r>
              <a:rPr lang="ru-RU" dirty="0" smtClean="0"/>
              <a:t> </a:t>
            </a:r>
            <a:r>
              <a:rPr lang="ru-RU" dirty="0" err="1" smtClean="0"/>
              <a:t>внутрішніх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міжнародних</a:t>
            </a:r>
            <a:r>
              <a:rPr lang="ru-RU" dirty="0" smtClean="0"/>
              <a:t> </a:t>
            </a:r>
            <a:r>
              <a:rPr lang="ru-RU" dirty="0" err="1" smtClean="0"/>
              <a:t>соціально-економічних</a:t>
            </a:r>
            <a:r>
              <a:rPr lang="ru-RU" dirty="0" smtClean="0"/>
              <a:t> проблем.</a:t>
            </a:r>
          </a:p>
          <a:p>
            <a:r>
              <a:rPr lang="ru-RU" dirty="0" smtClean="0"/>
              <a:t>2) </a:t>
            </a:r>
            <a:r>
              <a:rPr lang="ru-RU" dirty="0" err="1" smtClean="0"/>
              <a:t>Економічне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такими факторами: </a:t>
            </a:r>
            <a:r>
              <a:rPr lang="ru-RU" dirty="0" err="1" smtClean="0"/>
              <a:t>природні</a:t>
            </a:r>
            <a:r>
              <a:rPr lang="ru-RU" dirty="0" smtClean="0"/>
              <a:t> </a:t>
            </a:r>
            <a:r>
              <a:rPr lang="ru-RU" dirty="0" err="1" smtClean="0"/>
              <a:t>ресурси</a:t>
            </a:r>
            <a:r>
              <a:rPr lang="ru-RU" dirty="0" smtClean="0"/>
              <a:t>, </a:t>
            </a:r>
            <a:r>
              <a:rPr lang="ru-RU" dirty="0" err="1" smtClean="0">
                <a:hlinkClick r:id="rId3" tooltip="Трудові ресурси"/>
              </a:rPr>
              <a:t>трудові</a:t>
            </a:r>
            <a:r>
              <a:rPr lang="ru-RU" dirty="0" smtClean="0">
                <a:hlinkClick r:id="rId3" tooltip="Трудові ресурси"/>
              </a:rPr>
              <a:t> </a:t>
            </a:r>
            <a:r>
              <a:rPr lang="ru-RU" dirty="0" err="1" smtClean="0">
                <a:hlinkClick r:id="rId3" tooltip="Трудові ресурси"/>
              </a:rPr>
              <a:t>ресурси</a:t>
            </a:r>
            <a:r>
              <a:rPr lang="ru-RU" dirty="0" smtClean="0"/>
              <a:t>, </a:t>
            </a:r>
            <a:r>
              <a:rPr lang="ru-RU" dirty="0" err="1" smtClean="0">
                <a:hlinkClick r:id="rId4" tooltip="Капітал"/>
              </a:rPr>
              <a:t>капітал</a:t>
            </a:r>
            <a:r>
              <a:rPr lang="ru-RU" dirty="0" smtClean="0"/>
              <a:t>, </a:t>
            </a:r>
            <a:r>
              <a:rPr lang="ru-RU" dirty="0" err="1" smtClean="0"/>
              <a:t>технології</a:t>
            </a:r>
            <a:r>
              <a:rPr lang="ru-RU" dirty="0" smtClean="0"/>
              <a:t>.</a:t>
            </a:r>
          </a:p>
          <a:p>
            <a:r>
              <a:rPr lang="ru-RU" dirty="0" smtClean="0"/>
              <a:t>3) При </a:t>
            </a:r>
            <a:r>
              <a:rPr lang="ru-RU" dirty="0" err="1" smtClean="0"/>
              <a:t>екстенсивному</a:t>
            </a:r>
            <a:r>
              <a:rPr lang="ru-RU" dirty="0" smtClean="0"/>
              <a:t> </a:t>
            </a:r>
            <a:r>
              <a:rPr lang="ru-RU" dirty="0" err="1" smtClean="0"/>
              <a:t>економічному</a:t>
            </a:r>
            <a:r>
              <a:rPr lang="ru-RU" dirty="0" smtClean="0"/>
              <a:t> </a:t>
            </a:r>
            <a:r>
              <a:rPr lang="ru-RU" dirty="0" err="1" smtClean="0"/>
              <a:t>зростанні</a:t>
            </a:r>
            <a:r>
              <a:rPr lang="ru-RU" dirty="0" smtClean="0"/>
              <a:t> </a:t>
            </a:r>
            <a:r>
              <a:rPr lang="ru-RU" dirty="0" err="1" smtClean="0"/>
              <a:t>досягається</a:t>
            </a:r>
            <a:r>
              <a:rPr lang="ru-RU" dirty="0" smtClean="0"/>
              <a:t> </a:t>
            </a:r>
            <a:r>
              <a:rPr lang="ru-RU" dirty="0" err="1" smtClean="0"/>
              <a:t>скорочення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безробіття</a:t>
            </a:r>
            <a:r>
              <a:rPr lang="ru-RU" dirty="0" smtClean="0"/>
              <a:t>,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повної</a:t>
            </a:r>
            <a:r>
              <a:rPr lang="ru-RU" dirty="0" smtClean="0"/>
              <a:t> </a:t>
            </a:r>
            <a:r>
              <a:rPr lang="ru-RU" dirty="0" err="1" smtClean="0"/>
              <a:t>зайнятості</a:t>
            </a:r>
            <a:r>
              <a:rPr lang="ru-RU" dirty="0" smtClean="0"/>
              <a:t>, яка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збільшити</a:t>
            </a:r>
            <a:r>
              <a:rPr lang="ru-RU" dirty="0" smtClean="0"/>
              <a:t> </a:t>
            </a:r>
            <a:r>
              <a:rPr lang="ru-RU" dirty="0" err="1" smtClean="0"/>
              <a:t>темпи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. Але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явище</a:t>
            </a:r>
            <a:r>
              <a:rPr lang="ru-RU" dirty="0" smtClean="0"/>
              <a:t> </a:t>
            </a:r>
            <a:r>
              <a:rPr lang="ru-RU" dirty="0" err="1" smtClean="0"/>
              <a:t>тимчасове</a:t>
            </a:r>
            <a:r>
              <a:rPr lang="ru-RU" dirty="0" smtClean="0"/>
              <a:t>, тому </a:t>
            </a:r>
            <a:r>
              <a:rPr lang="ru-RU" dirty="0" err="1" smtClean="0"/>
              <a:t>що</a:t>
            </a:r>
            <a:r>
              <a:rPr lang="ru-RU" dirty="0" smtClean="0"/>
              <a:t> стан </a:t>
            </a:r>
            <a:r>
              <a:rPr lang="ru-RU" dirty="0" err="1" smtClean="0"/>
              <a:t>повної</a:t>
            </a:r>
            <a:r>
              <a:rPr lang="ru-RU" dirty="0" smtClean="0"/>
              <a:t> </a:t>
            </a:r>
            <a:r>
              <a:rPr lang="ru-RU" dirty="0" err="1" smtClean="0"/>
              <a:t>зайнятості</a:t>
            </a:r>
            <a:r>
              <a:rPr lang="ru-RU" dirty="0" smtClean="0"/>
              <a:t> не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поповнюватися</a:t>
            </a:r>
            <a:r>
              <a:rPr lang="ru-RU" dirty="0" smtClean="0"/>
              <a:t> </a:t>
            </a:r>
            <a:r>
              <a:rPr lang="ru-RU" dirty="0" err="1" smtClean="0"/>
              <a:t>щорічно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на </a:t>
            </a:r>
            <a:r>
              <a:rPr lang="ru-RU" dirty="0" err="1" smtClean="0"/>
              <a:t>наступний</a:t>
            </a:r>
            <a:r>
              <a:rPr lang="ru-RU" dirty="0" smtClean="0"/>
              <a:t> </a:t>
            </a:r>
            <a:r>
              <a:rPr lang="ru-RU" dirty="0" err="1" smtClean="0"/>
              <a:t>рік</a:t>
            </a:r>
            <a:r>
              <a:rPr lang="ru-RU" dirty="0" smtClean="0"/>
              <a:t> темп </a:t>
            </a:r>
            <a:r>
              <a:rPr lang="ru-RU" dirty="0" err="1" smtClean="0"/>
              <a:t>зростання</a:t>
            </a:r>
            <a:r>
              <a:rPr lang="ru-RU" dirty="0" smtClean="0"/>
              <a:t> буде таким же.</a:t>
            </a:r>
          </a:p>
          <a:p>
            <a:r>
              <a:rPr lang="ru-RU" dirty="0" smtClean="0"/>
              <a:t>4) При </a:t>
            </a:r>
            <a:r>
              <a:rPr lang="ru-RU" dirty="0" err="1" smtClean="0"/>
              <a:t>екстенсивному</a:t>
            </a:r>
            <a:r>
              <a:rPr lang="ru-RU" dirty="0" smtClean="0"/>
              <a:t> </a:t>
            </a:r>
            <a:r>
              <a:rPr lang="ru-RU" dirty="0" err="1" smtClean="0"/>
              <a:t>типі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працівника</a:t>
            </a:r>
            <a:r>
              <a:rPr lang="ru-RU" dirty="0" smtClean="0"/>
              <a:t> не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висококваліфікованими</a:t>
            </a:r>
            <a:endParaRPr lang="ru-RU" dirty="0" smtClean="0"/>
          </a:p>
          <a:p>
            <a:r>
              <a:rPr lang="ru-RU" dirty="0" smtClean="0"/>
              <a:t>5) </a:t>
            </a:r>
            <a:r>
              <a:rPr lang="ru-RU" dirty="0" err="1" smtClean="0"/>
              <a:t>Екстенсивний</a:t>
            </a:r>
            <a:r>
              <a:rPr lang="ru-RU" dirty="0" smtClean="0"/>
              <a:t> шлях </a:t>
            </a:r>
            <a:r>
              <a:rPr lang="ru-RU" dirty="0" err="1" smtClean="0"/>
              <a:t>розвитку</a:t>
            </a:r>
            <a:r>
              <a:rPr lang="ru-RU" dirty="0" smtClean="0"/>
              <a:t> носить </a:t>
            </a:r>
            <a:r>
              <a:rPr lang="ru-RU" dirty="0" err="1" smtClean="0"/>
              <a:t>застійний</a:t>
            </a:r>
            <a:r>
              <a:rPr lang="ru-RU" dirty="0" smtClean="0"/>
              <a:t> характер, </a:t>
            </a:r>
            <a:r>
              <a:rPr lang="ru-RU" dirty="0" err="1" smtClean="0"/>
              <a:t>фактично</a:t>
            </a:r>
            <a:r>
              <a:rPr lang="ru-RU" dirty="0" smtClean="0"/>
              <a:t> </a:t>
            </a:r>
            <a:r>
              <a:rPr lang="ru-RU" dirty="0" err="1" smtClean="0"/>
              <a:t>немає</a:t>
            </a:r>
            <a:r>
              <a:rPr lang="ru-RU" dirty="0" smtClean="0"/>
              <a:t> </a:t>
            </a:r>
            <a:r>
              <a:rPr lang="ru-RU" dirty="0" err="1" smtClean="0"/>
              <a:t>технічного</a:t>
            </a:r>
            <a:r>
              <a:rPr lang="ru-RU" dirty="0" smtClean="0"/>
              <a:t> </a:t>
            </a:r>
            <a:r>
              <a:rPr lang="ru-RU" dirty="0" err="1" smtClean="0"/>
              <a:t>прогресу</a:t>
            </a:r>
            <a:r>
              <a:rPr lang="ru-RU" dirty="0" smtClean="0"/>
              <a:t>, </a:t>
            </a:r>
            <a:r>
              <a:rPr lang="ru-RU" dirty="0" smtClean="0">
                <a:hlinkClick r:id="rId5" tooltip="Мораль"/>
              </a:rPr>
              <a:t>морально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фізично</a:t>
            </a:r>
            <a:r>
              <a:rPr lang="ru-RU" dirty="0" smtClean="0"/>
              <a:t> </a:t>
            </a:r>
            <a:r>
              <a:rPr lang="ru-RU" dirty="0" err="1" smtClean="0"/>
              <a:t>зношуються</a:t>
            </a:r>
            <a:r>
              <a:rPr lang="ru-RU" dirty="0" smtClean="0"/>
              <a:t> </a:t>
            </a:r>
            <a:r>
              <a:rPr lang="ru-RU" dirty="0" err="1" smtClean="0"/>
              <a:t>виробничі</a:t>
            </a:r>
            <a:r>
              <a:rPr lang="ru-RU" dirty="0" smtClean="0"/>
              <a:t> </a:t>
            </a:r>
            <a:r>
              <a:rPr lang="ru-RU" dirty="0" err="1" smtClean="0">
                <a:hlinkClick r:id="rId6" tooltip="Основні фонди"/>
              </a:rPr>
              <a:t>основні</a:t>
            </a:r>
            <a:r>
              <a:rPr lang="ru-RU" dirty="0" smtClean="0">
                <a:hlinkClick r:id="rId6" tooltip="Основні фонди"/>
              </a:rPr>
              <a:t> </a:t>
            </a:r>
            <a:r>
              <a:rPr lang="ru-RU" dirty="0" err="1" smtClean="0">
                <a:hlinkClick r:id="rId6" tooltip="Основні фонди"/>
              </a:rPr>
              <a:t>фонди</a:t>
            </a:r>
            <a:r>
              <a:rPr lang="ru-RU" dirty="0" smtClean="0"/>
              <a:t>, </a:t>
            </a:r>
            <a:r>
              <a:rPr lang="ru-RU" dirty="0" err="1" smtClean="0"/>
              <a:t>знижується</a:t>
            </a:r>
            <a:r>
              <a:rPr lang="ru-RU" dirty="0" smtClean="0"/>
              <a:t> </a:t>
            </a:r>
            <a:r>
              <a:rPr lang="ru-RU" dirty="0" err="1" smtClean="0"/>
              <a:t>фондоозброєність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endParaRPr lang="ru-RU" dirty="0" smtClean="0"/>
          </a:p>
          <a:p>
            <a:r>
              <a:rPr lang="ru-RU" dirty="0" smtClean="0"/>
              <a:t>6) </a:t>
            </a:r>
            <a:r>
              <a:rPr lang="ru-RU" dirty="0" smtClean="0">
                <a:hlinkClick r:id="rId7" tooltip="Держава"/>
              </a:rPr>
              <a:t>Держава</a:t>
            </a:r>
            <a:r>
              <a:rPr lang="ru-RU" dirty="0" smtClean="0"/>
              <a:t> 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відігравати</a:t>
            </a:r>
            <a:r>
              <a:rPr lang="ru-RU" dirty="0" smtClean="0"/>
              <a:t> </a:t>
            </a:r>
            <a:r>
              <a:rPr lang="ru-RU" dirty="0" err="1" smtClean="0"/>
              <a:t>значну</a:t>
            </a:r>
            <a:r>
              <a:rPr lang="ru-RU" dirty="0" smtClean="0"/>
              <a:t> роль в </a:t>
            </a:r>
            <a:r>
              <a:rPr lang="ru-RU" dirty="0" err="1" smtClean="0"/>
              <a:t>економічному</a:t>
            </a:r>
            <a:r>
              <a:rPr lang="ru-RU" dirty="0" smtClean="0"/>
              <a:t> </a:t>
            </a:r>
            <a:r>
              <a:rPr lang="ru-RU" dirty="0" err="1" smtClean="0"/>
              <a:t>зростанні</a:t>
            </a:r>
            <a:r>
              <a:rPr lang="ru-RU" dirty="0" smtClean="0"/>
              <a:t> при </a:t>
            </a:r>
            <a:r>
              <a:rPr lang="ru-RU" dirty="0" err="1" smtClean="0"/>
              <a:t>правильній</a:t>
            </a:r>
            <a:r>
              <a:rPr lang="ru-RU" dirty="0" smtClean="0"/>
              <a:t> </a:t>
            </a:r>
            <a:r>
              <a:rPr lang="ru-RU" dirty="0" err="1" smtClean="0"/>
              <a:t>податковій</a:t>
            </a:r>
            <a:r>
              <a:rPr lang="ru-RU" dirty="0" smtClean="0"/>
              <a:t> </a:t>
            </a:r>
            <a:r>
              <a:rPr lang="ru-RU" dirty="0" err="1" smtClean="0"/>
              <a:t>політиці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політиці</a:t>
            </a:r>
            <a:r>
              <a:rPr lang="ru-RU" dirty="0" smtClean="0"/>
              <a:t> </a:t>
            </a:r>
            <a:r>
              <a:rPr lang="ru-RU" dirty="0" err="1" smtClean="0"/>
              <a:t>інвестування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Розглянувши</a:t>
            </a:r>
            <a:r>
              <a:rPr lang="ru-RU" dirty="0" smtClean="0"/>
              <a:t> </a:t>
            </a:r>
            <a:r>
              <a:rPr lang="ru-RU" dirty="0" err="1" smtClean="0"/>
              <a:t>вище</a:t>
            </a:r>
            <a:r>
              <a:rPr lang="ru-RU" dirty="0" smtClean="0"/>
              <a:t> </a:t>
            </a:r>
            <a:r>
              <a:rPr lang="ru-RU" dirty="0" err="1" smtClean="0"/>
              <a:t>викладені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, ми </a:t>
            </a:r>
            <a:r>
              <a:rPr lang="ru-RU" dirty="0" err="1" smtClean="0"/>
              <a:t>приходимо</a:t>
            </a:r>
            <a:r>
              <a:rPr lang="ru-RU" dirty="0" smtClean="0"/>
              <a:t> до </a:t>
            </a:r>
            <a:r>
              <a:rPr lang="ru-RU" dirty="0" err="1" smtClean="0"/>
              <a:t>висновку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екстенсивний</a:t>
            </a:r>
            <a:r>
              <a:rPr lang="ru-RU" dirty="0" smtClean="0"/>
              <a:t> шлях давно </a:t>
            </a:r>
            <a:r>
              <a:rPr lang="ru-RU" dirty="0" err="1" smtClean="0"/>
              <a:t>вичерпав</a:t>
            </a:r>
            <a:r>
              <a:rPr lang="ru-RU" dirty="0" smtClean="0"/>
              <a:t> себе.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,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розвиваються</a:t>
            </a:r>
            <a:r>
              <a:rPr lang="ru-RU" dirty="0" smtClean="0"/>
              <a:t>, </a:t>
            </a:r>
            <a:r>
              <a:rPr lang="ru-RU" dirty="0" err="1" smtClean="0">
                <a:hlinkClick r:id="rId2" tooltip="Економічні Відносини"/>
              </a:rPr>
              <a:t>економічні</a:t>
            </a:r>
            <a:r>
              <a:rPr lang="ru-RU" dirty="0" smtClean="0">
                <a:hlinkClick r:id="rId2" tooltip="Економічні Відносини"/>
              </a:rPr>
              <a:t> </a:t>
            </a:r>
            <a:r>
              <a:rPr lang="ru-RU" dirty="0" err="1" smtClean="0">
                <a:hlinkClick r:id="rId2" tooltip="Економічні Відносини"/>
              </a:rPr>
              <a:t>відносини</a:t>
            </a:r>
            <a:r>
              <a:rPr lang="ru-RU" dirty="0" smtClean="0"/>
              <a:t> 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веде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у </a:t>
            </a:r>
            <a:r>
              <a:rPr lang="ru-RU" dirty="0" err="1" smtClean="0"/>
              <a:t>глухий</a:t>
            </a:r>
            <a:r>
              <a:rPr lang="ru-RU" dirty="0" smtClean="0"/>
              <a:t> кут, не </a:t>
            </a:r>
            <a:r>
              <a:rPr lang="ru-RU" dirty="0" err="1" smtClean="0"/>
              <a:t>даючи</a:t>
            </a:r>
            <a:r>
              <a:rPr lang="ru-RU" dirty="0" smtClean="0"/>
              <a:t> </a:t>
            </a:r>
            <a:r>
              <a:rPr lang="ru-RU" dirty="0" err="1" smtClean="0"/>
              <a:t>ні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шансів</a:t>
            </a:r>
            <a:r>
              <a:rPr lang="ru-RU" dirty="0" smtClean="0"/>
              <a:t> на </a:t>
            </a:r>
            <a:r>
              <a:rPr lang="ru-RU" dirty="0" err="1" smtClean="0"/>
              <a:t>економічне</a:t>
            </a:r>
            <a:r>
              <a:rPr lang="ru-RU" dirty="0" smtClean="0"/>
              <a:t> </a:t>
            </a:r>
            <a:r>
              <a:rPr lang="ru-RU" dirty="0" err="1" smtClean="0"/>
              <a:t>відродження</a:t>
            </a:r>
            <a:r>
              <a:rPr lang="ru-RU" dirty="0" smtClean="0"/>
              <a:t>. Тому </a:t>
            </a:r>
            <a:r>
              <a:rPr lang="ru-RU" dirty="0" err="1" smtClean="0"/>
              <a:t>об'єктивно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змінювати</a:t>
            </a:r>
            <a:r>
              <a:rPr lang="ru-RU" dirty="0" smtClean="0"/>
              <a:t> тип </a:t>
            </a:r>
            <a:r>
              <a:rPr lang="ru-RU" dirty="0" err="1" smtClean="0"/>
              <a:t>економічного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переводити</a:t>
            </a:r>
            <a:r>
              <a:rPr lang="ru-RU" dirty="0" smtClean="0"/>
              <a:t> </a:t>
            </a:r>
            <a:r>
              <a:rPr lang="ru-RU" dirty="0" err="1" smtClean="0"/>
              <a:t>народне</a:t>
            </a:r>
            <a:r>
              <a:rPr lang="ru-RU" dirty="0" smtClean="0"/>
              <a:t> </a:t>
            </a:r>
            <a:r>
              <a:rPr lang="ru-RU" dirty="0" err="1" smtClean="0">
                <a:hlinkClick r:id="rId3" tooltip="Господар"/>
              </a:rPr>
              <a:t>господарство</a:t>
            </a:r>
            <a:r>
              <a:rPr lang="ru-RU" dirty="0" smtClean="0"/>
              <a:t> на шлях </a:t>
            </a:r>
            <a:r>
              <a:rPr lang="ru-RU" dirty="0" err="1" smtClean="0"/>
              <a:t>інтенсивного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. </a:t>
            </a:r>
            <a:r>
              <a:rPr lang="ru-RU" dirty="0" err="1" smtClean="0"/>
              <a:t>Однак</a:t>
            </a:r>
            <a:r>
              <a:rPr lang="ru-RU" dirty="0" smtClean="0"/>
              <a:t> не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забувати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екстенсивний</a:t>
            </a:r>
            <a:r>
              <a:rPr lang="ru-RU" dirty="0" smtClean="0"/>
              <a:t> шлях дав </a:t>
            </a:r>
            <a:r>
              <a:rPr lang="ru-RU" dirty="0" smtClean="0">
                <a:hlinkClick r:id="rId4" tooltip="Грунт"/>
              </a:rPr>
              <a:t>грунт</a:t>
            </a:r>
            <a:r>
              <a:rPr lang="ru-RU" dirty="0" smtClean="0"/>
              <a:t> для </a:t>
            </a:r>
            <a:r>
              <a:rPr lang="ru-RU" dirty="0" err="1" smtClean="0"/>
              <a:t>народження</a:t>
            </a:r>
            <a:r>
              <a:rPr lang="ru-RU" dirty="0" smtClean="0"/>
              <a:t> нового типу </a:t>
            </a:r>
            <a:r>
              <a:rPr lang="ru-RU" dirty="0" err="1" smtClean="0"/>
              <a:t>розвитку</a:t>
            </a:r>
            <a:r>
              <a:rPr lang="ru-RU" dirty="0" smtClean="0"/>
              <a:t> - </a:t>
            </a:r>
            <a:r>
              <a:rPr lang="ru-RU" dirty="0" err="1" smtClean="0"/>
              <a:t>інтенсивного</a:t>
            </a:r>
            <a:r>
              <a:rPr lang="ru-RU" dirty="0" smtClean="0"/>
              <a:t>. Створивши базис для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економічних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, </a:t>
            </a:r>
            <a:r>
              <a:rPr lang="ru-RU" dirty="0" err="1" smtClean="0"/>
              <a:t>екстенсивний</a:t>
            </a:r>
            <a:r>
              <a:rPr lang="ru-RU" dirty="0" smtClean="0"/>
              <a:t> шлях </a:t>
            </a:r>
            <a:r>
              <a:rPr lang="ru-RU" dirty="0" err="1" smtClean="0"/>
              <a:t>вніс</a:t>
            </a:r>
            <a:r>
              <a:rPr lang="ru-RU" dirty="0" smtClean="0"/>
              <a:t> </a:t>
            </a:r>
            <a:r>
              <a:rPr lang="ru-RU" dirty="0" err="1" smtClean="0"/>
              <a:t>величезний</a:t>
            </a:r>
            <a:r>
              <a:rPr lang="ru-RU" dirty="0" smtClean="0"/>
              <a:t> </a:t>
            </a:r>
            <a:r>
              <a:rPr lang="ru-RU" dirty="0" err="1" smtClean="0"/>
              <a:t>внесок</a:t>
            </a:r>
            <a:r>
              <a:rPr lang="ru-RU" dirty="0" smtClean="0"/>
              <a:t> у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</a:t>
            </a:r>
            <a:r>
              <a:rPr lang="ru-RU" dirty="0" err="1" smtClean="0"/>
              <a:t>господарства</a:t>
            </a:r>
            <a:r>
              <a:rPr lang="ru-RU" dirty="0" smtClean="0"/>
              <a:t> </a:t>
            </a:r>
            <a:r>
              <a:rPr lang="ru-RU" dirty="0" err="1" smtClean="0"/>
              <a:t>всього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Тема1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24</TotalTime>
  <Words>434</Words>
  <Application>Microsoft Office PowerPoint</Application>
  <PresentationFormat>Экран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Тема1</vt:lpstr>
      <vt:lpstr>Эркер</vt:lpstr>
      <vt:lpstr>Модульная</vt:lpstr>
      <vt:lpstr>Екстенсивний економічне зростання </vt:lpstr>
      <vt:lpstr>Слайд 2</vt:lpstr>
      <vt:lpstr>Слайд 3</vt:lpstr>
      <vt:lpstr>Слайд 4</vt:lpstr>
      <vt:lpstr>Слайд 5</vt:lpstr>
      <vt:lpstr>СРСР, як приклад екстенсивного економічного зростання </vt:lpstr>
      <vt:lpstr>Слайд 7</vt:lpstr>
      <vt:lpstr>Висновок 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Екстенсивний економічне зростання </dc:title>
  <dc:creator>Admin</dc:creator>
  <cp:lastModifiedBy>Admin</cp:lastModifiedBy>
  <cp:revision>3</cp:revision>
  <dcterms:created xsi:type="dcterms:W3CDTF">2014-04-23T20:16:19Z</dcterms:created>
  <dcterms:modified xsi:type="dcterms:W3CDTF">2014-04-23T20:41:13Z</dcterms:modified>
</cp:coreProperties>
</file>