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60" r:id="rId3"/>
    <p:sldId id="257" r:id="rId4"/>
    <p:sldId id="258" r:id="rId5"/>
    <p:sldId id="259" r:id="rId6"/>
    <p:sldId id="261" r:id="rId7"/>
    <p:sldId id="262" r:id="rId8"/>
    <p:sldId id="267" r:id="rId9"/>
    <p:sldId id="268" r:id="rId10"/>
    <p:sldId id="263" r:id="rId11"/>
    <p:sldId id="264" r:id="rId12"/>
    <p:sldId id="266" r:id="rId13"/>
    <p:sldId id="265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FF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A2AAE-D825-4138-A0A9-E0B89CAB1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97F3C-6710-48BB-A4A2-5D90719B9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DB5E7-B8C1-4C04-BAC0-2D9124933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7955F-452C-46CD-84D7-59ADCA478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5BFC0-0259-4290-804D-9FDBE9886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B7719-C10A-489B-B044-162E970BC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EB1D3-2521-4DE4-A812-32EC94729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DFF22-39E1-42D2-967E-6681E43A9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43771-D1D0-4B89-A008-6888C5BD5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3568D-B6DC-4866-B253-7A2E753D3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82ABD-3804-40B1-A523-3CF55938A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8C017B8-9D28-49C2-A139-81043AEE6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7215238" cy="4286280"/>
          </a:xfrm>
        </p:spPr>
        <p:txBody>
          <a:bodyPr>
            <a:prstTxWarp prst="textPlain">
              <a:avLst>
                <a:gd name="adj" fmla="val 51898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entury Gothic" pitchFamily="34" charset="0"/>
              </a:rPr>
              <a:t>Айвазовський Іван Костянтинович</a:t>
            </a:r>
            <a:r>
              <a:rPr lang="uk-UA" sz="9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uk-UA" sz="9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ru-RU" sz="9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5286388"/>
            <a:ext cx="6615114" cy="1323996"/>
          </a:xfrm>
        </p:spPr>
        <p:txBody>
          <a:bodyPr/>
          <a:lstStyle/>
          <a:p>
            <a:pPr algn="r"/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Підготували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учениц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 11-А класу: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Манакова С.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Нужд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іна Н.</a:t>
            </a:r>
            <a:b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Потапова Т.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world-art.ru/painting/img/5000/5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5643602" cy="1500198"/>
          </a:xfrm>
        </p:spPr>
        <p:txBody>
          <a:bodyPr/>
          <a:lstStyle/>
          <a:p>
            <a:pPr algn="l"/>
            <a:r>
              <a:rPr lang="ru-RU" sz="6600" i="1" dirty="0" err="1" smtClean="0">
                <a:solidFill>
                  <a:schemeClr val="bg1"/>
                </a:solidFill>
                <a:latin typeface="Ariston" pitchFamily="66" charset="0"/>
              </a:rPr>
              <a:t>Визнання</a:t>
            </a:r>
            <a:endParaRPr lang="uk-UA" sz="6600" i="1" dirty="0">
              <a:solidFill>
                <a:schemeClr val="bg1"/>
              </a:solidFill>
              <a:latin typeface="Ariston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571744"/>
            <a:ext cx="850109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З 2006 року на </a:t>
            </a:r>
            <a:r>
              <a:rPr lang="ru-RU" dirty="0" err="1" smtClean="0">
                <a:solidFill>
                  <a:schemeClr val="bg1"/>
                </a:solidFill>
              </a:rPr>
              <a:t>аукціонах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було</a:t>
            </a:r>
            <a:r>
              <a:rPr lang="ru-RU" dirty="0" smtClean="0">
                <a:solidFill>
                  <a:schemeClr val="bg1"/>
                </a:solidFill>
              </a:rPr>
              <a:t> продано </a:t>
            </a:r>
            <a:r>
              <a:rPr lang="ru-RU" dirty="0" err="1" smtClean="0">
                <a:solidFill>
                  <a:schemeClr val="bg1"/>
                </a:solidFill>
              </a:rPr>
              <a:t>робіт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Айвазовського</a:t>
            </a:r>
            <a:r>
              <a:rPr lang="ru-RU" dirty="0" smtClean="0">
                <a:solidFill>
                  <a:schemeClr val="bg1"/>
                </a:solidFill>
              </a:rPr>
              <a:t> на суму </a:t>
            </a:r>
            <a:r>
              <a:rPr lang="ru-RU" dirty="0" err="1" smtClean="0">
                <a:solidFill>
                  <a:schemeClr val="bg1"/>
                </a:solidFill>
              </a:rPr>
              <a:t>понад</a:t>
            </a:r>
            <a:r>
              <a:rPr lang="ru-RU" dirty="0" smtClean="0">
                <a:solidFill>
                  <a:schemeClr val="bg1"/>
                </a:solidFill>
              </a:rPr>
              <a:t> 3,200,000 </a:t>
            </a:r>
            <a:r>
              <a:rPr lang="ru-RU" dirty="0" err="1" smtClean="0">
                <a:solidFill>
                  <a:schemeClr val="bg1"/>
                </a:solidFill>
              </a:rPr>
              <a:t>доларів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14 </a:t>
            </a:r>
            <a:r>
              <a:rPr lang="ru-RU" dirty="0" err="1" smtClean="0">
                <a:solidFill>
                  <a:schemeClr val="bg1"/>
                </a:solidFill>
              </a:rPr>
              <a:t>червня</a:t>
            </a:r>
            <a:r>
              <a:rPr lang="ru-RU" dirty="0" smtClean="0">
                <a:solidFill>
                  <a:schemeClr val="bg1"/>
                </a:solidFill>
              </a:rPr>
              <a:t> 2007 на </a:t>
            </a:r>
            <a:r>
              <a:rPr lang="ru-RU" dirty="0" err="1" smtClean="0">
                <a:solidFill>
                  <a:schemeClr val="bg1"/>
                </a:solidFill>
              </a:rPr>
              <a:t>англійському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аукціоні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було</a:t>
            </a:r>
            <a:r>
              <a:rPr lang="ru-RU" dirty="0" smtClean="0">
                <a:solidFill>
                  <a:schemeClr val="bg1"/>
                </a:solidFill>
              </a:rPr>
              <a:t> продано полотно </a:t>
            </a:r>
            <a:r>
              <a:rPr lang="ru-RU" dirty="0" err="1" smtClean="0">
                <a:solidFill>
                  <a:schemeClr val="bg1"/>
                </a:solidFill>
              </a:rPr>
              <a:t>Айвазовського</a:t>
            </a:r>
            <a:r>
              <a:rPr lang="ru-RU" dirty="0" smtClean="0">
                <a:solidFill>
                  <a:schemeClr val="bg1"/>
                </a:solidFill>
              </a:rPr>
              <a:t> за 2,710,000 </a:t>
            </a:r>
            <a:r>
              <a:rPr lang="ru-RU" dirty="0" err="1" smtClean="0">
                <a:solidFill>
                  <a:schemeClr val="bg1"/>
                </a:solidFill>
              </a:rPr>
              <a:t>фунтів</a:t>
            </a:r>
            <a:r>
              <a:rPr lang="ru-RU" dirty="0" smtClean="0">
                <a:solidFill>
                  <a:schemeClr val="bg1"/>
                </a:solidFill>
              </a:rPr>
              <a:t> — </a:t>
            </a:r>
            <a:r>
              <a:rPr lang="ru-RU" dirty="0" err="1" smtClean="0">
                <a:solidFill>
                  <a:schemeClr val="bg1"/>
                </a:solidFill>
              </a:rPr>
              <a:t>найбільша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ціна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коли-небудь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сплачена</a:t>
            </a:r>
            <a:r>
              <a:rPr lang="ru-RU" dirty="0" smtClean="0">
                <a:solidFill>
                  <a:schemeClr val="bg1"/>
                </a:solidFill>
              </a:rPr>
              <a:t> за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картину.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357813"/>
            <a:ext cx="8986814" cy="1500187"/>
          </a:xfrm>
        </p:spPr>
        <p:txBody>
          <a:bodyPr/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У будинку Айвазовського в Феодосії діє художня галерея його імені, а перед будинком йому встановлено пам'ятник. </a:t>
            </a:r>
          </a:p>
          <a:p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85728"/>
            <a:ext cx="4643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err="1" smtClean="0">
                <a:solidFill>
                  <a:schemeClr val="bg1"/>
                </a:solidFill>
                <a:latin typeface="Ariston" pitchFamily="66" charset="0"/>
              </a:rPr>
              <a:t>Пам'ять</a:t>
            </a:r>
            <a:endParaRPr lang="ru-RU" sz="5400" dirty="0">
              <a:solidFill>
                <a:schemeClr val="bg1"/>
              </a:solidFill>
              <a:latin typeface="Ariston" pitchFamily="66" charset="0"/>
            </a:endParaRPr>
          </a:p>
        </p:txBody>
      </p:sp>
      <p:pic>
        <p:nvPicPr>
          <p:cNvPr id="18434" name="Picture 2" descr="http://pics.livejournal.com/dinaitour/pic/001z9h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7429552" cy="438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Ariston" pitchFamily="66" charset="0"/>
              </a:rPr>
              <a:t>Галерея </a:t>
            </a:r>
            <a:r>
              <a:rPr lang="ru-RU" b="1" dirty="0" err="1" smtClean="0">
                <a:solidFill>
                  <a:schemeClr val="bg1"/>
                </a:solidFill>
                <a:latin typeface="Ariston" pitchFamily="66" charset="0"/>
              </a:rPr>
              <a:t>робіт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6143644"/>
            <a:ext cx="2727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Бій</a:t>
            </a:r>
            <a:r>
              <a:rPr lang="ru-RU" sz="2000" dirty="0" smtClean="0">
                <a:solidFill>
                  <a:schemeClr val="bg1"/>
                </a:solidFill>
              </a:rPr>
              <a:t> брига «</a:t>
            </a:r>
            <a:r>
              <a:rPr lang="ru-RU" sz="2000" dirty="0" err="1" smtClean="0">
                <a:solidFill>
                  <a:schemeClr val="bg1"/>
                </a:solidFill>
              </a:rPr>
              <a:t>Меркурій</a:t>
            </a:r>
            <a:r>
              <a:rPr lang="ru-RU" sz="2000" dirty="0" smtClean="0">
                <a:solidFill>
                  <a:schemeClr val="bg1"/>
                </a:solidFill>
              </a:rPr>
              <a:t>»</a:t>
            </a:r>
            <a:endParaRPr lang="uk-UA" sz="2000" dirty="0">
              <a:solidFill>
                <a:schemeClr val="bg1"/>
              </a:solidFill>
            </a:endParaRPr>
          </a:p>
        </p:txBody>
      </p:sp>
      <p:pic>
        <p:nvPicPr>
          <p:cNvPr id="19458" name="Picture 2" descr="Файл:Aivazovsky, Brig Mercury Attacked by Two Turkish Ships 18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7715304" cy="487028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929322" y="6072206"/>
            <a:ext cx="2509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Корабель</a:t>
            </a:r>
            <a:r>
              <a:rPr lang="ru-RU" sz="2400" dirty="0" smtClean="0">
                <a:solidFill>
                  <a:schemeClr val="bg1"/>
                </a:solidFill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</a:rPr>
              <a:t>морі</a:t>
            </a:r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19460" name="Picture 4" descr="Файл:Aivasovsky Constantinovich Ship At Se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38979"/>
            <a:ext cx="7786742" cy="48569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000768"/>
            <a:ext cx="3604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Кавказ. Вид на море</a:t>
            </a:r>
            <a:endParaRPr lang="uk-UA" sz="2800" dirty="0">
              <a:solidFill>
                <a:schemeClr val="bg1"/>
              </a:solidFill>
            </a:endParaRPr>
          </a:p>
        </p:txBody>
      </p:sp>
      <p:pic>
        <p:nvPicPr>
          <p:cNvPr id="25602" name="Picture 2" descr="Файл:Aivasovsky Ivan Constantinovich caucasus from sea 1899 IB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429684" cy="537496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86116" y="6000768"/>
            <a:ext cx="2789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Рибалки</a:t>
            </a:r>
            <a:r>
              <a:rPr lang="ru-RU" sz="2400" dirty="0" smtClean="0">
                <a:solidFill>
                  <a:schemeClr val="bg1"/>
                </a:solidFill>
              </a:rPr>
              <a:t> на </a:t>
            </a:r>
            <a:r>
              <a:rPr lang="ru-RU" sz="2400" dirty="0" err="1" smtClean="0">
                <a:solidFill>
                  <a:schemeClr val="bg1"/>
                </a:solidFill>
              </a:rPr>
              <a:t>березі</a:t>
            </a:r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25604" name="Picture 4" descr="Файл:Aivasovsky Ivan Constantinovich fishermen on the shore IB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8143932" cy="58008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6072206"/>
            <a:ext cx="3050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«</a:t>
            </a:r>
            <a:r>
              <a:rPr lang="ru-RU" sz="2800" dirty="0" err="1" smtClean="0">
                <a:solidFill>
                  <a:schemeClr val="bg1"/>
                </a:solidFill>
              </a:rPr>
              <a:t>Марія</a:t>
            </a:r>
            <a:r>
              <a:rPr lang="ru-RU" sz="2800" dirty="0" smtClean="0">
                <a:solidFill>
                  <a:schemeClr val="bg1"/>
                </a:solidFill>
              </a:rPr>
              <a:t>» в шторм</a:t>
            </a:r>
            <a:endParaRPr lang="uk-UA" sz="2800" dirty="0">
              <a:solidFill>
                <a:schemeClr val="bg1"/>
              </a:solidFill>
            </a:endParaRPr>
          </a:p>
        </p:txBody>
      </p:sp>
      <p:pic>
        <p:nvPicPr>
          <p:cNvPr id="26626" name="Picture 2" descr="Файл:Aivasovsky Ivan Constantinovich maria in storm 1892 IB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031" y="357166"/>
            <a:ext cx="8831125" cy="5453221"/>
          </a:xfrm>
          <a:prstGeom prst="rect">
            <a:avLst/>
          </a:prstGeom>
          <a:noFill/>
        </p:spPr>
      </p:pic>
      <p:pic>
        <p:nvPicPr>
          <p:cNvPr id="26628" name="Picture 4" descr="Файл:Aivasovsky Ivan Constantinovich Nocturnal Voy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8501090" cy="582324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28926" y="6000768"/>
            <a:ext cx="29858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</a:rPr>
              <a:t>Нічна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подорож</a:t>
            </a:r>
            <a:endParaRPr lang="uk-UA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6072206"/>
            <a:ext cx="2791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Весілля</a:t>
            </a:r>
            <a:r>
              <a:rPr lang="ru-RU" sz="2400" dirty="0" smtClean="0">
                <a:solidFill>
                  <a:schemeClr val="bg1"/>
                </a:solidFill>
              </a:rPr>
              <a:t> в </a:t>
            </a:r>
            <a:r>
              <a:rPr lang="ru-RU" sz="2800" dirty="0" err="1" smtClean="0">
                <a:solidFill>
                  <a:schemeClr val="bg1"/>
                </a:solidFill>
              </a:rPr>
              <a:t>Україні</a:t>
            </a:r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28674" name="Picture 2" descr="Файл:Весілля на Україні. Айвазовский. 18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643966" cy="59427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Файл:Aivasovsky Ivan Constantinovich - Chumaks leis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578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14612" y="6072206"/>
            <a:ext cx="3796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Чумаки на </a:t>
            </a:r>
            <a:r>
              <a:rPr lang="ru-RU" sz="2800" dirty="0" err="1" smtClean="0">
                <a:solidFill>
                  <a:schemeClr val="bg1"/>
                </a:solidFill>
              </a:rPr>
              <a:t>відпочинку</a:t>
            </a:r>
            <a:endParaRPr lang="uk-UA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786058"/>
            <a:ext cx="685804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Дякуємо</a:t>
            </a: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за </a:t>
            </a:r>
            <a:r>
              <a:rPr lang="ru-RU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увагу</a:t>
            </a: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;)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tvirua.com/assets/components/gallery/connector.php?action=web/phpthumb&amp;w=900&amp;h=0&amp;zc=1&amp;far=&amp;q=90&amp;src=%2Fassets%2Fgallery%2F5%2F5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80749" cy="5715016"/>
          </a:xfrm>
          <a:prstGeom prst="rect">
            <a:avLst/>
          </a:prstGeom>
          <a:noFill/>
        </p:spPr>
      </p:pic>
      <p:pic>
        <p:nvPicPr>
          <p:cNvPr id="5122" name="Picture 2" descr="http://parnasse.ru/images/photos/medium/article385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0"/>
            <a:ext cx="6858000" cy="6858000"/>
          </a:xfrm>
          <a:prstGeom prst="rect">
            <a:avLst/>
          </a:prstGeom>
          <a:noFill/>
        </p:spPr>
      </p:pic>
      <p:pic>
        <p:nvPicPr>
          <p:cNvPr id="5126" name="Picture 6" descr="http://samarahay.ru/plugins/content/mavikthumbnails/thumbnails/560x377-images-stories-cultura-hudozhniki-aivazovskii-italjanskii-peizazh.-vech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23194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nearyou.ru/aivazovsk/fd/fd81sel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50059">
            <a:off x="481383" y="654446"/>
            <a:ext cx="4452981" cy="554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72066" y="1500174"/>
            <a:ext cx="407193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3200" dirty="0" smtClean="0">
                <a:solidFill>
                  <a:schemeClr val="bg1"/>
                </a:solidFill>
              </a:rPr>
              <a:t> Він прекрасно грав на скрипці і співав, але найбільшою радістю для нього було малювати самоварним вугіллям на стінах будинків.</a:t>
            </a:r>
            <a:endParaRPr lang="uk-UA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917820"/>
            <a:ext cx="3786182" cy="3940180"/>
          </a:xfrm>
        </p:spPr>
        <p:txBody>
          <a:bodyPr/>
          <a:lstStyle/>
          <a:p>
            <a:r>
              <a:rPr lang="ru-RU" sz="3600" i="1" dirty="0" smtClean="0">
                <a:solidFill>
                  <a:schemeClr val="bg1"/>
                </a:solidFill>
                <a:latin typeface="Ariston" pitchFamily="66" charset="0"/>
              </a:rPr>
              <a:t>В. </a:t>
            </a:r>
            <a:r>
              <a:rPr lang="ru-RU" sz="3600" i="1" dirty="0" err="1" smtClean="0">
                <a:solidFill>
                  <a:schemeClr val="bg1"/>
                </a:solidFill>
                <a:latin typeface="Ariston" pitchFamily="66" charset="0"/>
              </a:rPr>
              <a:t>Штернберг</a:t>
            </a:r>
            <a:r>
              <a:rPr lang="ru-RU" sz="3600" i="1" dirty="0" smtClean="0">
                <a:solidFill>
                  <a:schemeClr val="bg1"/>
                </a:solidFill>
                <a:latin typeface="Ariston" pitchFamily="66" charset="0"/>
              </a:rPr>
              <a:t>. </a:t>
            </a:r>
            <a:r>
              <a:rPr lang="ru-RU" sz="3600" dirty="0" smtClean="0">
                <a:solidFill>
                  <a:schemeClr val="bg1"/>
                </a:solidFill>
                <a:latin typeface="Ariston" pitchFamily="66" charset="0"/>
              </a:rPr>
              <a:t>Айвазовський в </a:t>
            </a:r>
            <a:r>
              <a:rPr lang="ru-RU" sz="3600" dirty="0" err="1" smtClean="0">
                <a:solidFill>
                  <a:schemeClr val="bg1"/>
                </a:solidFill>
                <a:latin typeface="Ariston" pitchFamily="66" charset="0"/>
              </a:rPr>
              <a:t>італійському</a:t>
            </a:r>
            <a:r>
              <a:rPr lang="ru-RU" sz="3600" dirty="0" smtClean="0">
                <a:solidFill>
                  <a:schemeClr val="bg1"/>
                </a:solidFill>
                <a:latin typeface="Ariston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Ariston" pitchFamily="66" charset="0"/>
              </a:rPr>
              <a:t>костюмі</a:t>
            </a:r>
            <a:r>
              <a:rPr lang="ru-RU" sz="3600" dirty="0" smtClean="0">
                <a:solidFill>
                  <a:schemeClr val="bg1"/>
                </a:solidFill>
                <a:latin typeface="Ariston" pitchFamily="66" charset="0"/>
              </a:rPr>
              <a:t>. 1842</a:t>
            </a:r>
            <a:endParaRPr lang="ru-RU" sz="3600" dirty="0">
              <a:solidFill>
                <a:schemeClr val="bg1"/>
              </a:solidFill>
              <a:latin typeface="Ariston" pitchFamily="66" charset="0"/>
            </a:endParaRPr>
          </a:p>
        </p:txBody>
      </p:sp>
      <p:pic>
        <p:nvPicPr>
          <p:cNvPr id="3074" name="Picture 2" descr="Файл:Штернберг В. Айвазовсь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5143504" cy="686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14290"/>
            <a:ext cx="5786446" cy="3143272"/>
          </a:xfrm>
        </p:spPr>
        <p:txBody>
          <a:bodyPr/>
          <a:lstStyle/>
          <a:p>
            <a:r>
              <a:rPr lang="ru-RU" sz="1800" dirty="0" smtClean="0">
                <a:solidFill>
                  <a:schemeClr val="bg1"/>
                </a:solidFill>
              </a:rPr>
              <a:t>1840 р. Іван Айвазовський подорожував за кордоном, працював у Римі, Неаполі, Сорренто, Венеції, Парижі, Лондоні, </a:t>
            </a:r>
            <a:r>
              <a:rPr lang="uk-UA" sz="1800" dirty="0" smtClean="0">
                <a:solidFill>
                  <a:schemeClr val="bg1"/>
                </a:solidFill>
              </a:rPr>
              <a:t>Амстердамі.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1845 на </a:t>
            </a:r>
            <a:r>
              <a:rPr lang="uk-UA" sz="1800" dirty="0" smtClean="0">
                <a:solidFill>
                  <a:schemeClr val="bg1"/>
                </a:solidFill>
              </a:rPr>
              <a:t>запрошення турецького султана побував у Стамбулі.</a:t>
            </a:r>
          </a:p>
          <a:p>
            <a:r>
              <a:rPr lang="uk-UA" sz="1800" dirty="0" smtClean="0">
                <a:solidFill>
                  <a:schemeClr val="bg1"/>
                </a:solidFill>
              </a:rPr>
              <a:t>Пізніше відвідував це місто </a:t>
            </a:r>
            <a:r>
              <a:rPr lang="ru-RU" sz="1800" dirty="0" err="1" smtClean="0">
                <a:solidFill>
                  <a:schemeClr val="bg1"/>
                </a:solidFill>
              </a:rPr>
              <a:t>ще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вісім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разів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з</a:t>
            </a:r>
            <a:r>
              <a:rPr lang="ru-RU" sz="1800" dirty="0" smtClean="0">
                <a:solidFill>
                  <a:schemeClr val="bg1"/>
                </a:solidFill>
              </a:rPr>
              <a:t> 1845 по 1890 та писав полотна на </a:t>
            </a:r>
            <a:r>
              <a:rPr lang="ru-RU" sz="1800" dirty="0" err="1" smtClean="0">
                <a:solidFill>
                  <a:schemeClr val="bg1"/>
                </a:solidFill>
              </a:rPr>
              <a:t>замовлення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султанів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Османської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імперії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 30 </a:t>
            </a:r>
            <a:r>
              <a:rPr lang="ru-RU" sz="1800" dirty="0" err="1" smtClean="0">
                <a:solidFill>
                  <a:schemeClr val="bg1"/>
                </a:solidFill>
              </a:rPr>
              <a:t>цих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робіт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виставлено</a:t>
            </a:r>
            <a:r>
              <a:rPr lang="ru-RU" sz="1800" dirty="0" smtClean="0">
                <a:solidFill>
                  <a:schemeClr val="bg1"/>
                </a:solidFill>
              </a:rPr>
              <a:t> в </a:t>
            </a:r>
            <a:r>
              <a:rPr lang="ru-RU" sz="1800" dirty="0" err="1" smtClean="0">
                <a:solidFill>
                  <a:schemeClr val="bg1"/>
                </a:solidFill>
              </a:rPr>
              <a:t>музеї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імперії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палаці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Dolmabahçe</a:t>
            </a:r>
            <a:r>
              <a:rPr lang="en-US" sz="1800" dirty="0" smtClean="0">
                <a:solidFill>
                  <a:schemeClr val="bg1"/>
                </a:solidFill>
              </a:rPr>
              <a:t>. </a:t>
            </a:r>
            <a:endParaRPr lang="uk-UA" sz="1800" dirty="0" smtClean="0">
              <a:solidFill>
                <a:schemeClr val="bg1"/>
              </a:solidFill>
            </a:endParaRPr>
          </a:p>
          <a:p>
            <a:endParaRPr lang="uk-UA" sz="1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artpoisk.info/files/images/1159.jpg"/>
          <p:cNvPicPr>
            <a:picLocks noChangeAspect="1" noChangeArrowheads="1"/>
          </p:cNvPicPr>
          <p:nvPr/>
        </p:nvPicPr>
        <p:blipFill>
          <a:blip r:embed="rId2"/>
          <a:srcRect t="4686" r="3509" b="1590"/>
          <a:stretch>
            <a:fillRect/>
          </a:stretch>
        </p:blipFill>
        <p:spPr bwMode="auto">
          <a:xfrm>
            <a:off x="5715009" y="428604"/>
            <a:ext cx="3428991" cy="4987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i21.photobucket.com/albums/b296/warsword/memocan_dolmabahce_sarayi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214686"/>
            <a:ext cx="457203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611231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  <a:latin typeface="+mn-lt"/>
              </a:rPr>
              <a:t>Наприкінці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+mn-lt"/>
              </a:rPr>
              <a:t>життя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 передав у </a:t>
            </a:r>
            <a:r>
              <a:rPr lang="ru-RU" sz="2800" dirty="0" err="1" smtClean="0">
                <a:solidFill>
                  <a:schemeClr val="bg1"/>
                </a:solidFill>
                <a:latin typeface="+mn-lt"/>
              </a:rPr>
              <a:t>дарунок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+mn-lt"/>
              </a:rPr>
              <a:t>рідному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+mn-lt"/>
              </a:rPr>
              <a:t>місту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+mn-lt"/>
              </a:rPr>
              <a:t>будинок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+mn-lt"/>
              </a:rPr>
              <a:t>і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+mn-lt"/>
              </a:rPr>
              <a:t>майстерню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+mn-lt"/>
              </a:rPr>
              <a:t>картини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+mn-lt"/>
              </a:rPr>
              <a:t>й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+mn-lt"/>
              </a:rPr>
              <a:t>скульптурні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+mn-lt"/>
              </a:rPr>
              <a:t>композиції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  <a:latin typeface="+mn-lt"/>
              </a:rPr>
              <a:t>Навіть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 за </a:t>
            </a:r>
            <a:r>
              <a:rPr lang="ru-RU" sz="2800" dirty="0" err="1" smtClean="0">
                <a:solidFill>
                  <a:schemeClr val="bg1"/>
                </a:solidFill>
                <a:latin typeface="+mn-lt"/>
              </a:rPr>
              <a:t>кілька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 годин до </a:t>
            </a:r>
            <a:r>
              <a:rPr lang="ru-RU" sz="2800" dirty="0" err="1" smtClean="0">
                <a:solidFill>
                  <a:schemeClr val="bg1"/>
                </a:solidFill>
                <a:latin typeface="+mn-lt"/>
              </a:rPr>
              <a:t>смерті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 художник працював над картиною — «</a:t>
            </a:r>
            <a:r>
              <a:rPr lang="ru-RU" sz="2800" dirty="0" err="1" smtClean="0">
                <a:solidFill>
                  <a:schemeClr val="bg1"/>
                </a:solidFill>
                <a:latin typeface="+mn-lt"/>
              </a:rPr>
              <a:t>Вибух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+mn-lt"/>
              </a:rPr>
              <a:t>турецького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 корабля» (1900).</a:t>
            </a:r>
            <a:endParaRPr lang="uk-UA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2530" name="Picture 2" descr="http://www.artcontext.info/images/stories/user/more_bogolyubova/marinist-bogolyubov-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786742" cy="4705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art.rin.ru/images/gal41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143932" cy="561931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4546" y="5929330"/>
            <a:ext cx="50016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«</a:t>
            </a:r>
            <a:r>
              <a:rPr lang="ru-RU" sz="4000" dirty="0" err="1" smtClean="0">
                <a:solidFill>
                  <a:schemeClr val="bg1"/>
                </a:solidFill>
                <a:latin typeface="Ariston" pitchFamily="66" charset="0"/>
              </a:rPr>
              <a:t>Морський</a:t>
            </a:r>
            <a:r>
              <a:rPr lang="ru-RU" sz="4000" dirty="0" smtClean="0">
                <a:solidFill>
                  <a:schemeClr val="bg1"/>
                </a:solidFill>
                <a:latin typeface="Ariston" pitchFamily="66" charset="0"/>
              </a:rPr>
              <a:t> берег (1840)</a:t>
            </a:r>
            <a:endParaRPr lang="uk-UA" sz="2800" dirty="0">
              <a:solidFill>
                <a:schemeClr val="bg1"/>
              </a:solidFill>
              <a:latin typeface="Ariston" pitchFamily="66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small-pm.ru/img/work/nomencl/m_115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358246" cy="55237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57422" y="5929330"/>
            <a:ext cx="5786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4000" dirty="0" err="1" smtClean="0">
                <a:solidFill>
                  <a:schemeClr val="bg1"/>
                </a:solidFill>
                <a:latin typeface="Ariston" pitchFamily="66" charset="0"/>
              </a:rPr>
              <a:t>Дев'ятий</a:t>
            </a:r>
            <a:r>
              <a:rPr lang="ru-RU" sz="4000" dirty="0" smtClean="0">
                <a:solidFill>
                  <a:schemeClr val="bg1"/>
                </a:solidFill>
                <a:latin typeface="Ariston" pitchFamily="66" charset="0"/>
              </a:rPr>
              <a:t> вал (1850)</a:t>
            </a:r>
            <a:endParaRPr lang="uk-UA" dirty="0">
              <a:solidFill>
                <a:schemeClr val="bg1"/>
              </a:solidFill>
              <a:latin typeface="Ariston" pitchFamily="66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7143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Пізніше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творчості</a:t>
            </a:r>
            <a:r>
              <a:rPr lang="ru-RU" dirty="0" smtClean="0">
                <a:solidFill>
                  <a:schemeClr val="bg1"/>
                </a:solidFill>
              </a:rPr>
              <a:t> художника </a:t>
            </a:r>
            <a:r>
              <a:rPr lang="ru-RU" dirty="0" err="1" smtClean="0">
                <a:solidFill>
                  <a:schemeClr val="bg1"/>
                </a:solidFill>
              </a:rPr>
              <a:t>оселилися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реалістичні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мотиви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Чорне</a:t>
            </a:r>
            <a:r>
              <a:rPr lang="ru-RU" dirty="0" smtClean="0">
                <a:solidFill>
                  <a:schemeClr val="bg1"/>
                </a:solidFill>
              </a:rPr>
              <a:t> море» (1881), «</a:t>
            </a:r>
            <a:r>
              <a:rPr lang="ru-RU" dirty="0" err="1" smtClean="0">
                <a:solidFill>
                  <a:schemeClr val="bg1"/>
                </a:solidFill>
              </a:rPr>
              <a:t>Серед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хвиль</a:t>
            </a:r>
            <a:r>
              <a:rPr lang="ru-RU" dirty="0" smtClean="0">
                <a:solidFill>
                  <a:schemeClr val="bg1"/>
                </a:solidFill>
              </a:rPr>
              <a:t>» (1898).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 Особливо </a:t>
            </a:r>
            <a:r>
              <a:rPr lang="ru-RU" dirty="0" err="1" smtClean="0">
                <a:solidFill>
                  <a:schemeClr val="bg1"/>
                </a:solidFill>
              </a:rPr>
              <a:t>відомий</a:t>
            </a:r>
            <a:r>
              <a:rPr lang="ru-RU" dirty="0" smtClean="0">
                <a:solidFill>
                  <a:schemeClr val="bg1"/>
                </a:solidFill>
              </a:rPr>
              <a:t> як </a:t>
            </a:r>
            <a:r>
              <a:rPr lang="ru-RU" dirty="0" err="1" smtClean="0">
                <a:solidFill>
                  <a:schemeClr val="bg1"/>
                </a:solidFill>
              </a:rPr>
              <a:t>баталіст</a:t>
            </a:r>
            <a:r>
              <a:rPr lang="ru-RU" dirty="0" smtClean="0">
                <a:solidFill>
                  <a:schemeClr val="bg1"/>
                </a:solidFill>
              </a:rPr>
              <a:t>, картинами: 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Чесменський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бій</a:t>
            </a:r>
            <a:r>
              <a:rPr lang="ru-RU" dirty="0" smtClean="0">
                <a:solidFill>
                  <a:schemeClr val="bg1"/>
                </a:solidFill>
              </a:rPr>
              <a:t>» (1848),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Наваринський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бій</a:t>
            </a:r>
            <a:r>
              <a:rPr lang="ru-RU" dirty="0" smtClean="0">
                <a:solidFill>
                  <a:schemeClr val="bg1"/>
                </a:solidFill>
              </a:rPr>
              <a:t>» (1848),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Пожежа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Москви</a:t>
            </a:r>
            <a:r>
              <a:rPr lang="ru-RU" dirty="0" smtClean="0">
                <a:solidFill>
                  <a:schemeClr val="bg1"/>
                </a:solidFill>
              </a:rPr>
              <a:t> в 1812 р.» (1851),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Сінопський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бій</a:t>
            </a:r>
            <a:r>
              <a:rPr lang="ru-RU" dirty="0" smtClean="0">
                <a:solidFill>
                  <a:schemeClr val="bg1"/>
                </a:solidFill>
              </a:rPr>
              <a:t>» (1853),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«Облога Севастополя» (1854),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Бій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пароплава</a:t>
            </a:r>
            <a:r>
              <a:rPr lang="ru-RU" dirty="0" smtClean="0">
                <a:solidFill>
                  <a:schemeClr val="bg1"/>
                </a:solidFill>
              </a:rPr>
              <a:t> „Веста“» (1877),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Узяття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Карса</a:t>
            </a:r>
            <a:r>
              <a:rPr lang="ru-RU" dirty="0" smtClean="0">
                <a:solidFill>
                  <a:schemeClr val="bg1"/>
                </a:solidFill>
              </a:rPr>
              <a:t>» (1881),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Чорноморський</a:t>
            </a:r>
            <a:r>
              <a:rPr lang="ru-RU" dirty="0" smtClean="0">
                <a:solidFill>
                  <a:schemeClr val="bg1"/>
                </a:solidFill>
              </a:rPr>
              <a:t> флот у </a:t>
            </a:r>
            <a:r>
              <a:rPr lang="ru-RU" dirty="0" err="1" smtClean="0">
                <a:solidFill>
                  <a:schemeClr val="bg1"/>
                </a:solidFill>
              </a:rPr>
              <a:t>Феодосії</a:t>
            </a:r>
            <a:r>
              <a:rPr lang="ru-RU" dirty="0" smtClean="0">
                <a:solidFill>
                  <a:schemeClr val="bg1"/>
                </a:solidFill>
              </a:rPr>
              <a:t>» (1890),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Бій</a:t>
            </a:r>
            <a:r>
              <a:rPr lang="ru-RU" dirty="0" smtClean="0">
                <a:solidFill>
                  <a:schemeClr val="bg1"/>
                </a:solidFill>
              </a:rPr>
              <a:t> брига „</a:t>
            </a:r>
            <a:r>
              <a:rPr lang="ru-RU" dirty="0" err="1" smtClean="0">
                <a:solidFill>
                  <a:schemeClr val="bg1"/>
                </a:solidFill>
              </a:rPr>
              <a:t>Меркурій</a:t>
            </a:r>
            <a:r>
              <a:rPr lang="ru-RU" dirty="0" smtClean="0">
                <a:solidFill>
                  <a:schemeClr val="bg1"/>
                </a:solidFill>
              </a:rPr>
              <a:t>“» (1892) та </a:t>
            </a:r>
            <a:r>
              <a:rPr lang="ru-RU" dirty="0" err="1" smtClean="0">
                <a:solidFill>
                  <a:schemeClr val="bg1"/>
                </a:solidFill>
              </a:rPr>
              <a:t>ін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Пейзажі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Криму</a:t>
            </a:r>
            <a:r>
              <a:rPr lang="ru-RU" dirty="0" smtClean="0">
                <a:solidFill>
                  <a:schemeClr val="bg1"/>
                </a:solidFill>
              </a:rPr>
              <a:t>: 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«Ялта» (1838),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Місячна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ніч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Гурзуфі</a:t>
            </a:r>
            <a:r>
              <a:rPr lang="ru-RU" dirty="0" smtClean="0">
                <a:solidFill>
                  <a:schemeClr val="bg1"/>
                </a:solidFill>
              </a:rPr>
              <a:t>» (1839),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Кав'ярня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Криму</a:t>
            </a:r>
            <a:r>
              <a:rPr lang="ru-RU" dirty="0" smtClean="0">
                <a:solidFill>
                  <a:schemeClr val="bg1"/>
                </a:solidFill>
              </a:rPr>
              <a:t>» (1847) та </a:t>
            </a:r>
            <a:r>
              <a:rPr lang="ru-RU" dirty="0" err="1" smtClean="0">
                <a:solidFill>
                  <a:schemeClr val="bg1"/>
                </a:solidFill>
              </a:rPr>
              <a:t>ін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Картини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українських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пейзажів</a:t>
            </a:r>
            <a:r>
              <a:rPr lang="ru-RU" dirty="0" smtClean="0">
                <a:solidFill>
                  <a:schemeClr val="bg1"/>
                </a:solidFill>
              </a:rPr>
              <a:t> та на </a:t>
            </a:r>
            <a:r>
              <a:rPr lang="ru-RU" dirty="0" err="1" smtClean="0">
                <a:solidFill>
                  <a:schemeClr val="bg1"/>
                </a:solidFill>
              </a:rPr>
              <a:t>побутові</a:t>
            </a:r>
            <a:r>
              <a:rPr lang="ru-RU" dirty="0" smtClean="0">
                <a:solidFill>
                  <a:schemeClr val="bg1"/>
                </a:solidFill>
              </a:rPr>
              <a:t> теми: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«Чумаки в степу </a:t>
            </a:r>
            <a:r>
              <a:rPr lang="ru-RU" dirty="0" err="1" smtClean="0">
                <a:solidFill>
                  <a:schemeClr val="bg1"/>
                </a:solidFill>
              </a:rPr>
              <a:t>вночі</a:t>
            </a:r>
            <a:r>
              <a:rPr lang="ru-RU" dirty="0" smtClean="0">
                <a:solidFill>
                  <a:schemeClr val="bg1"/>
                </a:solidFill>
              </a:rPr>
              <a:t>» (1855),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«Очерет на </a:t>
            </a:r>
            <a:r>
              <a:rPr lang="ru-RU" dirty="0" err="1" smtClean="0">
                <a:solidFill>
                  <a:schemeClr val="bg1"/>
                </a:solidFill>
              </a:rPr>
              <a:t>Дніпрі</a:t>
            </a:r>
            <a:r>
              <a:rPr lang="ru-RU" dirty="0" smtClean="0">
                <a:solidFill>
                  <a:schemeClr val="bg1"/>
                </a:solidFill>
              </a:rPr>
              <a:t>» (1857),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Український</a:t>
            </a:r>
            <a:r>
              <a:rPr lang="ru-RU" dirty="0" smtClean="0">
                <a:solidFill>
                  <a:schemeClr val="bg1"/>
                </a:solidFill>
              </a:rPr>
              <a:t> пейзаж» (1868),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Млин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березі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річки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Україна</a:t>
            </a:r>
            <a:r>
              <a:rPr lang="ru-RU" dirty="0" smtClean="0">
                <a:solidFill>
                  <a:schemeClr val="bg1"/>
                </a:solidFill>
              </a:rPr>
              <a:t>» (1880).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Весілля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Україні</a:t>
            </a:r>
            <a:r>
              <a:rPr lang="ru-RU" dirty="0" smtClean="0">
                <a:solidFill>
                  <a:schemeClr val="bg1"/>
                </a:solidFill>
              </a:rPr>
              <a:t>» (1891),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Під</a:t>
            </a:r>
            <a:r>
              <a:rPr lang="ru-RU" dirty="0" smtClean="0">
                <a:solidFill>
                  <a:schemeClr val="bg1"/>
                </a:solidFill>
              </a:rPr>
              <a:t> час жнив» (1891).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2633794_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2269FD-A7D7-4E10-BE7F-880851691F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TP102633794_template</Template>
  <TotalTime>95</TotalTime>
  <Words>239</Words>
  <Application>Microsoft Office PowerPoint</Application>
  <PresentationFormat>Экран (4:3)</PresentationFormat>
  <Paragraphs>30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TP102633794_template</vt:lpstr>
      <vt:lpstr>Айвазовський Іван Костянтинович </vt:lpstr>
      <vt:lpstr>Слайд 2</vt:lpstr>
      <vt:lpstr>Слайд 3</vt:lpstr>
      <vt:lpstr>В. Штернберг. Айвазовський в італійському костюмі. 1842</vt:lpstr>
      <vt:lpstr>Слайд 5</vt:lpstr>
      <vt:lpstr>Слайд 6</vt:lpstr>
      <vt:lpstr>Слайд 7</vt:lpstr>
      <vt:lpstr>Слайд 8</vt:lpstr>
      <vt:lpstr>Слайд 9</vt:lpstr>
      <vt:lpstr>Визнання</vt:lpstr>
      <vt:lpstr>Слайд 11</vt:lpstr>
      <vt:lpstr>Галерея робіт </vt:lpstr>
      <vt:lpstr>Слайд 13</vt:lpstr>
      <vt:lpstr>Слайд 14</vt:lpstr>
      <vt:lpstr>Слайд 15</vt:lpstr>
      <vt:lpstr>Слайд 16</vt:lpstr>
      <vt:lpstr>Слайд 17</vt:lpstr>
    </vt:vector>
  </TitlesOfParts>
  <Company>Mi5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Айвазовський Іван Костянтинович </dc:title>
  <dc:creator>Q</dc:creator>
  <cp:keywords/>
  <cp:lastModifiedBy>Пользователь</cp:lastModifiedBy>
  <cp:revision>11</cp:revision>
  <cp:lastPrinted>1601-01-01T00:00:00Z</cp:lastPrinted>
  <dcterms:created xsi:type="dcterms:W3CDTF">2013-03-04T14:19:51Z</dcterms:created>
  <dcterms:modified xsi:type="dcterms:W3CDTF">2014-06-03T15:30:50Z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TC026337959991</vt:lpwstr>
  </property>
</Properties>
</file>