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6B478B-398F-4CDD-8E3F-687187EB49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F0196D-ADAB-49B5-84AC-9D6C68C5E1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70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478B-398F-4CDD-8E3F-687187EB49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196D-ADAB-49B5-84AC-9D6C68C5E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88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478B-398F-4CDD-8E3F-687187EB49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196D-ADAB-49B5-84AC-9D6C68C5E1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76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478B-398F-4CDD-8E3F-687187EB49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196D-ADAB-49B5-84AC-9D6C68C5E15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10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478B-398F-4CDD-8E3F-687187EB49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196D-ADAB-49B5-84AC-9D6C68C5E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977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478B-398F-4CDD-8E3F-687187EB49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196D-ADAB-49B5-84AC-9D6C68C5E15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725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478B-398F-4CDD-8E3F-687187EB49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196D-ADAB-49B5-84AC-9D6C68C5E1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340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478B-398F-4CDD-8E3F-687187EB49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196D-ADAB-49B5-84AC-9D6C68C5E1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505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478B-398F-4CDD-8E3F-687187EB49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196D-ADAB-49B5-84AC-9D6C68C5E1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59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478B-398F-4CDD-8E3F-687187EB49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196D-ADAB-49B5-84AC-9D6C68C5E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35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478B-398F-4CDD-8E3F-687187EB49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196D-ADAB-49B5-84AC-9D6C68C5E1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55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478B-398F-4CDD-8E3F-687187EB49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196D-ADAB-49B5-84AC-9D6C68C5E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98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478B-398F-4CDD-8E3F-687187EB49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196D-ADAB-49B5-84AC-9D6C68C5E15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66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478B-398F-4CDD-8E3F-687187EB49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196D-ADAB-49B5-84AC-9D6C68C5E1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993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478B-398F-4CDD-8E3F-687187EB49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196D-ADAB-49B5-84AC-9D6C68C5E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22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478B-398F-4CDD-8E3F-687187EB49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196D-ADAB-49B5-84AC-9D6C68C5E1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1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478B-398F-4CDD-8E3F-687187EB49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196D-ADAB-49B5-84AC-9D6C68C5E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33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6B478B-398F-4CDD-8E3F-687187EB49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F0196D-ADAB-49B5-84AC-9D6C68C5E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57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Культура </a:t>
            </a:r>
            <a:r>
              <a:rPr lang="uk-UA" dirty="0" smtClean="0"/>
              <a:t>Греції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67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err="1" smtClean="0"/>
              <a:t>Культу́ра</a:t>
            </a:r>
            <a:r>
              <a:rPr lang="ru-RU" sz="1800" dirty="0" smtClean="0"/>
              <a:t> </a:t>
            </a:r>
            <a:r>
              <a:rPr lang="ru-RU" sz="1800" dirty="0" err="1"/>
              <a:t>Гре́ції</a:t>
            </a:r>
            <a:r>
              <a:rPr lang="ru-RU" sz="1800" dirty="0"/>
              <a:t> </a:t>
            </a:r>
            <a:r>
              <a:rPr lang="ru-RU" sz="1800" dirty="0" err="1"/>
              <a:t>розвивалася</a:t>
            </a:r>
            <a:r>
              <a:rPr lang="ru-RU" sz="1800" dirty="0"/>
              <a:t> </a:t>
            </a:r>
            <a:r>
              <a:rPr lang="ru-RU" sz="1800" dirty="0" err="1"/>
              <a:t>впродовж</a:t>
            </a:r>
            <a:r>
              <a:rPr lang="ru-RU" sz="1800" dirty="0"/>
              <a:t> </a:t>
            </a:r>
            <a:r>
              <a:rPr lang="ru-RU" sz="1800" dirty="0" err="1"/>
              <a:t>тисяч</a:t>
            </a:r>
            <a:r>
              <a:rPr lang="ru-RU" sz="1800" dirty="0"/>
              <a:t> </a:t>
            </a:r>
            <a:r>
              <a:rPr lang="ru-RU" sz="1800" dirty="0" err="1"/>
              <a:t>років</a:t>
            </a:r>
            <a:r>
              <a:rPr lang="ru-RU" sz="1800" dirty="0"/>
              <a:t>, </a:t>
            </a:r>
            <a:r>
              <a:rPr lang="ru-RU" sz="1800" dirty="0" err="1"/>
              <a:t>починаючи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егейської</a:t>
            </a:r>
            <a:r>
              <a:rPr lang="ru-RU" sz="1800" dirty="0"/>
              <a:t> </a:t>
            </a:r>
            <a:r>
              <a:rPr lang="ru-RU" sz="1800" dirty="0" err="1"/>
              <a:t>культури</a:t>
            </a:r>
            <a:r>
              <a:rPr lang="ru-RU" sz="1800" dirty="0"/>
              <a:t>, </a:t>
            </a:r>
            <a:r>
              <a:rPr lang="ru-RU" sz="1800" dirty="0" err="1"/>
              <a:t>продовжуючи</a:t>
            </a:r>
            <a:r>
              <a:rPr lang="ru-RU" sz="1800" dirty="0"/>
              <a:t> особливо </a:t>
            </a:r>
            <a:r>
              <a:rPr lang="ru-RU" sz="1800" dirty="0" err="1"/>
              <a:t>бурхливо</a:t>
            </a:r>
            <a:r>
              <a:rPr lang="ru-RU" sz="1800" dirty="0"/>
              <a:t> </a:t>
            </a:r>
            <a:r>
              <a:rPr lang="ru-RU" sz="1800" dirty="0" err="1"/>
              <a:t>розвиватись</a:t>
            </a:r>
            <a:r>
              <a:rPr lang="ru-RU" sz="1800" dirty="0"/>
              <a:t> у </a:t>
            </a:r>
            <a:r>
              <a:rPr lang="ru-RU" sz="1800" dirty="0" err="1"/>
              <a:t>класичну</a:t>
            </a:r>
            <a:r>
              <a:rPr lang="ru-RU" sz="1800" dirty="0"/>
              <a:t> </a:t>
            </a:r>
            <a:r>
              <a:rPr lang="ru-RU" sz="1800" dirty="0" err="1"/>
              <a:t>добу</a:t>
            </a:r>
            <a:r>
              <a:rPr lang="ru-RU" sz="1800" dirty="0"/>
              <a:t>, а </a:t>
            </a:r>
            <a:r>
              <a:rPr lang="ru-RU" sz="1800" dirty="0" err="1"/>
              <a:t>пізніше</a:t>
            </a:r>
            <a:r>
              <a:rPr lang="ru-RU" sz="1800" dirty="0"/>
              <a:t> через </a:t>
            </a:r>
            <a:r>
              <a:rPr lang="ru-RU" sz="1800" dirty="0" err="1"/>
              <a:t>вплив</a:t>
            </a:r>
            <a:r>
              <a:rPr lang="ru-RU" sz="1800" dirty="0"/>
              <a:t> на </a:t>
            </a:r>
            <a:r>
              <a:rPr lang="ru-RU" sz="1800" dirty="0" err="1"/>
              <a:t>Стародавній</a:t>
            </a:r>
            <a:r>
              <a:rPr lang="ru-RU" sz="1800" dirty="0"/>
              <a:t> Рим та </a:t>
            </a:r>
            <a:r>
              <a:rPr lang="ru-RU" sz="1800" dirty="0" err="1"/>
              <a:t>еллінізований</a:t>
            </a:r>
            <a:r>
              <a:rPr lang="ru-RU" sz="1800" dirty="0"/>
              <a:t> </a:t>
            </a:r>
            <a:r>
              <a:rPr lang="ru-RU" sz="1800" dirty="0" err="1"/>
              <a:t>Схід</a:t>
            </a:r>
            <a:r>
              <a:rPr lang="ru-RU" sz="1800" dirty="0"/>
              <a:t> </a:t>
            </a:r>
            <a:r>
              <a:rPr lang="ru-RU" sz="1800" dirty="0" err="1"/>
              <a:t>виразилась</a:t>
            </a:r>
            <a:r>
              <a:rPr lang="ru-RU" sz="1800" dirty="0"/>
              <a:t> у </a:t>
            </a:r>
            <a:r>
              <a:rPr lang="ru-RU" sz="1800" dirty="0" err="1"/>
              <a:t>культурі</a:t>
            </a:r>
            <a:r>
              <a:rPr lang="ru-RU" sz="1800" dirty="0"/>
              <a:t> </a:t>
            </a:r>
            <a:r>
              <a:rPr lang="ru-RU" sz="1800" dirty="0" err="1"/>
              <a:t>Візантійської</a:t>
            </a:r>
            <a:r>
              <a:rPr lang="ru-RU" sz="1800" dirty="0"/>
              <a:t> </a:t>
            </a:r>
            <a:r>
              <a:rPr lang="ru-RU" sz="1800" dirty="0" err="1"/>
              <a:t>імперії</a:t>
            </a:r>
            <a:r>
              <a:rPr lang="ru-RU" sz="1800" dirty="0"/>
              <a:t>. </a:t>
            </a:r>
            <a:r>
              <a:rPr lang="ru-RU" sz="1800" dirty="0" err="1"/>
              <a:t>Доба</a:t>
            </a:r>
            <a:r>
              <a:rPr lang="ru-RU" sz="1800" dirty="0"/>
              <a:t> </a:t>
            </a:r>
            <a:r>
              <a:rPr lang="ru-RU" sz="1800" dirty="0" err="1"/>
              <a:t>османського</a:t>
            </a:r>
            <a:r>
              <a:rPr lang="ru-RU" sz="1800" dirty="0"/>
              <a:t> </a:t>
            </a:r>
            <a:r>
              <a:rPr lang="ru-RU" sz="1800" dirty="0" err="1"/>
              <a:t>панування</a:t>
            </a:r>
            <a:r>
              <a:rPr lang="ru-RU" sz="1800" dirty="0"/>
              <a:t> </a:t>
            </a:r>
            <a:r>
              <a:rPr lang="ru-RU" sz="1800" dirty="0" err="1"/>
              <a:t>істотно</a:t>
            </a:r>
            <a:r>
              <a:rPr lang="ru-RU" sz="1800" dirty="0"/>
              <a:t> </a:t>
            </a:r>
            <a:r>
              <a:rPr lang="ru-RU" sz="1800" dirty="0" err="1" smtClean="0"/>
              <a:t>вплинула</a:t>
            </a:r>
            <a:r>
              <a:rPr lang="ru-RU" sz="1800" dirty="0" smtClean="0"/>
              <a:t> </a:t>
            </a:r>
            <a:r>
              <a:rPr lang="ru-RU" sz="1800" dirty="0"/>
              <a:t>на </a:t>
            </a:r>
            <a:r>
              <a:rPr lang="ru-RU" sz="1800" dirty="0" err="1"/>
              <a:t>сучасну</a:t>
            </a:r>
            <a:r>
              <a:rPr lang="ru-RU" sz="1800" dirty="0"/>
              <a:t> </a:t>
            </a:r>
            <a:r>
              <a:rPr lang="ru-RU" sz="1800" dirty="0" err="1"/>
              <a:t>грецьку</a:t>
            </a:r>
            <a:r>
              <a:rPr lang="ru-RU" sz="1800" dirty="0"/>
              <a:t> культуру, </a:t>
            </a:r>
            <a:r>
              <a:rPr lang="ru-RU" sz="1800" dirty="0" err="1"/>
              <a:t>однак</a:t>
            </a:r>
            <a:r>
              <a:rPr lang="ru-RU" sz="1800" dirty="0"/>
              <a:t> </a:t>
            </a:r>
            <a:r>
              <a:rPr lang="ru-RU" sz="1800" dirty="0" err="1"/>
              <a:t>історики</a:t>
            </a:r>
            <a:r>
              <a:rPr lang="ru-RU" sz="1800" dirty="0"/>
              <a:t> </a:t>
            </a:r>
            <a:r>
              <a:rPr lang="ru-RU" sz="1800" dirty="0" err="1"/>
              <a:t>провідну</a:t>
            </a:r>
            <a:r>
              <a:rPr lang="ru-RU" sz="1800" dirty="0"/>
              <a:t> роль у </a:t>
            </a:r>
            <a:r>
              <a:rPr lang="ru-RU" sz="1800" dirty="0" err="1"/>
              <a:t>пожвавленні</a:t>
            </a:r>
            <a:r>
              <a:rPr lang="ru-RU" sz="1800" dirty="0"/>
              <a:t> </a:t>
            </a:r>
            <a:r>
              <a:rPr lang="ru-RU" sz="1800" dirty="0" err="1"/>
              <a:t>грецької</a:t>
            </a:r>
            <a:r>
              <a:rPr lang="ru-RU" sz="1800" dirty="0"/>
              <a:t> </a:t>
            </a:r>
            <a:r>
              <a:rPr lang="ru-RU" sz="1800" dirty="0" err="1"/>
              <a:t>національної</a:t>
            </a:r>
            <a:r>
              <a:rPr lang="ru-RU" sz="1800" dirty="0"/>
              <a:t> </a:t>
            </a:r>
            <a:r>
              <a:rPr lang="ru-RU" sz="1800" dirty="0" err="1"/>
              <a:t>культури</a:t>
            </a:r>
            <a:r>
              <a:rPr lang="ru-RU" sz="1800" dirty="0"/>
              <a:t> </a:t>
            </a:r>
            <a:r>
              <a:rPr lang="ru-RU" sz="1800" dirty="0" err="1"/>
              <a:t>віддають</a:t>
            </a:r>
            <a:r>
              <a:rPr lang="ru-RU" sz="1800" dirty="0"/>
              <a:t> </a:t>
            </a:r>
            <a:r>
              <a:rPr lang="ru-RU" sz="1800" dirty="0" err="1"/>
              <a:t>Грецькій</a:t>
            </a:r>
            <a:r>
              <a:rPr lang="ru-RU" sz="1800" dirty="0"/>
              <a:t> </a:t>
            </a:r>
            <a:r>
              <a:rPr lang="ru-RU" sz="1800" dirty="0" err="1"/>
              <a:t>війні</a:t>
            </a:r>
            <a:r>
              <a:rPr lang="ru-RU" sz="1800" dirty="0"/>
              <a:t> за </a:t>
            </a:r>
            <a:r>
              <a:rPr lang="ru-RU" sz="1800" dirty="0" err="1"/>
              <a:t>незалежність</a:t>
            </a:r>
            <a:r>
              <a:rPr lang="ru-RU" sz="1800" dirty="0"/>
              <a:t> 1821—1829 </a:t>
            </a:r>
            <a:r>
              <a:rPr lang="ru-RU" sz="1800" dirty="0" err="1"/>
              <a:t>років</a:t>
            </a:r>
            <a:r>
              <a:rPr lang="ru-RU" sz="18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006" y="2560638"/>
            <a:ext cx="3275187" cy="3309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85" y="2560638"/>
            <a:ext cx="4409329" cy="3309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90853" y="808671"/>
            <a:ext cx="96011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Давньогрецька</a:t>
            </a:r>
            <a:r>
              <a:rPr lang="ru-RU" dirty="0" smtClean="0"/>
              <a:t> </a:t>
            </a:r>
            <a:r>
              <a:rPr lang="ru-RU" dirty="0" err="1" smtClean="0"/>
              <a:t>цивілізація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першою</a:t>
            </a:r>
            <a:r>
              <a:rPr lang="ru-RU" dirty="0" smtClean="0"/>
              <a:t> в </a:t>
            </a:r>
            <a:r>
              <a:rPr lang="ru-RU" dirty="0" err="1" smtClean="0"/>
              <a:t>Європі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часто </a:t>
            </a:r>
            <a:r>
              <a:rPr lang="ru-RU" dirty="0" err="1" smtClean="0"/>
              <a:t>називають</a:t>
            </a:r>
            <a:r>
              <a:rPr lang="ru-RU" dirty="0" smtClean="0"/>
              <a:t> «</a:t>
            </a:r>
            <a:r>
              <a:rPr lang="ru-RU" dirty="0" err="1" smtClean="0"/>
              <a:t>колискою</a:t>
            </a:r>
            <a:r>
              <a:rPr lang="ru-RU" dirty="0" smtClean="0"/>
              <a:t>»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. </a:t>
            </a:r>
            <a:r>
              <a:rPr lang="ru-RU" dirty="0" err="1" smtClean="0"/>
              <a:t>Цю</a:t>
            </a:r>
            <a:r>
              <a:rPr lang="ru-RU" dirty="0" smtClean="0"/>
              <a:t> метафору,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дослідники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 не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вдалою</a:t>
            </a:r>
            <a:r>
              <a:rPr lang="ru-RU" dirty="0" smtClean="0"/>
              <a:t>. Людина </a:t>
            </a:r>
            <a:r>
              <a:rPr lang="ru-RU" dirty="0" err="1" smtClean="0"/>
              <a:t>виростає</a:t>
            </a:r>
            <a:r>
              <a:rPr lang="ru-RU" dirty="0" smtClean="0"/>
              <a:t>, </a:t>
            </a:r>
            <a:r>
              <a:rPr lang="ru-RU" dirty="0" err="1" smtClean="0"/>
              <a:t>виходить</a:t>
            </a:r>
            <a:r>
              <a:rPr lang="ru-RU" dirty="0" smtClean="0"/>
              <a:t> з </a:t>
            </a:r>
            <a:r>
              <a:rPr lang="ru-RU" dirty="0" err="1" smtClean="0"/>
              <a:t>колиски</a:t>
            </a:r>
            <a:r>
              <a:rPr lang="ru-RU" dirty="0" smtClean="0"/>
              <a:t> - і </a:t>
            </a:r>
            <a:r>
              <a:rPr lang="ru-RU" dirty="0" err="1" smtClean="0"/>
              <a:t>забуває</a:t>
            </a:r>
            <a:r>
              <a:rPr lang="ru-RU" dirty="0" smtClean="0"/>
              <a:t> про </a:t>
            </a:r>
            <a:r>
              <a:rPr lang="ru-RU" dirty="0" err="1" smtClean="0"/>
              <a:t>неї</a:t>
            </a:r>
            <a:r>
              <a:rPr lang="ru-RU" dirty="0" smtClean="0"/>
              <a:t>: вона </a:t>
            </a:r>
            <a:r>
              <a:rPr lang="ru-RU" dirty="0" err="1" smtClean="0"/>
              <a:t>вже</a:t>
            </a:r>
            <a:r>
              <a:rPr lang="ru-RU" dirty="0" smtClean="0"/>
              <a:t> не </a:t>
            </a:r>
            <a:r>
              <a:rPr lang="ru-RU" dirty="0" err="1" smtClean="0"/>
              <a:t>знадобиться</a:t>
            </a:r>
            <a:r>
              <a:rPr lang="ru-RU" dirty="0" smtClean="0"/>
              <a:t>. </a:t>
            </a:r>
            <a:r>
              <a:rPr lang="ru-RU" dirty="0" err="1" smtClean="0"/>
              <a:t>Вважають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вмістний</a:t>
            </a:r>
            <a:r>
              <a:rPr lang="ru-RU" dirty="0" smtClean="0"/>
              <a:t> </a:t>
            </a:r>
            <a:r>
              <a:rPr lang="ru-RU" dirty="0" err="1" smtClean="0"/>
              <a:t>інший</a:t>
            </a:r>
            <a:r>
              <a:rPr lang="ru-RU" dirty="0" smtClean="0"/>
              <a:t> образ: </a:t>
            </a:r>
            <a:r>
              <a:rPr lang="ru-RU" dirty="0" err="1" smtClean="0"/>
              <a:t>антична</a:t>
            </a:r>
            <a:r>
              <a:rPr lang="ru-RU" dirty="0" smtClean="0"/>
              <a:t> </a:t>
            </a:r>
            <a:r>
              <a:rPr lang="ru-RU" dirty="0" err="1" smtClean="0"/>
              <a:t>Греція</a:t>
            </a:r>
            <a:r>
              <a:rPr lang="ru-RU" dirty="0" smtClean="0"/>
              <a:t> - фундамент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цивілізації</a:t>
            </a:r>
            <a:r>
              <a:rPr lang="ru-RU" dirty="0" smtClean="0"/>
              <a:t>. Вся </a:t>
            </a:r>
            <a:r>
              <a:rPr lang="ru-RU" dirty="0" err="1" smtClean="0"/>
              <a:t>подальша</a:t>
            </a:r>
            <a:r>
              <a:rPr lang="ru-RU" dirty="0" smtClean="0"/>
              <a:t>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</a:t>
            </a:r>
            <a:r>
              <a:rPr lang="ru-RU" dirty="0" err="1" smtClean="0"/>
              <a:t>грунтувалася</a:t>
            </a:r>
            <a:r>
              <a:rPr lang="ru-RU" dirty="0" smtClean="0"/>
              <a:t> і </a:t>
            </a:r>
            <a:r>
              <a:rPr lang="ru-RU" dirty="0" err="1" smtClean="0"/>
              <a:t>грунтується</a:t>
            </a:r>
            <a:r>
              <a:rPr lang="ru-RU" dirty="0" smtClean="0"/>
              <a:t> на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могутньому</a:t>
            </a:r>
            <a:r>
              <a:rPr lang="ru-RU" dirty="0" smtClean="0"/>
              <a:t> </a:t>
            </a:r>
            <a:r>
              <a:rPr lang="ru-RU" dirty="0" err="1" smtClean="0"/>
              <a:t>фундаменті</a:t>
            </a:r>
            <a:r>
              <a:rPr lang="ru-RU" dirty="0" smtClean="0"/>
              <a:t> і </a:t>
            </a:r>
            <a:r>
              <a:rPr lang="ru-RU" dirty="0" err="1" smtClean="0"/>
              <a:t>немислима</a:t>
            </a:r>
            <a:r>
              <a:rPr lang="ru-RU" dirty="0" smtClean="0"/>
              <a:t> без </a:t>
            </a:r>
            <a:r>
              <a:rPr lang="ru-RU" dirty="0" err="1" smtClean="0"/>
              <a:t>нього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78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Архітектура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2658532"/>
            <a:ext cx="9601198" cy="3196357"/>
          </a:xfrm>
        </p:spPr>
        <p:txBody>
          <a:bodyPr/>
          <a:lstStyle/>
          <a:p>
            <a:endParaRPr lang="ru-RU" dirty="0"/>
          </a:p>
          <a:p>
            <a:r>
              <a:rPr lang="ru-RU" sz="1600" dirty="0" err="1" smtClean="0"/>
              <a:t>Ріст</a:t>
            </a:r>
            <a:r>
              <a:rPr lang="ru-RU" sz="1600" dirty="0" smtClean="0"/>
              <a:t> </a:t>
            </a:r>
            <a:r>
              <a:rPr lang="ru-RU" sz="1600" dirty="0" err="1"/>
              <a:t>міст</a:t>
            </a:r>
            <a:r>
              <a:rPr lang="ru-RU" sz="1600" dirty="0"/>
              <a:t>, в першу </a:t>
            </a:r>
            <a:r>
              <a:rPr lang="ru-RU" sz="1600" dirty="0" err="1"/>
              <a:t>чергу</a:t>
            </a:r>
            <a:r>
              <a:rPr lang="ru-RU" sz="1600" dirty="0"/>
              <a:t>, </a:t>
            </a:r>
            <a:r>
              <a:rPr lang="ru-RU" sz="1600" dirty="0" err="1"/>
              <a:t>відбився</a:t>
            </a:r>
            <a:r>
              <a:rPr lang="ru-RU" sz="1600" dirty="0"/>
              <a:t> на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монументальної</a:t>
            </a:r>
            <a:r>
              <a:rPr lang="ru-RU" sz="1600" dirty="0"/>
              <a:t> </a:t>
            </a:r>
            <a:r>
              <a:rPr lang="ru-RU" sz="1600" dirty="0" err="1"/>
              <a:t>архітектури</a:t>
            </a:r>
            <a:r>
              <a:rPr lang="ru-RU" sz="1600" dirty="0"/>
              <a:t>. Храм, в </a:t>
            </a:r>
            <a:r>
              <a:rPr lang="ru-RU" sz="1600" dirty="0" err="1"/>
              <a:t>якому</a:t>
            </a:r>
            <a:r>
              <a:rPr lang="ru-RU" sz="1600" dirty="0"/>
              <a:t> </a:t>
            </a:r>
            <a:r>
              <a:rPr lang="ru-RU" sz="1600" dirty="0" err="1"/>
              <a:t>встановлювались</a:t>
            </a:r>
            <a:r>
              <a:rPr lang="ru-RU" sz="1600" dirty="0"/>
              <a:t> </a:t>
            </a:r>
            <a:r>
              <a:rPr lang="ru-RU" sz="1600" dirty="0" err="1"/>
              <a:t>статуї</a:t>
            </a:r>
            <a:r>
              <a:rPr lang="ru-RU" sz="1600" dirty="0"/>
              <a:t> </a:t>
            </a:r>
            <a:r>
              <a:rPr lang="ru-RU" sz="1600" dirty="0" err="1"/>
              <a:t>богів</a:t>
            </a:r>
            <a:r>
              <a:rPr lang="ru-RU" sz="1600" dirty="0"/>
              <a:t>, став </a:t>
            </a:r>
            <a:r>
              <a:rPr lang="ru-RU" sz="1600" dirty="0" err="1"/>
              <a:t>основним</a:t>
            </a:r>
            <a:r>
              <a:rPr lang="ru-RU" sz="1600" dirty="0"/>
              <a:t> типом </a:t>
            </a:r>
            <a:r>
              <a:rPr lang="ru-RU" sz="1600" dirty="0" err="1"/>
              <a:t>громадських</a:t>
            </a:r>
            <a:r>
              <a:rPr lang="ru-RU" sz="1600" dirty="0"/>
              <a:t> </a:t>
            </a:r>
            <a:r>
              <a:rPr lang="ru-RU" sz="1600" dirty="0" err="1"/>
              <a:t>споруд</a:t>
            </a:r>
            <a:r>
              <a:rPr lang="ru-RU" sz="1600" dirty="0"/>
              <a:t>.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панував</a:t>
            </a:r>
            <a:r>
              <a:rPr lang="ru-RU" sz="1600" dirty="0"/>
              <a:t> у </a:t>
            </a:r>
            <a:r>
              <a:rPr lang="ru-RU" sz="1600" dirty="0" err="1"/>
              <a:t>міській</a:t>
            </a:r>
            <a:r>
              <a:rPr lang="ru-RU" sz="1600" dirty="0"/>
              <a:t> </a:t>
            </a:r>
            <a:r>
              <a:rPr lang="ru-RU" sz="1600" dirty="0" err="1"/>
              <a:t>забудові</a:t>
            </a:r>
            <a:r>
              <a:rPr lang="ru-RU" sz="1600" dirty="0"/>
              <a:t>, </a:t>
            </a:r>
            <a:r>
              <a:rPr lang="ru-RU" sz="1600" dirty="0" err="1"/>
              <a:t>розташовуючись</a:t>
            </a:r>
            <a:r>
              <a:rPr lang="ru-RU" sz="1600" dirty="0"/>
              <a:t> на </a:t>
            </a:r>
            <a:r>
              <a:rPr lang="ru-RU" sz="1600" dirty="0" err="1"/>
              <a:t>центральній</a:t>
            </a:r>
            <a:r>
              <a:rPr lang="ru-RU" sz="1600" dirty="0"/>
              <a:t> </a:t>
            </a:r>
            <a:r>
              <a:rPr lang="ru-RU" sz="1600" dirty="0" err="1"/>
              <a:t>площі</a:t>
            </a:r>
            <a:r>
              <a:rPr lang="ru-RU" sz="1600" dirty="0"/>
              <a:t> </a:t>
            </a:r>
            <a:r>
              <a:rPr lang="ru-RU" sz="1600" dirty="0" err="1"/>
              <a:t>міста</a:t>
            </a:r>
            <a:r>
              <a:rPr lang="ru-RU" sz="1600" dirty="0"/>
              <a:t>, де </a:t>
            </a:r>
            <a:r>
              <a:rPr lang="ru-RU" sz="1600" dirty="0" err="1"/>
              <a:t>відбувались</a:t>
            </a:r>
            <a:r>
              <a:rPr lang="ru-RU" sz="1600" dirty="0"/>
              <a:t> </a:t>
            </a:r>
            <a:r>
              <a:rPr lang="ru-RU" sz="1600" dirty="0" err="1"/>
              <a:t>народні</a:t>
            </a:r>
            <a:r>
              <a:rPr lang="ru-RU" sz="1600" dirty="0"/>
              <a:t> </a:t>
            </a:r>
            <a:r>
              <a:rPr lang="ru-RU" sz="1600" dirty="0" err="1"/>
              <a:t>зібрання</a:t>
            </a:r>
            <a:r>
              <a:rPr lang="ru-RU" sz="1600" dirty="0"/>
              <a:t> з </a:t>
            </a:r>
            <a:r>
              <a:rPr lang="ru-RU" sz="1600" dirty="0" err="1"/>
              <a:t>різних</a:t>
            </a:r>
            <a:r>
              <a:rPr lang="ru-RU" sz="1600" dirty="0"/>
              <a:t> </a:t>
            </a:r>
            <a:r>
              <a:rPr lang="ru-RU" sz="1600" dirty="0" err="1"/>
              <a:t>приводів</a:t>
            </a:r>
            <a:r>
              <a:rPr lang="ru-RU" sz="1600" dirty="0"/>
              <a:t>, в тому </a:t>
            </a:r>
            <a:r>
              <a:rPr lang="ru-RU" sz="1600" dirty="0" err="1"/>
              <a:t>числі</a:t>
            </a:r>
            <a:r>
              <a:rPr lang="ru-RU" sz="1600" dirty="0"/>
              <a:t> </a:t>
            </a:r>
            <a:r>
              <a:rPr lang="ru-RU" sz="1600" dirty="0" err="1"/>
              <a:t>релігійні</a:t>
            </a:r>
            <a:r>
              <a:rPr lang="ru-RU" sz="1600" dirty="0"/>
              <a:t> </a:t>
            </a:r>
            <a:r>
              <a:rPr lang="ru-RU" sz="1600" dirty="0" err="1"/>
              <a:t>урочистості</a:t>
            </a:r>
            <a:r>
              <a:rPr lang="ru-RU" sz="1600" dirty="0"/>
              <a:t>. </a:t>
            </a:r>
            <a:r>
              <a:rPr lang="ru-RU" sz="1600" dirty="0" err="1"/>
              <a:t>Навколо</a:t>
            </a:r>
            <a:r>
              <a:rPr lang="ru-RU" sz="1600" dirty="0"/>
              <a:t> </a:t>
            </a:r>
            <a:r>
              <a:rPr lang="ru-RU" sz="1600" dirty="0" err="1"/>
              <a:t>давньогрецького</a:t>
            </a:r>
            <a:r>
              <a:rPr lang="ru-RU" sz="1600" dirty="0"/>
              <a:t> храму </a:t>
            </a:r>
            <a:r>
              <a:rPr lang="ru-RU" sz="1600" dirty="0" err="1"/>
              <a:t>зосереджувалось</a:t>
            </a:r>
            <a:r>
              <a:rPr lang="ru-RU" sz="1600" dirty="0"/>
              <a:t> все </a:t>
            </a:r>
            <a:r>
              <a:rPr lang="ru-RU" sz="1600" dirty="0" err="1"/>
              <a:t>життя</a:t>
            </a:r>
            <a:r>
              <a:rPr lang="ru-RU" sz="1600" dirty="0"/>
              <a:t> </a:t>
            </a:r>
            <a:r>
              <a:rPr lang="ru-RU" sz="1600" dirty="0" err="1"/>
              <a:t>грецького</a:t>
            </a:r>
            <a:r>
              <a:rPr lang="ru-RU" sz="1600" dirty="0"/>
              <a:t> </a:t>
            </a:r>
            <a:r>
              <a:rPr lang="ru-RU" sz="1600" dirty="0" err="1"/>
              <a:t>полісу</a:t>
            </a:r>
            <a:r>
              <a:rPr lang="ru-RU" sz="1600" dirty="0"/>
              <a:t> та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громадян</a:t>
            </a:r>
            <a:r>
              <a:rPr lang="ru-RU" sz="1600" dirty="0"/>
              <a:t>. </a:t>
            </a:r>
            <a:r>
              <a:rPr lang="ru-RU" sz="1600" dirty="0" err="1"/>
              <a:t>Саме</a:t>
            </a:r>
            <a:r>
              <a:rPr lang="ru-RU" sz="1600" dirty="0"/>
              <a:t> тому </a:t>
            </a:r>
            <a:r>
              <a:rPr lang="ru-RU" sz="1600" dirty="0" err="1"/>
              <a:t>архітектурі</a:t>
            </a:r>
            <a:r>
              <a:rPr lang="ru-RU" sz="1600" dirty="0"/>
              <a:t> храму </a:t>
            </a:r>
            <a:r>
              <a:rPr lang="ru-RU" sz="1600" dirty="0" err="1"/>
              <a:t>приділяли</a:t>
            </a:r>
            <a:r>
              <a:rPr lang="ru-RU" sz="1600" dirty="0"/>
              <a:t> </a:t>
            </a:r>
            <a:r>
              <a:rPr lang="ru-RU" sz="1600" dirty="0" err="1"/>
              <a:t>значну</a:t>
            </a:r>
            <a:r>
              <a:rPr lang="ru-RU" sz="1600" dirty="0"/>
              <a:t> </a:t>
            </a:r>
            <a:r>
              <a:rPr lang="ru-RU" sz="1600" dirty="0" err="1"/>
              <a:t>увагу</a:t>
            </a:r>
            <a:r>
              <a:rPr lang="ru-RU" sz="1600" dirty="0"/>
              <a:t>. </a:t>
            </a:r>
            <a:r>
              <a:rPr lang="ru-RU" sz="1600" dirty="0" err="1"/>
              <a:t>Вже</a:t>
            </a:r>
            <a:r>
              <a:rPr lang="ru-RU" sz="1600" dirty="0"/>
              <a:t> в 7 </a:t>
            </a:r>
            <a:r>
              <a:rPr lang="ru-RU" sz="1600" dirty="0" err="1"/>
              <a:t>столітті</a:t>
            </a:r>
            <a:r>
              <a:rPr lang="ru-RU" sz="1600" dirty="0"/>
              <a:t> до н. е. </a:t>
            </a:r>
            <a:r>
              <a:rPr lang="ru-RU" sz="1600" dirty="0" err="1"/>
              <a:t>давньогрецькі</a:t>
            </a:r>
            <a:r>
              <a:rPr lang="ru-RU" sz="1600" dirty="0"/>
              <a:t> </a:t>
            </a:r>
            <a:r>
              <a:rPr lang="ru-RU" sz="1600" dirty="0" err="1"/>
              <a:t>архітектори</a:t>
            </a:r>
            <a:r>
              <a:rPr lang="ru-RU" sz="1600" dirty="0"/>
              <a:t> </a:t>
            </a:r>
            <a:r>
              <a:rPr lang="ru-RU" sz="1600" dirty="0" err="1"/>
              <a:t>розробили</a:t>
            </a:r>
            <a:r>
              <a:rPr lang="ru-RU" sz="1600" dirty="0"/>
              <a:t> систему </a:t>
            </a:r>
            <a:r>
              <a:rPr lang="ru-RU" sz="1600" dirty="0" err="1"/>
              <a:t>співвідношень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несучими</a:t>
            </a:r>
            <a:r>
              <a:rPr lang="ru-RU" sz="1600" dirty="0"/>
              <a:t> та </a:t>
            </a:r>
            <a:r>
              <a:rPr lang="ru-RU" sz="1600" dirty="0" err="1"/>
              <a:t>тими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несуть</a:t>
            </a:r>
            <a:r>
              <a:rPr lang="ru-RU" sz="1600" dirty="0"/>
              <a:t>, </a:t>
            </a:r>
            <a:r>
              <a:rPr lang="ru-RU" sz="1600" dirty="0" err="1"/>
              <a:t>елементами</a:t>
            </a:r>
            <a:r>
              <a:rPr lang="ru-RU" sz="1600" dirty="0"/>
              <a:t> </a:t>
            </a:r>
            <a:r>
              <a:rPr lang="ru-RU" sz="1600" dirty="0" err="1"/>
              <a:t>споруди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Ця</a:t>
            </a:r>
            <a:r>
              <a:rPr lang="ru-RU" sz="1600" dirty="0"/>
              <a:t> система </a:t>
            </a:r>
            <a:r>
              <a:rPr lang="ru-RU" sz="1600" dirty="0" err="1"/>
              <a:t>співвідношень</a:t>
            </a:r>
            <a:r>
              <a:rPr lang="ru-RU" sz="1600" dirty="0"/>
              <a:t>, яка </a:t>
            </a:r>
            <a:r>
              <a:rPr lang="ru-RU" sz="1600" dirty="0" err="1" smtClean="0"/>
              <a:t>лягла</a:t>
            </a:r>
            <a:r>
              <a:rPr lang="ru-RU" sz="1600" dirty="0" smtClean="0"/>
              <a:t> </a:t>
            </a:r>
            <a:r>
              <a:rPr lang="ru-RU" sz="1600" dirty="0"/>
              <a:t>в основу </a:t>
            </a:r>
            <a:r>
              <a:rPr lang="ru-RU" sz="1600" dirty="0" err="1"/>
              <a:t>архітектури</a:t>
            </a:r>
            <a:r>
              <a:rPr lang="ru-RU" sz="1600" dirty="0"/>
              <a:t> </a:t>
            </a:r>
            <a:r>
              <a:rPr lang="ru-RU" sz="1600" dirty="0" err="1"/>
              <a:t>всього</a:t>
            </a:r>
            <a:r>
              <a:rPr lang="ru-RU" sz="1600" dirty="0"/>
              <a:t> </a:t>
            </a:r>
            <a:r>
              <a:rPr lang="ru-RU" sz="1600" dirty="0" err="1"/>
              <a:t>західного</a:t>
            </a:r>
            <a:r>
              <a:rPr lang="ru-RU" sz="1600" dirty="0"/>
              <a:t> </a:t>
            </a:r>
            <a:r>
              <a:rPr lang="ru-RU" sz="1600" dirty="0" err="1"/>
              <a:t>світу</a:t>
            </a:r>
            <a:r>
              <a:rPr lang="ru-RU" sz="1600" dirty="0"/>
              <a:t>, </a:t>
            </a:r>
            <a:r>
              <a:rPr lang="ru-RU" sz="1600" dirty="0" err="1"/>
              <a:t>отримала</a:t>
            </a:r>
            <a:r>
              <a:rPr lang="ru-RU" sz="1600" dirty="0"/>
              <a:t> </a:t>
            </a:r>
            <a:r>
              <a:rPr lang="ru-RU" sz="1600" dirty="0" err="1"/>
              <a:t>назву</a:t>
            </a:r>
            <a:r>
              <a:rPr lang="ru-RU" sz="1600" dirty="0"/>
              <a:t> </a:t>
            </a:r>
            <a:r>
              <a:rPr lang="ru-RU" sz="1600" dirty="0" err="1"/>
              <a:t>ордерної</a:t>
            </a:r>
            <a:r>
              <a:rPr lang="ru-RU" sz="1600" dirty="0"/>
              <a:t> </a:t>
            </a:r>
            <a:r>
              <a:rPr lang="ru-RU" sz="1600" dirty="0" err="1"/>
              <a:t>системи</a:t>
            </a:r>
            <a:r>
              <a:rPr lang="ru-RU" sz="1600" dirty="0"/>
              <a:t>. </a:t>
            </a:r>
            <a:r>
              <a:rPr lang="ru-RU" sz="1600" dirty="0" err="1"/>
              <a:t>Храми</a:t>
            </a:r>
            <a:r>
              <a:rPr lang="ru-RU" sz="1600" dirty="0"/>
              <a:t> греки </a:t>
            </a:r>
            <a:r>
              <a:rPr lang="ru-RU" sz="1600" dirty="0" err="1"/>
              <a:t>будували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блоків</a:t>
            </a:r>
            <a:r>
              <a:rPr lang="ru-RU" sz="1600" dirty="0"/>
              <a:t> </a:t>
            </a:r>
            <a:r>
              <a:rPr lang="ru-RU" sz="1600" dirty="0" err="1"/>
              <a:t>вапняку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мармуру</a:t>
            </a:r>
            <a:r>
              <a:rPr lang="ru-RU" sz="1600" dirty="0"/>
              <a:t>, не </a:t>
            </a:r>
            <a:r>
              <a:rPr lang="ru-RU" sz="1600" dirty="0" err="1"/>
              <a:t>з'єднуючи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жодним</a:t>
            </a:r>
            <a:r>
              <a:rPr lang="ru-RU" sz="1600" dirty="0"/>
              <a:t> </a:t>
            </a:r>
            <a:r>
              <a:rPr lang="ru-RU" sz="1600" dirty="0" err="1"/>
              <a:t>скріплюючим</a:t>
            </a:r>
            <a:r>
              <a:rPr lang="ru-RU" sz="1600" dirty="0"/>
              <a:t> </a:t>
            </a:r>
            <a:r>
              <a:rPr lang="ru-RU" sz="1600" dirty="0" err="1"/>
              <a:t>розчином</a:t>
            </a:r>
            <a:r>
              <a:rPr lang="ru-RU" sz="1600" dirty="0"/>
              <a:t>. </a:t>
            </a:r>
            <a:r>
              <a:rPr lang="ru-RU" sz="1600" dirty="0" err="1"/>
              <a:t>Окремі</a:t>
            </a:r>
            <a:r>
              <a:rPr lang="ru-RU" sz="1600" dirty="0"/>
              <a:t> </a:t>
            </a:r>
            <a:r>
              <a:rPr lang="ru-RU" sz="1600" dirty="0" err="1"/>
              <a:t>архітектурні</a:t>
            </a:r>
            <a:r>
              <a:rPr lang="ru-RU" sz="1600" dirty="0"/>
              <a:t> </a:t>
            </a:r>
            <a:r>
              <a:rPr lang="ru-RU" sz="1600" dirty="0" err="1"/>
              <a:t>деталі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деталі</a:t>
            </a:r>
            <a:r>
              <a:rPr lang="ru-RU" sz="1600" dirty="0"/>
              <a:t> скульптурного </a:t>
            </a:r>
            <a:r>
              <a:rPr lang="ru-RU" sz="1600" dirty="0" err="1"/>
              <a:t>оздоблення</a:t>
            </a:r>
            <a:r>
              <a:rPr lang="ru-RU" sz="1600" dirty="0"/>
              <a:t> </a:t>
            </a:r>
            <a:r>
              <a:rPr lang="ru-RU" sz="1600" dirty="0" err="1"/>
              <a:t>храмів</a:t>
            </a:r>
            <a:r>
              <a:rPr lang="ru-RU" sz="1600" dirty="0"/>
              <a:t> </a:t>
            </a:r>
            <a:r>
              <a:rPr lang="ru-RU" sz="1600" dirty="0" err="1"/>
              <a:t>фарбувались</a:t>
            </a:r>
            <a:r>
              <a:rPr lang="ru-RU" sz="1600" dirty="0"/>
              <a:t> у </a:t>
            </a:r>
            <a:r>
              <a:rPr lang="ru-RU" sz="1600" dirty="0" err="1"/>
              <a:t>яскраві</a:t>
            </a:r>
            <a:r>
              <a:rPr lang="ru-RU" sz="1600" dirty="0"/>
              <a:t> </a:t>
            </a:r>
            <a:r>
              <a:rPr lang="ru-RU" sz="1600" dirty="0" err="1"/>
              <a:t>кольори</a:t>
            </a:r>
            <a:r>
              <a:rPr lang="ru-RU" sz="1600" dirty="0"/>
              <a:t>. </a:t>
            </a:r>
            <a:r>
              <a:rPr lang="ru-RU" sz="1600" dirty="0" err="1"/>
              <a:t>Основний</a:t>
            </a:r>
            <a:r>
              <a:rPr lang="ru-RU" sz="1600" dirty="0"/>
              <a:t> принцип </a:t>
            </a:r>
            <a:r>
              <a:rPr lang="ru-RU" sz="1600" dirty="0" err="1"/>
              <a:t>грецької</a:t>
            </a:r>
            <a:r>
              <a:rPr lang="ru-RU" sz="1600" dirty="0"/>
              <a:t> </a:t>
            </a:r>
            <a:r>
              <a:rPr lang="ru-RU" sz="1600" dirty="0" err="1"/>
              <a:t>античної</a:t>
            </a:r>
            <a:r>
              <a:rPr lang="ru-RU" sz="1600" dirty="0"/>
              <a:t> </a:t>
            </a:r>
            <a:r>
              <a:rPr lang="ru-RU" sz="1600" dirty="0" err="1"/>
              <a:t>поліхромії</a:t>
            </a:r>
            <a:r>
              <a:rPr lang="ru-RU" sz="1600" dirty="0"/>
              <a:t> </a:t>
            </a:r>
            <a:r>
              <a:rPr lang="ru-RU" sz="1600" dirty="0" err="1"/>
              <a:t>полягав</a:t>
            </a:r>
            <a:r>
              <a:rPr lang="ru-RU" sz="1600" dirty="0"/>
              <a:t> в тому,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великі</a:t>
            </a:r>
            <a:r>
              <a:rPr lang="ru-RU" sz="1600" dirty="0"/>
              <a:t> </a:t>
            </a:r>
            <a:r>
              <a:rPr lang="ru-RU" sz="1600" dirty="0" err="1"/>
              <a:t>частини</a:t>
            </a:r>
            <a:r>
              <a:rPr lang="ru-RU" sz="1600" dirty="0"/>
              <a:t> </a:t>
            </a:r>
            <a:r>
              <a:rPr lang="ru-RU" sz="1600" dirty="0" err="1"/>
              <a:t>будівлі</a:t>
            </a:r>
            <a:r>
              <a:rPr lang="ru-RU" sz="1600" dirty="0"/>
              <a:t>,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широкі</a:t>
            </a:r>
            <a:r>
              <a:rPr lang="ru-RU" sz="1600" dirty="0"/>
              <a:t> </a:t>
            </a:r>
            <a:r>
              <a:rPr lang="ru-RU" sz="1600" dirty="0" err="1"/>
              <a:t>площини</a:t>
            </a:r>
            <a:r>
              <a:rPr lang="ru-RU" sz="1600" dirty="0"/>
              <a:t> </a:t>
            </a:r>
            <a:r>
              <a:rPr lang="ru-RU" sz="1600" dirty="0" err="1" smtClean="0"/>
              <a:t>залишали</a:t>
            </a:r>
            <a:r>
              <a:rPr lang="ru-RU" sz="1600" dirty="0" smtClean="0"/>
              <a:t> </a:t>
            </a:r>
            <a:r>
              <a:rPr lang="ru-RU" sz="1600" dirty="0" err="1"/>
              <a:t>нерозфарбованими</a:t>
            </a:r>
            <a:r>
              <a:rPr lang="ru-RU" sz="1600" dirty="0"/>
              <a:t>, </a:t>
            </a:r>
            <a:r>
              <a:rPr lang="ru-RU" sz="1600" dirty="0" err="1"/>
              <a:t>тобто</a:t>
            </a:r>
            <a:r>
              <a:rPr lang="ru-RU" sz="1600" dirty="0"/>
              <a:t> </a:t>
            </a:r>
            <a:r>
              <a:rPr lang="ru-RU" sz="1600" dirty="0" err="1"/>
              <a:t>нижня</a:t>
            </a:r>
            <a:r>
              <a:rPr lang="ru-RU" sz="1600" dirty="0"/>
              <a:t> </a:t>
            </a:r>
            <a:r>
              <a:rPr lang="ru-RU" sz="1600" dirty="0" err="1"/>
              <a:t>частина</a:t>
            </a:r>
            <a:r>
              <a:rPr lang="ru-RU" sz="1600" dirty="0"/>
              <a:t> храму </a:t>
            </a:r>
            <a:r>
              <a:rPr lang="ru-RU" sz="1600" dirty="0" err="1"/>
              <a:t>залишалась</a:t>
            </a:r>
            <a:r>
              <a:rPr lang="ru-RU" sz="1600" dirty="0"/>
              <a:t> </a:t>
            </a:r>
            <a:r>
              <a:rPr lang="ru-RU" sz="1600" dirty="0" err="1"/>
              <a:t>білою</a:t>
            </a:r>
            <a:r>
              <a:rPr lang="ru-RU" sz="1600" dirty="0"/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56" y="2285999"/>
            <a:ext cx="5146343" cy="3731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54" y="2512188"/>
            <a:ext cx="5080000" cy="3213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9951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Живопис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10155072" cy="3551198"/>
          </a:xfrm>
        </p:spPr>
        <p:txBody>
          <a:bodyPr/>
          <a:lstStyle/>
          <a:p>
            <a:r>
              <a:rPr lang="ru-RU" sz="2000" dirty="0" err="1"/>
              <a:t>Епоха</a:t>
            </a:r>
            <a:r>
              <a:rPr lang="ru-RU" sz="2000" dirty="0"/>
              <a:t> </a:t>
            </a:r>
            <a:r>
              <a:rPr lang="ru-RU" sz="2000" dirty="0" err="1"/>
              <a:t>античної</a:t>
            </a:r>
            <a:r>
              <a:rPr lang="ru-RU" sz="2000" dirty="0"/>
              <a:t> </a:t>
            </a:r>
            <a:r>
              <a:rPr lang="ru-RU" sz="2000" dirty="0" err="1"/>
              <a:t>Греції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самої</a:t>
            </a:r>
            <a:r>
              <a:rPr lang="ru-RU" sz="2000" dirty="0"/>
              <a:t> </a:t>
            </a:r>
            <a:r>
              <a:rPr lang="ru-RU" sz="2000" dirty="0" err="1"/>
              <a:t>блискучою</a:t>
            </a:r>
            <a:r>
              <a:rPr lang="ru-RU" sz="2000" dirty="0"/>
              <a:t> </a:t>
            </a:r>
            <a:r>
              <a:rPr lang="ru-RU" sz="2000" dirty="0" err="1"/>
              <a:t>епохою</a:t>
            </a:r>
            <a:r>
              <a:rPr lang="ru-RU" sz="2000" dirty="0"/>
              <a:t> в </a:t>
            </a:r>
            <a:r>
              <a:rPr lang="ru-RU" sz="2000" dirty="0" err="1"/>
              <a:t>історії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образотворчого</a:t>
            </a:r>
            <a:r>
              <a:rPr lang="ru-RU" sz="2000" dirty="0"/>
              <a:t> </a:t>
            </a:r>
            <a:r>
              <a:rPr lang="ru-RU" sz="2000" dirty="0" err="1"/>
              <a:t>мистецтва</a:t>
            </a:r>
            <a:r>
              <a:rPr lang="ru-RU" sz="2000" dirty="0"/>
              <a:t> </a:t>
            </a:r>
            <a:r>
              <a:rPr lang="ru-RU" sz="2000" dirty="0" err="1"/>
              <a:t>стародавнього</a:t>
            </a:r>
            <a:r>
              <a:rPr lang="ru-RU" sz="2000" dirty="0"/>
              <a:t> </a:t>
            </a:r>
            <a:r>
              <a:rPr lang="ru-RU" sz="2000" dirty="0" err="1"/>
              <a:t>світу</a:t>
            </a:r>
            <a:r>
              <a:rPr lang="ru-RU" sz="2000" dirty="0"/>
              <a:t>.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грецького</a:t>
            </a:r>
            <a:r>
              <a:rPr lang="ru-RU" sz="2000" dirty="0"/>
              <a:t> </a:t>
            </a:r>
            <a:r>
              <a:rPr lang="ru-RU" sz="2000" dirty="0" err="1"/>
              <a:t>образотворчого</a:t>
            </a:r>
            <a:r>
              <a:rPr lang="ru-RU" sz="2000" dirty="0"/>
              <a:t> </a:t>
            </a:r>
            <a:r>
              <a:rPr lang="ru-RU" sz="2000" dirty="0" err="1"/>
              <a:t>мистецтва</a:t>
            </a:r>
            <a:r>
              <a:rPr lang="ru-RU" sz="2000" dirty="0"/>
              <a:t> </a:t>
            </a:r>
            <a:r>
              <a:rPr lang="ru-RU" sz="2000" dirty="0" err="1"/>
              <a:t>надзвичайно</a:t>
            </a:r>
            <a:r>
              <a:rPr lang="ru-RU" sz="2000" dirty="0"/>
              <a:t> </a:t>
            </a:r>
            <a:r>
              <a:rPr lang="ru-RU" sz="2000" dirty="0" err="1"/>
              <a:t>велике</a:t>
            </a:r>
            <a:r>
              <a:rPr lang="ru-RU" sz="2000" dirty="0"/>
              <a:t>. Тут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закладений</a:t>
            </a:r>
            <a:r>
              <a:rPr lang="ru-RU" sz="2000" dirty="0"/>
              <a:t> метод </a:t>
            </a:r>
            <a:r>
              <a:rPr lang="ru-RU" sz="2000" dirty="0" err="1"/>
              <a:t>наукового</a:t>
            </a:r>
            <a:r>
              <a:rPr lang="ru-RU" sz="2000" dirty="0"/>
              <a:t> </a:t>
            </a:r>
            <a:r>
              <a:rPr lang="ru-RU" sz="2000" dirty="0" err="1"/>
              <a:t>розуміння</a:t>
            </a:r>
            <a:r>
              <a:rPr lang="ru-RU" sz="2000" dirty="0"/>
              <a:t> </a:t>
            </a:r>
            <a:r>
              <a:rPr lang="ru-RU" sz="2000" dirty="0" err="1"/>
              <a:t>мистецтва</a:t>
            </a:r>
            <a:r>
              <a:rPr lang="ru-RU" sz="2000" dirty="0"/>
              <a:t>. </a:t>
            </a:r>
            <a:r>
              <a:rPr lang="ru-RU" sz="2000" dirty="0" err="1"/>
              <a:t>Грецькі</a:t>
            </a:r>
            <a:r>
              <a:rPr lang="ru-RU" sz="2000" dirty="0"/>
              <a:t> художники-педагоги закликали </a:t>
            </a:r>
            <a:r>
              <a:rPr lang="ru-RU" sz="2000" dirty="0" err="1"/>
              <a:t>своїх</a:t>
            </a:r>
            <a:r>
              <a:rPr lang="ru-RU" sz="2000" dirty="0"/>
              <a:t> </a:t>
            </a:r>
            <a:r>
              <a:rPr lang="ru-RU" sz="2000" dirty="0" err="1"/>
              <a:t>учнів</a:t>
            </a:r>
            <a:r>
              <a:rPr lang="ru-RU" sz="2000" dirty="0"/>
              <a:t> і </a:t>
            </a:r>
            <a:r>
              <a:rPr lang="ru-RU" sz="2000" dirty="0" err="1"/>
              <a:t>послідовників</a:t>
            </a:r>
            <a:r>
              <a:rPr lang="ru-RU" sz="2000" dirty="0"/>
              <a:t> </a:t>
            </a:r>
            <a:r>
              <a:rPr lang="ru-RU" sz="2000" dirty="0" err="1"/>
              <a:t>вивчати</a:t>
            </a:r>
            <a:r>
              <a:rPr lang="ru-RU" sz="2000" dirty="0"/>
              <a:t> природу, </a:t>
            </a:r>
            <a:r>
              <a:rPr lang="ru-RU" sz="2000" dirty="0" err="1"/>
              <a:t>спостерігати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красу, </a:t>
            </a:r>
            <a:r>
              <a:rPr lang="ru-RU" sz="2000" dirty="0" err="1"/>
              <a:t>вказували</a:t>
            </a:r>
            <a:r>
              <a:rPr lang="ru-RU" sz="2000" dirty="0"/>
              <a:t>, в </a:t>
            </a:r>
            <a:r>
              <a:rPr lang="ru-RU" sz="2000" dirty="0" err="1"/>
              <a:t>чому</a:t>
            </a:r>
            <a:r>
              <a:rPr lang="ru-RU" sz="2000" dirty="0"/>
              <a:t> вона </a:t>
            </a:r>
            <a:r>
              <a:rPr lang="ru-RU" sz="2000" dirty="0" err="1"/>
              <a:t>полягає</a:t>
            </a:r>
            <a:r>
              <a:rPr lang="ru-RU" sz="2000" dirty="0"/>
              <a:t>. На </a:t>
            </a:r>
            <a:r>
              <a:rPr lang="ru-RU" sz="2000" dirty="0" err="1"/>
              <a:t>їхню</a:t>
            </a:r>
            <a:r>
              <a:rPr lang="ru-RU" sz="2000" dirty="0"/>
              <a:t> думку, краса </a:t>
            </a:r>
            <a:r>
              <a:rPr lang="ru-RU" sz="2000" dirty="0" err="1"/>
              <a:t>полягає</a:t>
            </a:r>
            <a:r>
              <a:rPr lang="ru-RU" sz="2000" dirty="0"/>
              <a:t> в </a:t>
            </a:r>
            <a:r>
              <a:rPr lang="ru-RU" sz="2000" dirty="0" err="1"/>
              <a:t>правильній</a:t>
            </a:r>
            <a:r>
              <a:rPr lang="ru-RU" sz="2000" dirty="0"/>
              <a:t> </a:t>
            </a:r>
            <a:r>
              <a:rPr lang="ru-RU" sz="2000" dirty="0" err="1"/>
              <a:t>пропорційної</a:t>
            </a:r>
            <a:r>
              <a:rPr lang="ru-RU" sz="2000" dirty="0"/>
              <a:t> </a:t>
            </a:r>
            <a:r>
              <a:rPr lang="ru-RU" sz="2000" dirty="0" err="1"/>
              <a:t>відповідності</a:t>
            </a:r>
            <a:r>
              <a:rPr lang="ru-RU" sz="2000" dirty="0"/>
              <a:t>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частин</a:t>
            </a:r>
            <a:r>
              <a:rPr lang="ru-RU" sz="2000" dirty="0"/>
              <a:t>, </a:t>
            </a:r>
            <a:r>
              <a:rPr lang="ru-RU" sz="2000" dirty="0" err="1"/>
              <a:t>досконалим</a:t>
            </a:r>
            <a:r>
              <a:rPr lang="ru-RU" sz="2000" dirty="0"/>
              <a:t> </a:t>
            </a:r>
            <a:r>
              <a:rPr lang="ru-RU" sz="2000" dirty="0" err="1"/>
              <a:t>зразком</a:t>
            </a:r>
            <a:r>
              <a:rPr lang="ru-RU" sz="2000" dirty="0"/>
              <a:t> </a:t>
            </a:r>
            <a:r>
              <a:rPr lang="ru-RU" sz="2000" dirty="0" err="1"/>
              <a:t>якої</a:t>
            </a:r>
            <a:r>
              <a:rPr lang="ru-RU" sz="2000" dirty="0"/>
              <a:t> є </a:t>
            </a:r>
            <a:r>
              <a:rPr lang="ru-RU" sz="2000" dirty="0" err="1"/>
              <a:t>людська</a:t>
            </a:r>
            <a:r>
              <a:rPr lang="ru-RU" sz="2000" dirty="0"/>
              <a:t> </a:t>
            </a:r>
            <a:r>
              <a:rPr lang="ru-RU" sz="2000" dirty="0" err="1"/>
              <a:t>фігура</a:t>
            </a:r>
            <a:r>
              <a:rPr lang="ru-RU" sz="2000" dirty="0"/>
              <a:t>. Вони говорили,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пропорційна</a:t>
            </a:r>
            <a:r>
              <a:rPr lang="ru-RU" sz="2000" dirty="0"/>
              <a:t> </a:t>
            </a:r>
            <a:r>
              <a:rPr lang="ru-RU" sz="2000" dirty="0" err="1"/>
              <a:t>закономірність</a:t>
            </a:r>
            <a:r>
              <a:rPr lang="ru-RU" sz="2000" dirty="0"/>
              <a:t> </a:t>
            </a:r>
            <a:r>
              <a:rPr lang="ru-RU" sz="2000" dirty="0" err="1"/>
              <a:t>людського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 у </a:t>
            </a:r>
            <a:r>
              <a:rPr lang="ru-RU" sz="2000" dirty="0" err="1"/>
              <a:t>своїй</a:t>
            </a:r>
            <a:r>
              <a:rPr lang="ru-RU" sz="2000" dirty="0"/>
              <a:t> </a:t>
            </a:r>
            <a:r>
              <a:rPr lang="ru-RU" sz="2000" dirty="0" err="1"/>
              <a:t>єдності</a:t>
            </a:r>
            <a:r>
              <a:rPr lang="ru-RU" sz="2000" dirty="0"/>
              <a:t> </a:t>
            </a:r>
            <a:r>
              <a:rPr lang="ru-RU" sz="2000" dirty="0" err="1"/>
              <a:t>створює</a:t>
            </a:r>
            <a:r>
              <a:rPr lang="ru-RU" sz="2000" dirty="0"/>
              <a:t> </a:t>
            </a:r>
            <a:r>
              <a:rPr lang="ru-RU" sz="2000" dirty="0" err="1"/>
              <a:t>гармонію</a:t>
            </a:r>
            <a:r>
              <a:rPr lang="ru-RU" sz="2000" dirty="0"/>
              <a:t> </a:t>
            </a:r>
            <a:r>
              <a:rPr lang="ru-RU" sz="2000" dirty="0" err="1"/>
              <a:t>краси</a:t>
            </a:r>
            <a:r>
              <a:rPr lang="ru-RU" sz="2000" dirty="0"/>
              <a:t>. </a:t>
            </a:r>
            <a:r>
              <a:rPr lang="ru-RU" sz="2000" dirty="0" err="1"/>
              <a:t>Головний</a:t>
            </a:r>
            <a:r>
              <a:rPr lang="ru-RU" sz="2000" dirty="0"/>
              <a:t> принцип </a:t>
            </a:r>
            <a:r>
              <a:rPr lang="ru-RU" sz="2000" dirty="0" err="1"/>
              <a:t>софістів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такий</a:t>
            </a:r>
            <a:r>
              <a:rPr lang="ru-RU" sz="2000" dirty="0"/>
              <a:t>: «Людина - </a:t>
            </a:r>
            <a:r>
              <a:rPr lang="ru-RU" sz="2000" dirty="0" err="1"/>
              <a:t>мірило</a:t>
            </a:r>
            <a:r>
              <a:rPr lang="ru-RU" sz="2000" dirty="0"/>
              <a:t> </a:t>
            </a:r>
            <a:r>
              <a:rPr lang="ru-RU" sz="2000" dirty="0" err="1"/>
              <a:t>всіх</a:t>
            </a:r>
            <a:r>
              <a:rPr lang="ru-RU" sz="2000" dirty="0"/>
              <a:t> речей». </a:t>
            </a:r>
            <a:r>
              <a:rPr lang="ru-RU" sz="2000" dirty="0" err="1"/>
              <a:t>Ця</a:t>
            </a:r>
            <a:r>
              <a:rPr lang="ru-RU" sz="2000" dirty="0"/>
              <a:t> </a:t>
            </a:r>
            <a:r>
              <a:rPr lang="ru-RU" sz="2000" dirty="0" err="1"/>
              <a:t>філософія</a:t>
            </a:r>
            <a:r>
              <a:rPr lang="ru-RU" sz="2000" dirty="0"/>
              <a:t> </a:t>
            </a:r>
            <a:r>
              <a:rPr lang="ru-RU" sz="2000" dirty="0" err="1"/>
              <a:t>лягла</a:t>
            </a:r>
            <a:r>
              <a:rPr lang="ru-RU" sz="2000" dirty="0"/>
              <a:t> в основу </a:t>
            </a:r>
            <a:r>
              <a:rPr lang="ru-RU" sz="2000" dirty="0" err="1"/>
              <a:t>мистецтва</a:t>
            </a:r>
            <a:r>
              <a:rPr lang="ru-RU" sz="2000" dirty="0"/>
              <a:t> </a:t>
            </a:r>
            <a:r>
              <a:rPr lang="ru-RU" sz="2000" dirty="0" err="1"/>
              <a:t>Стародавньої</a:t>
            </a:r>
            <a:r>
              <a:rPr lang="ru-RU" sz="2000" dirty="0"/>
              <a:t> </a:t>
            </a:r>
            <a:r>
              <a:rPr lang="ru-RU" sz="2000" dirty="0" err="1"/>
              <a:t>Греції</a:t>
            </a:r>
            <a:r>
              <a:rPr lang="ru-RU" sz="2000" dirty="0"/>
              <a:t>. </a:t>
            </a:r>
            <a:r>
              <a:rPr lang="ru-RU" sz="2000" dirty="0" err="1"/>
              <a:t>Великі</a:t>
            </a:r>
            <a:r>
              <a:rPr lang="ru-RU" sz="2000" dirty="0"/>
              <a:t> </a:t>
            </a:r>
            <a:r>
              <a:rPr lang="ru-RU" sz="2000" dirty="0" err="1"/>
              <a:t>зодчі</a:t>
            </a:r>
            <a:r>
              <a:rPr lang="ru-RU" sz="2000" dirty="0"/>
              <a:t>, </a:t>
            </a:r>
            <a:r>
              <a:rPr lang="ru-RU" sz="2000" dirty="0" err="1"/>
              <a:t>встановлюючи</a:t>
            </a:r>
            <a:r>
              <a:rPr lang="ru-RU" sz="2000" dirty="0"/>
              <a:t> </a:t>
            </a:r>
            <a:r>
              <a:rPr lang="ru-RU" sz="2000" dirty="0" err="1"/>
              <a:t>пропорції</a:t>
            </a:r>
            <a:r>
              <a:rPr lang="ru-RU" sz="2000" dirty="0"/>
              <a:t> колони і </a:t>
            </a:r>
            <a:r>
              <a:rPr lang="ru-RU" sz="2000" dirty="0" err="1"/>
              <a:t>капітелі</a:t>
            </a:r>
            <a:r>
              <a:rPr lang="ru-RU" sz="2000" dirty="0"/>
              <a:t>, </a:t>
            </a:r>
            <a:r>
              <a:rPr lang="ru-RU" sz="2000" dirty="0" err="1"/>
              <a:t>виходили</a:t>
            </a:r>
            <a:r>
              <a:rPr lang="ru-RU" sz="2000" dirty="0"/>
              <a:t> з </a:t>
            </a:r>
            <a:r>
              <a:rPr lang="ru-RU" sz="2000" dirty="0" err="1"/>
              <a:t>пропорційної</a:t>
            </a:r>
            <a:r>
              <a:rPr lang="ru-RU" sz="2000" dirty="0"/>
              <a:t> </a:t>
            </a:r>
            <a:r>
              <a:rPr lang="ru-RU" sz="2000" dirty="0" err="1"/>
              <a:t>закономірності</a:t>
            </a:r>
            <a:r>
              <a:rPr lang="ru-RU" sz="2000" dirty="0"/>
              <a:t> </a:t>
            </a:r>
            <a:r>
              <a:rPr lang="ru-RU" sz="2000" dirty="0" err="1"/>
              <a:t>частин</a:t>
            </a:r>
            <a:r>
              <a:rPr lang="ru-RU" sz="2000" dirty="0"/>
              <a:t> </a:t>
            </a:r>
            <a:r>
              <a:rPr lang="ru-RU" sz="2000" dirty="0" err="1"/>
              <a:t>людського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. </a:t>
            </a:r>
            <a:r>
              <a:rPr lang="ru-RU" sz="2000" dirty="0" err="1"/>
              <a:t>Цей</a:t>
            </a:r>
            <a:r>
              <a:rPr lang="ru-RU" sz="2000" dirty="0"/>
              <a:t> метод </a:t>
            </a:r>
            <a:r>
              <a:rPr lang="ru-RU" sz="2000" dirty="0" err="1"/>
              <a:t>розрахунку</a:t>
            </a:r>
            <a:r>
              <a:rPr lang="ru-RU" sz="2000" dirty="0"/>
              <a:t> </a:t>
            </a:r>
            <a:r>
              <a:rPr lang="ru-RU" sz="2000" dirty="0" err="1"/>
              <a:t>пропорцій</a:t>
            </a:r>
            <a:r>
              <a:rPr lang="ru-RU" sz="2000" dirty="0"/>
              <a:t> </a:t>
            </a:r>
            <a:r>
              <a:rPr lang="ru-RU" sz="2000" dirty="0" err="1"/>
              <a:t>архітектурних</a:t>
            </a:r>
            <a:r>
              <a:rPr lang="ru-RU" sz="2000" dirty="0"/>
              <a:t> деталей, в </a:t>
            </a:r>
            <a:r>
              <a:rPr lang="ru-RU" sz="2000" dirty="0" err="1"/>
              <a:t>основі</a:t>
            </a:r>
            <a:r>
              <a:rPr lang="ru-RU" sz="2000" dirty="0"/>
              <a:t>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лежить</a:t>
            </a:r>
            <a:r>
              <a:rPr lang="ru-RU" sz="2000" dirty="0"/>
              <a:t> </a:t>
            </a:r>
            <a:r>
              <a:rPr lang="ru-RU" sz="2000" dirty="0" err="1"/>
              <a:t>естетичне</a:t>
            </a:r>
            <a:r>
              <a:rPr lang="ru-RU" sz="2000" dirty="0"/>
              <a:t> начало, </a:t>
            </a:r>
            <a:r>
              <a:rPr lang="ru-RU" sz="2000" dirty="0" err="1"/>
              <a:t>надалі</a:t>
            </a:r>
            <a:r>
              <a:rPr lang="ru-RU" sz="2000" dirty="0"/>
              <a:t> в </a:t>
            </a:r>
            <a:r>
              <a:rPr lang="ru-RU" sz="2000" dirty="0" err="1"/>
              <a:t>епоху</a:t>
            </a:r>
            <a:r>
              <a:rPr lang="ru-RU" sz="2000" dirty="0"/>
              <a:t> </a:t>
            </a:r>
            <a:r>
              <a:rPr lang="ru-RU" sz="2000" dirty="0" err="1"/>
              <a:t>Відродження</a:t>
            </a:r>
            <a:r>
              <a:rPr lang="ru-RU" sz="2000" dirty="0"/>
              <a:t> стали </a:t>
            </a:r>
            <a:r>
              <a:rPr lang="ru-RU" sz="2000" dirty="0" err="1"/>
              <a:t>застосовувати</a:t>
            </a:r>
            <a:r>
              <a:rPr lang="ru-RU" sz="2000" dirty="0"/>
              <a:t> і художники </a:t>
            </a:r>
            <a:r>
              <a:rPr lang="ru-RU" sz="2000" dirty="0" err="1"/>
              <a:t>епохи</a:t>
            </a:r>
            <a:r>
              <a:rPr lang="ru-RU" sz="2000" dirty="0"/>
              <a:t> </a:t>
            </a:r>
            <a:r>
              <a:rPr lang="ru-RU" sz="2000" dirty="0" err="1"/>
              <a:t>Відродження</a:t>
            </a:r>
            <a:r>
              <a:rPr lang="ru-RU" sz="2000" dirty="0"/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6" y="2336357"/>
            <a:ext cx="4969741" cy="3363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305" y="2094931"/>
            <a:ext cx="4673382" cy="33239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0519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Вазопис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2658532"/>
            <a:ext cx="9895764" cy="3264595"/>
          </a:xfrm>
        </p:spPr>
        <p:txBody>
          <a:bodyPr/>
          <a:lstStyle/>
          <a:p>
            <a:r>
              <a:rPr lang="ru-RU" sz="2200" dirty="0" err="1"/>
              <a:t>Донині</a:t>
            </a:r>
            <a:r>
              <a:rPr lang="ru-RU" sz="2200" dirty="0"/>
              <a:t> не </a:t>
            </a:r>
            <a:r>
              <a:rPr lang="ru-RU" sz="2200" dirty="0" err="1"/>
              <a:t>збереглись</a:t>
            </a:r>
            <a:r>
              <a:rPr lang="ru-RU" sz="2200" dirty="0"/>
              <a:t> </a:t>
            </a:r>
            <a:r>
              <a:rPr lang="ru-RU" sz="2200" dirty="0" err="1"/>
              <a:t>пам'ятки</a:t>
            </a:r>
            <a:r>
              <a:rPr lang="ru-RU" sz="2200" dirty="0"/>
              <a:t> </a:t>
            </a:r>
            <a:r>
              <a:rPr lang="ru-RU" sz="2200" dirty="0" err="1"/>
              <a:t>грецького</a:t>
            </a:r>
            <a:r>
              <a:rPr lang="ru-RU" sz="2200" dirty="0"/>
              <a:t> </a:t>
            </a:r>
            <a:r>
              <a:rPr lang="ru-RU" sz="2200" dirty="0" err="1"/>
              <a:t>архаїчного</a:t>
            </a:r>
            <a:r>
              <a:rPr lang="ru-RU" sz="2200" dirty="0"/>
              <a:t> монументального </a:t>
            </a:r>
            <a:r>
              <a:rPr lang="ru-RU" sz="2200" dirty="0" err="1"/>
              <a:t>живопису</a:t>
            </a:r>
            <a:r>
              <a:rPr lang="ru-RU" sz="2200" dirty="0"/>
              <a:t>, </a:t>
            </a:r>
            <a:r>
              <a:rPr lang="ru-RU" sz="2200" dirty="0" err="1"/>
              <a:t>проте</a:t>
            </a:r>
            <a:r>
              <a:rPr lang="ru-RU" sz="2200" dirty="0"/>
              <a:t> до нас </a:t>
            </a:r>
            <a:r>
              <a:rPr lang="ru-RU" sz="2200" dirty="0" err="1"/>
              <a:t>дійшла</a:t>
            </a:r>
            <a:r>
              <a:rPr lang="ru-RU" sz="2200" dirty="0"/>
              <a:t> </a:t>
            </a:r>
            <a:r>
              <a:rPr lang="ru-RU" sz="2200" dirty="0" err="1"/>
              <a:t>безліч</a:t>
            </a:r>
            <a:r>
              <a:rPr lang="ru-RU" sz="2200" dirty="0"/>
              <a:t> </a:t>
            </a:r>
            <a:r>
              <a:rPr lang="ru-RU" sz="2200" dirty="0" err="1"/>
              <a:t>розписних</a:t>
            </a:r>
            <a:r>
              <a:rPr lang="ru-RU" sz="2200" dirty="0"/>
              <a:t> ваз. </a:t>
            </a:r>
            <a:r>
              <a:rPr lang="ru-RU" sz="2200" dirty="0" err="1"/>
              <a:t>Знайомство</a:t>
            </a:r>
            <a:r>
              <a:rPr lang="ru-RU" sz="2200" dirty="0"/>
              <a:t> </a:t>
            </a:r>
            <a:r>
              <a:rPr lang="ru-RU" sz="2200" dirty="0" err="1"/>
              <a:t>греків</a:t>
            </a:r>
            <a:r>
              <a:rPr lang="ru-RU" sz="2200" dirty="0"/>
              <a:t> з культурою </a:t>
            </a:r>
            <a:r>
              <a:rPr lang="ru-RU" sz="2200" dirty="0" err="1"/>
              <a:t>Стародавнього</a:t>
            </a:r>
            <a:r>
              <a:rPr lang="ru-RU" sz="2200" dirty="0"/>
              <a:t> сходу та </a:t>
            </a:r>
            <a:r>
              <a:rPr lang="ru-RU" sz="2200" dirty="0" err="1"/>
              <a:t>власна</a:t>
            </a:r>
            <a:r>
              <a:rPr lang="ru-RU" sz="2200" dirty="0"/>
              <a:t> </a:t>
            </a:r>
            <a:r>
              <a:rPr lang="ru-RU" sz="2200" dirty="0" err="1"/>
              <a:t>міфологія</a:t>
            </a:r>
            <a:r>
              <a:rPr lang="ru-RU" sz="2200" dirty="0"/>
              <a:t> </a:t>
            </a:r>
            <a:r>
              <a:rPr lang="ru-RU" sz="2200" dirty="0" err="1"/>
              <a:t>сприяли</a:t>
            </a:r>
            <a:r>
              <a:rPr lang="ru-RU" sz="2200" dirty="0"/>
              <a:t> </a:t>
            </a:r>
            <a:r>
              <a:rPr lang="ru-RU" sz="2200" dirty="0" err="1"/>
              <a:t>багатству</a:t>
            </a:r>
            <a:r>
              <a:rPr lang="ru-RU" sz="2200" dirty="0"/>
              <a:t> </a:t>
            </a:r>
            <a:r>
              <a:rPr lang="ru-RU" sz="2200" dirty="0" err="1"/>
              <a:t>сюжетних</a:t>
            </a:r>
            <a:r>
              <a:rPr lang="ru-RU" sz="2200" dirty="0"/>
              <a:t> та </a:t>
            </a:r>
            <a:r>
              <a:rPr lang="ru-RU" sz="2200" dirty="0" err="1"/>
              <a:t>орнаментальних</a:t>
            </a:r>
            <a:r>
              <a:rPr lang="ru-RU" sz="2200" dirty="0"/>
              <a:t> </a:t>
            </a:r>
            <a:r>
              <a:rPr lang="ru-RU" sz="2200" dirty="0" err="1"/>
              <a:t>композицій</a:t>
            </a:r>
            <a:r>
              <a:rPr lang="ru-RU" sz="2200" dirty="0"/>
              <a:t>, </a:t>
            </a:r>
            <a:r>
              <a:rPr lang="ru-RU" sz="2200" dirty="0" err="1"/>
              <a:t>якими</a:t>
            </a:r>
            <a:r>
              <a:rPr lang="ru-RU" sz="2200" dirty="0"/>
              <a:t> </a:t>
            </a:r>
            <a:r>
              <a:rPr lang="ru-RU" sz="2200" dirty="0" err="1"/>
              <a:t>прикрашались</a:t>
            </a:r>
            <a:r>
              <a:rPr lang="ru-RU" sz="2200" dirty="0"/>
              <a:t> </a:t>
            </a:r>
            <a:r>
              <a:rPr lang="ru-RU" sz="2200" dirty="0" err="1"/>
              <a:t>керамічні</a:t>
            </a:r>
            <a:r>
              <a:rPr lang="ru-RU" sz="2200" dirty="0"/>
              <a:t> </a:t>
            </a:r>
            <a:r>
              <a:rPr lang="ru-RU" sz="2200" dirty="0" err="1"/>
              <a:t>посудини</a:t>
            </a:r>
            <a:r>
              <a:rPr lang="ru-RU" sz="2200" dirty="0"/>
              <a:t>. Часто </a:t>
            </a:r>
            <a:r>
              <a:rPr lang="ru-RU" sz="2200" dirty="0" err="1"/>
              <a:t>зустрічаються</a:t>
            </a:r>
            <a:r>
              <a:rPr lang="ru-RU" sz="2200" dirty="0"/>
              <a:t> </a:t>
            </a:r>
            <a:r>
              <a:rPr lang="ru-RU" sz="2200" dirty="0" err="1"/>
              <a:t>фігури</a:t>
            </a:r>
            <a:r>
              <a:rPr lang="ru-RU" sz="2200" dirty="0"/>
              <a:t> </a:t>
            </a:r>
            <a:r>
              <a:rPr lang="ru-RU" sz="2200" dirty="0" err="1"/>
              <a:t>сфінксів</a:t>
            </a:r>
            <a:r>
              <a:rPr lang="ru-RU" sz="2200" dirty="0"/>
              <a:t>, </a:t>
            </a:r>
            <a:r>
              <a:rPr lang="ru-RU" sz="2200" dirty="0" err="1"/>
              <a:t>грифонів</a:t>
            </a:r>
            <a:r>
              <a:rPr lang="ru-RU" sz="2200" dirty="0"/>
              <a:t>, сирен, </a:t>
            </a:r>
            <a:r>
              <a:rPr lang="ru-RU" sz="2200" dirty="0" err="1"/>
              <a:t>батальних</a:t>
            </a:r>
            <a:r>
              <a:rPr lang="ru-RU" sz="2200" dirty="0"/>
              <a:t> сцен </a:t>
            </a:r>
            <a:r>
              <a:rPr lang="ru-RU" sz="2200" dirty="0" err="1"/>
              <a:t>грецьких</a:t>
            </a:r>
            <a:r>
              <a:rPr lang="ru-RU" sz="2200" dirty="0"/>
              <a:t> </a:t>
            </a:r>
            <a:r>
              <a:rPr lang="ru-RU" sz="2200" dirty="0" err="1"/>
              <a:t>героїв</a:t>
            </a:r>
            <a:r>
              <a:rPr lang="ru-RU" sz="2200" dirty="0"/>
              <a:t> </a:t>
            </a:r>
            <a:r>
              <a:rPr lang="ru-RU" sz="2200" dirty="0" err="1"/>
              <a:t>із</a:t>
            </a:r>
            <a:r>
              <a:rPr lang="ru-RU" sz="2200" dirty="0"/>
              <a:t> </a:t>
            </a:r>
            <a:r>
              <a:rPr lang="ru-RU" sz="2200" dirty="0" err="1"/>
              <a:t>гомерівського</a:t>
            </a:r>
            <a:r>
              <a:rPr lang="ru-RU" sz="2200" dirty="0"/>
              <a:t> </a:t>
            </a:r>
            <a:r>
              <a:rPr lang="ru-RU" sz="2200" dirty="0" err="1"/>
              <a:t>епосу</a:t>
            </a:r>
            <a:r>
              <a:rPr lang="ru-RU" sz="2200" dirty="0"/>
              <a:t>. В орнаментах </a:t>
            </a:r>
            <a:r>
              <a:rPr lang="ru-RU" sz="2200" dirty="0" err="1"/>
              <a:t>використовувались</a:t>
            </a:r>
            <a:r>
              <a:rPr lang="ru-RU" sz="2200" dirty="0"/>
              <a:t> </a:t>
            </a:r>
            <a:r>
              <a:rPr lang="ru-RU" sz="2200" dirty="0" err="1"/>
              <a:t>єгипетські</a:t>
            </a:r>
            <a:r>
              <a:rPr lang="ru-RU" sz="2200" dirty="0"/>
              <a:t> та </a:t>
            </a:r>
            <a:r>
              <a:rPr lang="ru-RU" sz="2200" dirty="0" err="1"/>
              <a:t>середньоазійські</a:t>
            </a:r>
            <a:r>
              <a:rPr lang="ru-RU" sz="2200" dirty="0"/>
              <a:t> </a:t>
            </a:r>
            <a:r>
              <a:rPr lang="ru-RU" sz="2200" dirty="0" err="1"/>
              <a:t>мотиви</a:t>
            </a:r>
            <a:r>
              <a:rPr lang="ru-RU" sz="2200" dirty="0"/>
              <a:t> — </a:t>
            </a:r>
            <a:r>
              <a:rPr lang="ru-RU" sz="2200" dirty="0" err="1"/>
              <a:t>стилізовані</a:t>
            </a:r>
            <a:r>
              <a:rPr lang="ru-RU" sz="2200" dirty="0"/>
              <a:t> </a:t>
            </a:r>
            <a:r>
              <a:rPr lang="ru-RU" sz="2200" dirty="0" err="1"/>
              <a:t>листя</a:t>
            </a:r>
            <a:r>
              <a:rPr lang="ru-RU" sz="2200" dirty="0"/>
              <a:t> пальм та лотоса. </a:t>
            </a:r>
            <a:r>
              <a:rPr lang="ru-RU" sz="2200" dirty="0" err="1"/>
              <a:t>Розпис</a:t>
            </a:r>
            <a:r>
              <a:rPr lang="ru-RU" sz="2200" dirty="0"/>
              <a:t> на вазах 7 </a:t>
            </a:r>
            <a:r>
              <a:rPr lang="ru-RU" sz="2200" dirty="0" err="1"/>
              <a:t>століття</a:t>
            </a:r>
            <a:r>
              <a:rPr lang="ru-RU" sz="2200" dirty="0"/>
              <a:t> до н. е. </a:t>
            </a:r>
            <a:r>
              <a:rPr lang="ru-RU" sz="2200" dirty="0" err="1"/>
              <a:t>виконані</a:t>
            </a:r>
            <a:r>
              <a:rPr lang="ru-RU" sz="2200" dirty="0"/>
              <a:t> темно-</a:t>
            </a:r>
            <a:r>
              <a:rPr lang="ru-RU" sz="2200" dirty="0" err="1"/>
              <a:t>коричневим</a:t>
            </a:r>
            <a:r>
              <a:rPr lang="ru-RU" sz="2200" dirty="0"/>
              <a:t> лаком по </a:t>
            </a:r>
            <a:r>
              <a:rPr lang="ru-RU" sz="2200" dirty="0" err="1"/>
              <a:t>світлій</a:t>
            </a:r>
            <a:r>
              <a:rPr lang="ru-RU" sz="2200" dirty="0"/>
              <a:t>, </a:t>
            </a:r>
            <a:r>
              <a:rPr lang="ru-RU" sz="2200" dirty="0" err="1"/>
              <a:t>жовтуватій</a:t>
            </a:r>
            <a:r>
              <a:rPr lang="ru-RU" sz="2200" dirty="0"/>
              <a:t> </a:t>
            </a:r>
            <a:r>
              <a:rPr lang="ru-RU" sz="2200" dirty="0" err="1"/>
              <a:t>глині</a:t>
            </a:r>
            <a:r>
              <a:rPr lang="ru-RU" sz="2200" dirty="0"/>
              <a:t>. </a:t>
            </a:r>
            <a:r>
              <a:rPr lang="ru-RU" sz="2200" dirty="0" err="1"/>
              <a:t>Фігури</a:t>
            </a:r>
            <a:r>
              <a:rPr lang="ru-RU" sz="2200" dirty="0"/>
              <a:t> </a:t>
            </a:r>
            <a:r>
              <a:rPr lang="ru-RU" sz="2200" dirty="0" err="1"/>
              <a:t>подаються</a:t>
            </a:r>
            <a:r>
              <a:rPr lang="ru-RU" sz="2200" dirty="0"/>
              <a:t> не простим </a:t>
            </a:r>
            <a:r>
              <a:rPr lang="ru-RU" sz="2200" dirty="0" err="1"/>
              <a:t>силуетом</a:t>
            </a:r>
            <a:r>
              <a:rPr lang="ru-RU" sz="2200" dirty="0"/>
              <a:t>, </a:t>
            </a:r>
            <a:r>
              <a:rPr lang="ru-RU" sz="2200" dirty="0" err="1"/>
              <a:t>вазописець</a:t>
            </a:r>
            <a:r>
              <a:rPr lang="ru-RU" sz="2200" dirty="0"/>
              <a:t> </a:t>
            </a:r>
            <a:r>
              <a:rPr lang="ru-RU" sz="2200" dirty="0" err="1"/>
              <a:t>ретельно</a:t>
            </a:r>
            <a:r>
              <a:rPr lang="ru-RU" sz="2200" dirty="0"/>
              <a:t> </a:t>
            </a:r>
            <a:r>
              <a:rPr lang="ru-RU" sz="2200" dirty="0" err="1"/>
              <a:t>промальовує</a:t>
            </a:r>
            <a:r>
              <a:rPr lang="ru-RU" sz="2200" dirty="0"/>
              <a:t> </a:t>
            </a:r>
            <a:r>
              <a:rPr lang="ru-RU" sz="2200" dirty="0" err="1"/>
              <a:t>риси</a:t>
            </a:r>
            <a:r>
              <a:rPr lang="ru-RU" sz="2200" dirty="0"/>
              <a:t> </a:t>
            </a:r>
            <a:r>
              <a:rPr lang="ru-RU" sz="2200" dirty="0" err="1"/>
              <a:t>обличчя</a:t>
            </a:r>
            <a:r>
              <a:rPr lang="ru-RU" sz="2200" dirty="0"/>
              <a:t>, мускулатуру, </a:t>
            </a:r>
            <a:r>
              <a:rPr lang="ru-RU" sz="2200" dirty="0" err="1"/>
              <a:t>деталі</a:t>
            </a:r>
            <a:r>
              <a:rPr lang="ru-RU" sz="2200" dirty="0"/>
              <a:t> </a:t>
            </a:r>
            <a:r>
              <a:rPr lang="ru-RU" sz="2200" dirty="0" err="1"/>
              <a:t>одягу</a:t>
            </a:r>
            <a:r>
              <a:rPr lang="ru-RU" sz="2200" dirty="0"/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42" y="2285999"/>
            <a:ext cx="4055093" cy="3833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31" y="2403938"/>
            <a:ext cx="4837373" cy="3519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3040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572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Garamond</vt:lpstr>
      <vt:lpstr>Натуральные материалы</vt:lpstr>
      <vt:lpstr>Культура Греції</vt:lpstr>
      <vt:lpstr>Культу́ра Гре́ції розвивалася впродовж тисяч років, починаючи від егейської культури, продовжуючи особливо бурхливо розвиватись у класичну добу, а пізніше через вплив на Стародавній Рим та еллінізований Схід виразилась у культурі Візантійської імперії. Доба османського панування істотно вплинула на сучасну грецьку культуру, однак історики провідну роль у пожвавленні грецької національної культури віддають Грецькій війні за незалежність 1821—1829 років.</vt:lpstr>
      <vt:lpstr>Архітектура</vt:lpstr>
      <vt:lpstr>Живопис</vt:lpstr>
      <vt:lpstr>Вазопис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Тетянка</dc:creator>
  <cp:lastModifiedBy>Тетянка</cp:lastModifiedBy>
  <cp:revision>8</cp:revision>
  <dcterms:created xsi:type="dcterms:W3CDTF">2013-12-10T18:19:03Z</dcterms:created>
  <dcterms:modified xsi:type="dcterms:W3CDTF">2013-12-10T19:42:27Z</dcterms:modified>
</cp:coreProperties>
</file>