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7" autoAdjust="0"/>
    <p:restoredTop sz="86482" autoAdjust="0"/>
  </p:normalViewPr>
  <p:slideViewPr>
    <p:cSldViewPr>
      <p:cViewPr>
        <p:scale>
          <a:sx n="69" d="100"/>
          <a:sy n="69" d="100"/>
        </p:scale>
        <p:origin x="-1786" y="-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6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437112"/>
            <a:ext cx="4608512" cy="914400"/>
          </a:xfrm>
        </p:spPr>
        <p:txBody>
          <a:bodyPr/>
          <a:lstStyle/>
          <a:p>
            <a:r>
              <a:rPr lang="ru-RU" b="1" dirty="0" smtClean="0">
                <a:effectLst/>
              </a:rPr>
              <a:t> Ада </a:t>
            </a:r>
            <a:r>
              <a:rPr lang="ru-RU" b="1" dirty="0">
                <a:effectLst/>
              </a:rPr>
              <a:t>Лавлейс</a:t>
            </a:r>
            <a:r>
              <a:rPr lang="ru-RU" b="1" dirty="0" smtClean="0">
                <a:effectLst/>
              </a:rPr>
              <a:t>:</a:t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> </a:t>
            </a:r>
            <a:r>
              <a:rPr lang="ru-RU" b="1" dirty="0" smtClean="0">
                <a:effectLst/>
              </a:rPr>
              <a:t>   </a:t>
            </a:r>
            <a:r>
              <a:rPr lang="ru-RU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яблучко</a:t>
            </a: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 в</a:t>
            </a:r>
            <a:r>
              <a:rPr lang="uk-UA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ід</a:t>
            </a: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   </a:t>
            </a:r>
            <a:r>
              <a:rPr lang="ru-RU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яблуні</a:t>
            </a: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...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 </a:t>
            </a:r>
            <a:b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</a:b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ews.brown.edu/files/article_images/AdaLovelace4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168">
                        <a14:backgroundMark x1="30628" y1="19770" x2="30628" y2="19770"/>
                        <a14:backgroundMark x1="26963" y1="18810" x2="26963" y2="18810"/>
                        <a14:backgroundMark x1="26440" y1="23800" x2="26440" y2="23800"/>
                        <a14:backgroundMark x1="17016" y1="28791" x2="17016" y2="28791"/>
                        <a14:backgroundMark x1="59162" y1="13820" x2="59162" y2="13820"/>
                        <a14:backgroundMark x1="70419" y1="19386" x2="70419" y2="19386"/>
                        <a14:backgroundMark x1="74869" y1="18810" x2="74869" y2="18810"/>
                        <a14:backgroundMark x1="74607" y1="22457" x2="74607" y2="22457"/>
                        <a14:backgroundMark x1="84555" y1="28215" x2="84555" y2="28215"/>
                        <a14:backgroundMark x1="42670" y1="13052" x2="42670" y2="13052"/>
                        <a14:backgroundMark x1="36387" y1="13052" x2="36387" y2="13052"/>
                        <a14:backgroundMark x1="36649" y1="7486" x2="36649" y2="7486"/>
                        <a14:backgroundMark x1="64136" y1="12284" x2="64136" y2="12284"/>
                        <a14:backgroundMark x1="64660" y1="10173" x2="64660" y2="10173"/>
                        <a14:backgroundMark x1="64921" y1="7294" x2="64921" y2="7294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22" y="0"/>
            <a:ext cx="502832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8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nformat444.narod.ru/museum/picture/Babbag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583" y1="23333" x2="39583" y2="23333"/>
                        <a14:foregroundMark x1="43750" y1="22778" x2="44444" y2="20278"/>
                        <a14:foregroundMark x1="44792" y1="17500" x2="44792" y2="17500"/>
                        <a14:foregroundMark x1="46875" y1="16389" x2="48611" y2="16389"/>
                        <a14:foregroundMark x1="47917" y1="28889" x2="47569" y2="30833"/>
                        <a14:foregroundMark x1="50000" y1="46667" x2="51042" y2="46667"/>
                        <a14:foregroundMark x1="46181" y1="50556" x2="46181" y2="50556"/>
                        <a14:foregroundMark x1="47917" y1="54444" x2="47917" y2="54444"/>
                        <a14:foregroundMark x1="51736" y1="54722" x2="51736" y2="54722"/>
                        <a14:foregroundMark x1="43056" y1="46944" x2="43056" y2="46944"/>
                        <a14:foregroundMark x1="42708" y1="46944" x2="42708" y2="46944"/>
                        <a14:foregroundMark x1="42708" y1="45000" x2="42708" y2="45000"/>
                        <a14:foregroundMark x1="42708" y1="45000" x2="42708" y2="45000"/>
                        <a14:foregroundMark x1="42708" y1="45000" x2="42708" y2="45000"/>
                        <a14:backgroundMark x1="25347" y1="45833" x2="25347" y2="4583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3"/>
          <a:stretch/>
        </p:blipFill>
        <p:spPr bwMode="auto">
          <a:xfrm>
            <a:off x="3613769" y="886521"/>
            <a:ext cx="5652158" cy="594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1225689"/>
            <a:ext cx="4968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Одного разу </a:t>
            </a:r>
            <a:r>
              <a:rPr lang="ru-RU" dirty="0" err="1"/>
              <a:t>мати</a:t>
            </a:r>
            <a:r>
              <a:rPr lang="ru-RU" dirty="0"/>
              <a:t> з дочкою запросили на </a:t>
            </a:r>
            <a:r>
              <a:rPr lang="ru-RU" dirty="0" err="1"/>
              <a:t>якийсь</a:t>
            </a:r>
            <a:r>
              <a:rPr lang="ru-RU" dirty="0"/>
              <a:t>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звичайний</a:t>
            </a:r>
            <a:r>
              <a:rPr lang="ru-RU" dirty="0"/>
              <a:t> </a:t>
            </a:r>
            <a:r>
              <a:rPr lang="ru-RU" dirty="0" err="1"/>
              <a:t>світський</a:t>
            </a:r>
            <a:r>
              <a:rPr lang="ru-RU" dirty="0"/>
              <a:t> </a:t>
            </a:r>
            <a:r>
              <a:rPr lang="ru-RU" dirty="0" err="1"/>
              <a:t>обід</a:t>
            </a:r>
            <a:r>
              <a:rPr lang="ru-RU" dirty="0"/>
              <a:t>, і за столом </a:t>
            </a:r>
            <a:r>
              <a:rPr lang="ru-RU" dirty="0" err="1"/>
              <a:t>дівчина</a:t>
            </a:r>
            <a:r>
              <a:rPr lang="ru-RU" dirty="0"/>
              <a:t> </a:t>
            </a:r>
            <a:r>
              <a:rPr lang="ru-RU" dirty="0" err="1"/>
              <a:t>випадково</a:t>
            </a:r>
            <a:r>
              <a:rPr lang="ru-RU" dirty="0"/>
              <a:t> </a:t>
            </a:r>
            <a:r>
              <a:rPr lang="ru-RU" dirty="0" err="1"/>
              <a:t>опинилася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 з одним дивною </a:t>
            </a:r>
            <a:r>
              <a:rPr lang="ru-RU" dirty="0" err="1"/>
              <a:t>людиною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?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скаже</a:t>
            </a:r>
            <a:r>
              <a:rPr lang="ru-RU" dirty="0"/>
              <a:t> , </a:t>
            </a:r>
            <a:r>
              <a:rPr lang="ru-RU" dirty="0" err="1"/>
              <a:t>навіщо</a:t>
            </a:r>
            <a:r>
              <a:rPr lang="ru-RU" dirty="0"/>
              <a:t> </a:t>
            </a:r>
            <a:r>
              <a:rPr lang="ru-RU" dirty="0" err="1"/>
              <a:t>винахідник</a:t>
            </a:r>
            <a:r>
              <a:rPr lang="ru-RU" dirty="0"/>
              <a:t> </a:t>
            </a:r>
            <a:r>
              <a:rPr lang="ru-RU" dirty="0" err="1" smtClean="0"/>
              <a:t>знаменитої</a:t>
            </a:r>
            <a:r>
              <a:rPr lang="ru-RU" dirty="0" smtClean="0"/>
              <a:t>            </a:t>
            </a:r>
            <a:r>
              <a:rPr lang="ru-RU" dirty="0"/>
              <a:t>" </a:t>
            </a:r>
            <a:r>
              <a:rPr lang="ru-RU" dirty="0" err="1"/>
              <a:t>Аналітичної</a:t>
            </a:r>
            <a:r>
              <a:rPr lang="ru-RU" dirty="0"/>
              <a:t> </a:t>
            </a:r>
            <a:r>
              <a:rPr lang="ru-RU" dirty="0" err="1"/>
              <a:t>машини</a:t>
            </a:r>
            <a:r>
              <a:rPr lang="ru-RU" dirty="0"/>
              <a:t>" Чарльз </a:t>
            </a:r>
            <a:r>
              <a:rPr lang="ru-RU" dirty="0" err="1"/>
              <a:t>Беббідж</a:t>
            </a:r>
            <a:r>
              <a:rPr lang="ru-RU" dirty="0"/>
              <a:t> почав </a:t>
            </a:r>
            <a:r>
              <a:rPr lang="ru-RU" dirty="0" err="1"/>
              <a:t>розповідати</a:t>
            </a:r>
            <a:r>
              <a:rPr lang="ru-RU" dirty="0"/>
              <a:t> , та </a:t>
            </a:r>
            <a:r>
              <a:rPr lang="ru-RU" dirty="0" err="1"/>
              <a:t>ще</a:t>
            </a:r>
            <a:r>
              <a:rPr lang="ru-RU" dirty="0"/>
              <a:t> й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подробицях</a:t>
            </a:r>
            <a:r>
              <a:rPr lang="ru-RU" dirty="0"/>
              <a:t> , про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складний</a:t>
            </a:r>
            <a:r>
              <a:rPr lang="ru-RU" dirty="0" smtClean="0"/>
              <a:t>  </a:t>
            </a:r>
            <a:r>
              <a:rPr lang="ru-RU" dirty="0" err="1"/>
              <a:t>винаході</a:t>
            </a:r>
            <a:r>
              <a:rPr lang="ru-RU" dirty="0"/>
              <a:t> </a:t>
            </a:r>
            <a:r>
              <a:rPr lang="ru-RU" dirty="0" err="1" smtClean="0"/>
              <a:t>сімнадцятирічній</a:t>
            </a:r>
            <a:r>
              <a:rPr lang="ru-RU" dirty="0" smtClean="0"/>
              <a:t> </a:t>
            </a:r>
            <a:r>
              <a:rPr lang="ru-RU" dirty="0" err="1" smtClean="0"/>
              <a:t>дівчині</a:t>
            </a:r>
            <a:r>
              <a:rPr lang="ru-RU" dirty="0" smtClean="0"/>
              <a:t> 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опинилася</a:t>
            </a:r>
            <a:r>
              <a:rPr lang="ru-RU" dirty="0"/>
              <a:t> за одним </a:t>
            </a:r>
            <a:r>
              <a:rPr lang="ru-RU" dirty="0" smtClean="0"/>
              <a:t>столом? </a:t>
            </a:r>
            <a:r>
              <a:rPr lang="ru-RU" dirty="0" err="1"/>
              <a:t>Бешкетник</a:t>
            </a:r>
            <a:r>
              <a:rPr lang="ru-RU" dirty="0"/>
              <a:t> - </a:t>
            </a:r>
            <a:r>
              <a:rPr lang="ru-RU" dirty="0" err="1"/>
              <a:t>винахідник</a:t>
            </a:r>
            <a:r>
              <a:rPr lang="ru-RU" dirty="0"/>
              <a:t> </a:t>
            </a:r>
            <a:r>
              <a:rPr lang="ru-RU" dirty="0" err="1"/>
              <a:t>очікував</a:t>
            </a:r>
            <a:r>
              <a:rPr lang="ru-RU" dirty="0"/>
              <a:t> , як </a:t>
            </a:r>
            <a:r>
              <a:rPr lang="ru-RU" dirty="0" err="1"/>
              <a:t>завжди</a:t>
            </a:r>
            <a:r>
              <a:rPr lang="ru-RU" dirty="0"/>
              <a:t> ,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оповиті</a:t>
            </a:r>
            <a:r>
              <a:rPr lang="ru-RU" dirty="0"/>
              <a:t> </a:t>
            </a:r>
            <a:r>
              <a:rPr lang="ru-RU" dirty="0" err="1"/>
              <a:t>нудьгою</a:t>
            </a:r>
            <a:r>
              <a:rPr lang="ru-RU" dirty="0"/>
              <a:t> погляди , а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напоровся</a:t>
            </a:r>
            <a:r>
              <a:rPr lang="ru-RU" dirty="0"/>
              <a:t> на </a:t>
            </a:r>
            <a:r>
              <a:rPr lang="ru-RU" dirty="0" err="1"/>
              <a:t>гострий</a:t>
            </a:r>
            <a:r>
              <a:rPr lang="ru-RU" dirty="0"/>
              <a:t> і </a:t>
            </a:r>
            <a:r>
              <a:rPr lang="ru-RU" dirty="0" err="1"/>
              <a:t>уважний</a:t>
            </a:r>
            <a:r>
              <a:rPr lang="ru-RU" dirty="0"/>
              <a:t> </a:t>
            </a:r>
            <a:r>
              <a:rPr lang="ru-RU" dirty="0" err="1"/>
              <a:t>погляд</a:t>
            </a:r>
            <a:r>
              <a:rPr lang="ru-RU" dirty="0"/>
              <a:t> ... І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змушений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з </a:t>
            </a:r>
            <a:r>
              <a:rPr lang="ru-RU" dirty="0" err="1"/>
              <a:t>подивом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юній</a:t>
            </a:r>
            <a:r>
              <a:rPr lang="ru-RU" dirty="0" smtClean="0"/>
              <a:t> </a:t>
            </a:r>
            <a:r>
              <a:rPr lang="ru-RU" dirty="0" err="1"/>
              <a:t>сусідці</a:t>
            </a:r>
            <a:r>
              <a:rPr lang="ru-RU" dirty="0"/>
              <a:t> по столу на </a:t>
            </a:r>
            <a:r>
              <a:rPr lang="ru-RU" dirty="0" err="1"/>
              <a:t>питання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підтверджують</a:t>
            </a:r>
            <a:r>
              <a:rPr lang="ru-RU" dirty="0"/>
              <a:t> </a:t>
            </a:r>
            <a:r>
              <a:rPr lang="ru-RU" dirty="0" err="1"/>
              <a:t>неймовірне</a:t>
            </a:r>
            <a:r>
              <a:rPr lang="ru-RU" dirty="0"/>
              <a:t>: </a:t>
            </a:r>
            <a:r>
              <a:rPr lang="ru-RU" dirty="0" err="1"/>
              <a:t>дівчина</a:t>
            </a:r>
            <a:r>
              <a:rPr lang="ru-RU" dirty="0"/>
              <a:t> прекрасно </a:t>
            </a:r>
            <a:r>
              <a:rPr lang="ru-RU" dirty="0" err="1"/>
              <a:t>зрозуміла</a:t>
            </a:r>
            <a:r>
              <a:rPr lang="ru-RU" dirty="0"/>
              <a:t> </a:t>
            </a:r>
            <a:r>
              <a:rPr lang="ru-RU" dirty="0" err="1"/>
              <a:t>математичний</a:t>
            </a:r>
            <a:r>
              <a:rPr lang="ru-RU" dirty="0"/>
              <a:t> принцип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винаходу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5653" y="567503"/>
            <a:ext cx="668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Знайомство</a:t>
            </a:r>
            <a:r>
              <a:rPr lang="ru-RU" sz="2400" dirty="0"/>
              <a:t> </a:t>
            </a:r>
            <a:r>
              <a:rPr lang="ru-RU" sz="2400" dirty="0" err="1"/>
              <a:t>Ади</a:t>
            </a:r>
            <a:r>
              <a:rPr lang="ru-RU" sz="2400" dirty="0"/>
              <a:t> Лавлейс і Чарльза </a:t>
            </a:r>
            <a:r>
              <a:rPr lang="ru-RU" sz="2400" dirty="0" err="1"/>
              <a:t>Беббіджа</a:t>
            </a:r>
            <a:endParaRPr lang="ru-RU" sz="2400" dirty="0"/>
          </a:p>
        </p:txBody>
      </p:sp>
      <p:sp>
        <p:nvSpPr>
          <p:cNvPr id="3" name="AutoShape 2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1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679340"/>
            <a:ext cx="7164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Той </a:t>
            </a:r>
            <a:r>
              <a:rPr lang="ru-RU" sz="2000" dirty="0" err="1"/>
              <a:t>вечір</a:t>
            </a:r>
            <a:r>
              <a:rPr lang="ru-RU" sz="2000" dirty="0"/>
              <a:t> перевернув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Ади</a:t>
            </a:r>
            <a:r>
              <a:rPr lang="ru-RU" sz="2000" dirty="0"/>
              <a:t>. Два </a:t>
            </a:r>
            <a:r>
              <a:rPr lang="ru-RU" sz="2000" dirty="0" err="1"/>
              <a:t>тижні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нього</a:t>
            </a:r>
            <a:r>
              <a:rPr lang="ru-RU" sz="2000" dirty="0"/>
              <a:t> вона </a:t>
            </a:r>
            <a:r>
              <a:rPr lang="ru-RU" sz="2000" dirty="0" err="1"/>
              <a:t>благала</a:t>
            </a:r>
            <a:r>
              <a:rPr lang="ru-RU" sz="2000" dirty="0"/>
              <a:t> </a:t>
            </a:r>
            <a:r>
              <a:rPr lang="ru-RU" sz="2000" dirty="0" err="1"/>
              <a:t>мати</a:t>
            </a:r>
            <a:r>
              <a:rPr lang="ru-RU" sz="2000" dirty="0"/>
              <a:t> повезти </a:t>
            </a:r>
            <a:r>
              <a:rPr lang="ru-RU" sz="2000" dirty="0" err="1"/>
              <a:t>її</a:t>
            </a:r>
            <a:r>
              <a:rPr lang="ru-RU" sz="2000" dirty="0"/>
              <a:t> в </a:t>
            </a:r>
            <a:r>
              <a:rPr lang="ru-RU" sz="2000" dirty="0" err="1"/>
              <a:t>лабораторію</a:t>
            </a:r>
            <a:r>
              <a:rPr lang="ru-RU" sz="2000" dirty="0"/>
              <a:t> </a:t>
            </a:r>
            <a:r>
              <a:rPr lang="ru-RU" sz="2000" dirty="0" err="1"/>
              <a:t>Беббіджа</a:t>
            </a:r>
            <a:r>
              <a:rPr lang="ru-RU" sz="2000" dirty="0"/>
              <a:t>, де вона </a:t>
            </a:r>
            <a:r>
              <a:rPr lang="ru-RU" sz="2000" dirty="0" err="1"/>
              <a:t>зможе</a:t>
            </a:r>
            <a:r>
              <a:rPr lang="ru-RU" sz="2000" dirty="0"/>
              <a:t> </a:t>
            </a:r>
            <a:r>
              <a:rPr lang="ru-RU" sz="2000" dirty="0" err="1"/>
              <a:t>побачити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диво - "</a:t>
            </a:r>
            <a:r>
              <a:rPr lang="ru-RU" sz="2000" dirty="0" err="1"/>
              <a:t>Аналітичну</a:t>
            </a:r>
            <a:r>
              <a:rPr lang="ru-RU" sz="2000" dirty="0"/>
              <a:t> машину". І </a:t>
            </a:r>
            <a:r>
              <a:rPr lang="ru-RU" sz="2000" dirty="0" err="1"/>
              <a:t>мати</a:t>
            </a:r>
            <a:r>
              <a:rPr lang="ru-RU" sz="2000" dirty="0"/>
              <a:t> </a:t>
            </a:r>
            <a:r>
              <a:rPr lang="ru-RU" sz="2000" dirty="0" err="1"/>
              <a:t>здалася</a:t>
            </a:r>
            <a:r>
              <a:rPr lang="ru-RU" sz="2000" dirty="0"/>
              <a:t>, </a:t>
            </a:r>
            <a:r>
              <a:rPr lang="ru-RU" sz="2000" dirty="0" err="1"/>
              <a:t>бо</a:t>
            </a:r>
            <a:r>
              <a:rPr lang="ru-RU" sz="2000" dirty="0"/>
              <a:t> в </a:t>
            </a:r>
            <a:r>
              <a:rPr lang="ru-RU" sz="2000" dirty="0" err="1"/>
              <a:t>благотворний</a:t>
            </a:r>
            <a:r>
              <a:rPr lang="ru-RU" sz="2000" dirty="0"/>
              <a:t> </a:t>
            </a:r>
            <a:r>
              <a:rPr lang="ru-RU" sz="2000" dirty="0" err="1"/>
              <a:t>вплив</a:t>
            </a:r>
            <a:r>
              <a:rPr lang="ru-RU" sz="2000" dirty="0"/>
              <a:t> математики на </a:t>
            </a:r>
            <a:r>
              <a:rPr lang="ru-RU" sz="2000" dirty="0" err="1"/>
              <a:t>дівиць</a:t>
            </a:r>
            <a:r>
              <a:rPr lang="ru-RU" sz="2000" dirty="0"/>
              <a:t> </a:t>
            </a:r>
            <a:r>
              <a:rPr lang="ru-RU" sz="2000" dirty="0" err="1"/>
              <a:t>продовжувала</a:t>
            </a:r>
            <a:r>
              <a:rPr lang="ru-RU" sz="2000" dirty="0"/>
              <a:t> </a:t>
            </a:r>
            <a:r>
              <a:rPr lang="ru-RU" sz="2000" dirty="0" err="1"/>
              <a:t>вірити</a:t>
            </a:r>
            <a:r>
              <a:rPr lang="ru-RU" sz="2000" dirty="0"/>
              <a:t> свято.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 descr="http://upload.wikimedia.org/wikipedia/commons/3/39/Scheutz_mechanical_calculato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6" l="0" r="99875">
                        <a14:foregroundMark x1="56750" y1="69762" x2="56750" y2="69762"/>
                        <a14:foregroundMark x1="69750" y1="69048" x2="69750" y2="69048"/>
                        <a14:foregroundMark x1="80375" y1="64762" x2="80375" y2="64762"/>
                        <a14:foregroundMark x1="87250" y1="61905" x2="87250" y2="61905"/>
                        <a14:foregroundMark x1="69125" y1="38095" x2="69125" y2="38095"/>
                        <a14:foregroundMark x1="68250" y1="19524" x2="68250" y2="19524"/>
                        <a14:foregroundMark x1="77125" y1="15476" x2="77125" y2="15476"/>
                        <a14:foregroundMark x1="78375" y1="14524" x2="78375" y2="14524"/>
                        <a14:foregroundMark x1="78500" y1="20000" x2="78500" y2="20000"/>
                        <a14:foregroundMark x1="78125" y1="18095" x2="78125" y2="18095"/>
                        <a14:backgroundMark x1="9500" y1="59286" x2="9500" y2="59286"/>
                        <a14:backgroundMark x1="10375" y1="53571" x2="10375" y2="53571"/>
                        <a14:backgroundMark x1="13250" y1="54286" x2="13250" y2="54286"/>
                        <a14:backgroundMark x1="13250" y1="47143" x2="13250" y2="47143"/>
                        <a14:backgroundMark x1="16125" y1="46190" x2="16125" y2="46190"/>
                        <a14:backgroundMark x1="16000" y1="48571" x2="16000" y2="48571"/>
                        <a14:backgroundMark x1="16000" y1="50000" x2="16000" y2="50000"/>
                        <a14:backgroundMark x1="16625" y1="64762" x2="16625" y2="64762"/>
                        <a14:backgroundMark x1="16000" y1="68810" x2="16000" y2="68810"/>
                        <a14:backgroundMark x1="13750" y1="63095" x2="13750" y2="63095"/>
                        <a14:backgroundMark x1="14000" y1="65238" x2="14000" y2="65238"/>
                        <a14:backgroundMark x1="18625" y1="41667" x2="18625" y2="41667"/>
                        <a14:backgroundMark x1="22750" y1="43333" x2="22750" y2="43333"/>
                        <a14:backgroundMark x1="23625" y1="41667" x2="23625" y2="41667"/>
                        <a14:backgroundMark x1="19750" y1="48333" x2="19750" y2="48333"/>
                        <a14:backgroundMark x1="19750" y1="54048" x2="19750" y2="54048"/>
                        <a14:backgroundMark x1="22125" y1="48810" x2="22125" y2="48810"/>
                        <a14:backgroundMark x1="20000" y1="66667" x2="20000" y2="66667"/>
                        <a14:backgroundMark x1="68750" y1="44048" x2="68750" y2="44048"/>
                        <a14:backgroundMark x1="69250" y1="34048" x2="69250" y2="34048"/>
                        <a14:backgroundMark x1="70000" y1="55238" x2="70000" y2="55238"/>
                        <a14:backgroundMark x1="69000" y1="30952" x2="69000" y2="30952"/>
                        <a14:backgroundMark x1="66375" y1="18333" x2="66375" y2="18333"/>
                        <a14:backgroundMark x1="69750" y1="18333" x2="69750" y2="18333"/>
                        <a14:backgroundMark x1="71750" y1="18333" x2="71750" y2="18333"/>
                        <a14:backgroundMark x1="62250" y1="22143" x2="62250" y2="22143"/>
                        <a14:backgroundMark x1="64750" y1="23095" x2="64750" y2="23095"/>
                        <a14:backgroundMark x1="57125" y1="23333" x2="57125" y2="23333"/>
                        <a14:backgroundMark x1="53375" y1="26905" x2="53375" y2="26905"/>
                        <a14:backgroundMark x1="64250" y1="30952" x2="64250" y2="30952"/>
                        <a14:backgroundMark x1="44500" y1="24048" x2="44500" y2="24048"/>
                        <a14:backgroundMark x1="47125" y1="25238" x2="47125" y2="25238"/>
                        <a14:backgroundMark x1="50625" y1="26429" x2="50625" y2="26429"/>
                        <a14:backgroundMark x1="50750" y1="21667" x2="50750" y2="21667"/>
                        <a14:backgroundMark x1="74375" y1="19286" x2="74375" y2="19286"/>
                        <a14:backgroundMark x1="76000" y1="16429" x2="76000" y2="16429"/>
                        <a14:backgroundMark x1="74000" y1="17381" x2="74000" y2="17381"/>
                        <a14:backgroundMark x1="76125" y1="20476" x2="76125" y2="20476"/>
                        <a14:backgroundMark x1="77750" y1="17143" x2="77750" y2="17143"/>
                        <a14:backgroundMark x1="79125" y1="17143" x2="79125" y2="17143"/>
                        <a14:backgroundMark x1="79500" y1="15714" x2="79500" y2="15714"/>
                        <a14:backgroundMark x1="79250" y1="19524" x2="79250" y2="19524"/>
                        <a14:backgroundMark x1="77500" y1="19286" x2="77500" y2="19286"/>
                        <a14:backgroundMark x1="79125" y1="14048" x2="79125" y2="14048"/>
                        <a14:backgroundMark x1="77625" y1="14048" x2="77625" y2="14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420888"/>
            <a:ext cx="8404659" cy="441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7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9" y="-353"/>
            <a:ext cx="9159440" cy="68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encrypted-tbn3.gstatic.com/images?q=tbn:ANd9GcSyYsVUm2DAb0gbhUn887sM8BVxnHZYBDh-1Dgs7UPqQMZwgJGyC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85319"/>
            <a:ext cx="4871045" cy="5616853"/>
          </a:xfrm>
          <a:prstGeom prst="ellipse">
            <a:avLst/>
          </a:prstGeom>
          <a:ln w="762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775" y="993089"/>
            <a:ext cx="33123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Особисті</a:t>
            </a:r>
            <a:r>
              <a:rPr lang="ru-RU" dirty="0"/>
              <a:t> </a:t>
            </a:r>
            <a:r>
              <a:rPr lang="ru-RU" dirty="0" err="1"/>
              <a:t>зустрічі</a:t>
            </a:r>
            <a:r>
              <a:rPr lang="ru-RU" dirty="0"/>
              <a:t> </a:t>
            </a:r>
            <a:r>
              <a:rPr lang="ru-RU" dirty="0" err="1"/>
              <a:t>Ади</a:t>
            </a:r>
            <a:r>
              <a:rPr lang="ru-RU" dirty="0"/>
              <a:t> з </a:t>
            </a:r>
            <a:r>
              <a:rPr lang="ru-RU" dirty="0" err="1"/>
              <a:t>Беббіджем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нечасті</a:t>
            </a:r>
            <a:r>
              <a:rPr lang="ru-RU" dirty="0"/>
              <a:t>, але вони вступили в </a:t>
            </a:r>
            <a:r>
              <a:rPr lang="ru-RU" dirty="0" err="1"/>
              <a:t>інтенсивне</a:t>
            </a:r>
            <a:r>
              <a:rPr lang="ru-RU" dirty="0"/>
              <a:t> </a:t>
            </a:r>
            <a:r>
              <a:rPr lang="ru-RU" dirty="0" err="1"/>
              <a:t>листування</a:t>
            </a:r>
            <a:r>
              <a:rPr lang="ru-RU" dirty="0"/>
              <a:t>. Ада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відмінно</a:t>
            </a:r>
            <a:r>
              <a:rPr lang="ru-RU" dirty="0"/>
              <a:t> </a:t>
            </a:r>
            <a:r>
              <a:rPr lang="ru-RU" dirty="0" err="1"/>
              <a:t>усвідомила</a:t>
            </a:r>
            <a:r>
              <a:rPr lang="ru-RU" dirty="0"/>
              <a:t> принцип </a:t>
            </a:r>
            <a:r>
              <a:rPr lang="ru-RU" dirty="0" err="1"/>
              <a:t>роботи</a:t>
            </a:r>
            <a:r>
              <a:rPr lang="ru-RU" dirty="0"/>
              <a:t> "</a:t>
            </a:r>
            <a:r>
              <a:rPr lang="ru-RU" dirty="0" err="1"/>
              <a:t>машини</a:t>
            </a:r>
            <a:r>
              <a:rPr lang="ru-RU" dirty="0"/>
              <a:t>" в </a:t>
            </a:r>
            <a:r>
              <a:rPr lang="ru-RU" dirty="0" err="1"/>
              <a:t>заданій</a:t>
            </a:r>
            <a:r>
              <a:rPr lang="ru-RU" dirty="0"/>
              <a:t> </a:t>
            </a:r>
            <a:r>
              <a:rPr lang="ru-RU" dirty="0" err="1"/>
              <a:t>математичної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, а й накидала </a:t>
            </a:r>
            <a:r>
              <a:rPr lang="ru-RU" dirty="0" err="1"/>
              <a:t>її</a:t>
            </a:r>
            <a:r>
              <a:rPr lang="ru-RU" dirty="0"/>
              <a:t> план. Зараз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алгоритмом. </a:t>
            </a:r>
            <a:r>
              <a:rPr lang="ru-RU" dirty="0" err="1"/>
              <a:t>Беббідж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вражений</a:t>
            </a:r>
            <a:r>
              <a:rPr lang="ru-RU" dirty="0"/>
              <a:t> ... </a:t>
            </a:r>
            <a:r>
              <a:rPr lang="ru-RU" dirty="0" err="1"/>
              <a:t>поетичності</a:t>
            </a:r>
            <a:r>
              <a:rPr lang="ru-RU" dirty="0"/>
              <a:t> </a:t>
            </a:r>
            <a:r>
              <a:rPr lang="ru-RU" dirty="0" err="1"/>
              <a:t>математичних</a:t>
            </a:r>
            <a:r>
              <a:rPr lang="ru-RU" dirty="0"/>
              <a:t> </a:t>
            </a:r>
            <a:r>
              <a:rPr lang="ru-RU" dirty="0" err="1"/>
              <a:t>теорій</a:t>
            </a:r>
            <a:r>
              <a:rPr lang="ru-RU" dirty="0"/>
              <a:t> </a:t>
            </a:r>
            <a:r>
              <a:rPr lang="ru-RU" dirty="0" err="1"/>
              <a:t>Ади</a:t>
            </a:r>
            <a:r>
              <a:rPr lang="ru-RU" dirty="0"/>
              <a:t> Лавлейс. </a:t>
            </a:r>
            <a:r>
              <a:rPr lang="ru-RU" dirty="0" err="1"/>
              <a:t>Він</a:t>
            </a:r>
            <a:r>
              <a:rPr lang="ru-RU" dirty="0"/>
              <a:t> назвав Аду «</a:t>
            </a:r>
            <a:r>
              <a:rPr lang="ru-RU" dirty="0" err="1"/>
              <a:t>чародійка</a:t>
            </a:r>
            <a:r>
              <a:rPr lang="ru-RU" dirty="0"/>
              <a:t> цифр</a:t>
            </a:r>
            <a:r>
              <a:rPr lang="ru-RU" dirty="0" smtClean="0"/>
              <a:t>».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«Як </a:t>
            </a:r>
            <a:r>
              <a:rPr lang="ru-RU" dirty="0" err="1"/>
              <a:t>вигадливо</a:t>
            </a:r>
            <a:r>
              <a:rPr lang="ru-RU" dirty="0"/>
              <a:t> </a:t>
            </a:r>
            <a:r>
              <a:rPr lang="ru-RU" dirty="0" err="1"/>
              <a:t>тасується</a:t>
            </a:r>
            <a:r>
              <a:rPr lang="ru-RU" dirty="0"/>
              <a:t> колода!» - </a:t>
            </a:r>
            <a:r>
              <a:rPr lang="ru-RU" dirty="0" err="1"/>
              <a:t>Зітхнемо</a:t>
            </a:r>
            <a:r>
              <a:rPr lang="ru-RU" dirty="0"/>
              <a:t> і ми </a:t>
            </a:r>
            <a:r>
              <a:rPr lang="ru-RU" dirty="0" err="1"/>
              <a:t>слідом</a:t>
            </a:r>
            <a:r>
              <a:rPr lang="ru-RU" dirty="0"/>
              <a:t> за </a:t>
            </a:r>
            <a:r>
              <a:rPr lang="ru-RU" dirty="0" err="1"/>
              <a:t>класиком</a:t>
            </a:r>
            <a:r>
              <a:rPr lang="ru-RU" dirty="0"/>
              <a:t>.</a:t>
            </a:r>
          </a:p>
        </p:txBody>
      </p:sp>
      <p:sp>
        <p:nvSpPr>
          <p:cNvPr id="3" name="AutoShape 4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7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hiliprint.ru/images/Photo/otkritki/scroll_old_pap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0811"/>
            <a:ext cx="4062400" cy="62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3260" y="1628800"/>
            <a:ext cx="3675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chemeClr val="bg2"/>
                </a:solidFill>
              </a:rPr>
              <a:t>Ще</a:t>
            </a:r>
            <a:r>
              <a:rPr lang="ru-RU" b="1" dirty="0">
                <a:solidFill>
                  <a:schemeClr val="bg2"/>
                </a:solidFill>
              </a:rPr>
              <a:t> в 1841 </a:t>
            </a:r>
            <a:r>
              <a:rPr lang="ru-RU" b="1" dirty="0" err="1">
                <a:solidFill>
                  <a:schemeClr val="bg2"/>
                </a:solidFill>
              </a:rPr>
              <a:t>році</a:t>
            </a:r>
            <a:r>
              <a:rPr lang="ru-RU" b="1" dirty="0">
                <a:solidFill>
                  <a:schemeClr val="bg2"/>
                </a:solidFill>
              </a:rPr>
              <a:t> Ада писала </a:t>
            </a:r>
            <a:r>
              <a:rPr lang="ru-RU" b="1" dirty="0" err="1">
                <a:solidFill>
                  <a:schemeClr val="bg2"/>
                </a:solidFill>
              </a:rPr>
              <a:t>незбагненні</a:t>
            </a:r>
            <a:r>
              <a:rPr lang="ru-RU" b="1" dirty="0">
                <a:solidFill>
                  <a:schemeClr val="bg2"/>
                </a:solidFill>
              </a:rPr>
              <a:t>, </a:t>
            </a:r>
            <a:r>
              <a:rPr lang="ru-RU" b="1" dirty="0" err="1">
                <a:solidFill>
                  <a:schemeClr val="bg2"/>
                </a:solidFill>
              </a:rPr>
              <a:t>пророчі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речі</a:t>
            </a:r>
            <a:r>
              <a:rPr lang="ru-RU" b="1" dirty="0">
                <a:solidFill>
                  <a:schemeClr val="bg2"/>
                </a:solidFill>
              </a:rPr>
              <a:t>: "</a:t>
            </a:r>
            <a:r>
              <a:rPr lang="ru-RU" b="1" dirty="0" err="1">
                <a:solidFill>
                  <a:schemeClr val="bg2"/>
                </a:solidFill>
              </a:rPr>
              <a:t>Ця</a:t>
            </a:r>
            <a:r>
              <a:rPr lang="ru-RU" b="1" dirty="0">
                <a:solidFill>
                  <a:schemeClr val="bg2"/>
                </a:solidFill>
              </a:rPr>
              <a:t> машина буде </a:t>
            </a:r>
            <a:r>
              <a:rPr lang="ru-RU" b="1" dirty="0" err="1">
                <a:solidFill>
                  <a:schemeClr val="bg2"/>
                </a:solidFill>
              </a:rPr>
              <a:t>здатна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компонувати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зображення</a:t>
            </a:r>
            <a:r>
              <a:rPr lang="ru-RU" b="1" dirty="0">
                <a:solidFill>
                  <a:schemeClr val="bg2"/>
                </a:solidFill>
              </a:rPr>
              <a:t>, </a:t>
            </a:r>
            <a:r>
              <a:rPr lang="ru-RU" b="1" dirty="0" err="1">
                <a:solidFill>
                  <a:schemeClr val="bg2"/>
                </a:solidFill>
              </a:rPr>
              <a:t>складати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складні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музичні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композиції</a:t>
            </a:r>
            <a:r>
              <a:rPr lang="ru-RU" b="1" dirty="0">
                <a:solidFill>
                  <a:schemeClr val="bg2"/>
                </a:solidFill>
              </a:rPr>
              <a:t> і </a:t>
            </a:r>
            <a:r>
              <a:rPr lang="ru-RU" b="1" dirty="0" err="1">
                <a:solidFill>
                  <a:schemeClr val="bg2"/>
                </a:solidFill>
              </a:rPr>
              <a:t>може</a:t>
            </a:r>
            <a:r>
              <a:rPr lang="ru-RU" b="1" dirty="0">
                <a:solidFill>
                  <a:schemeClr val="bg2"/>
                </a:solidFill>
              </a:rPr>
              <a:t> бути </a:t>
            </a:r>
            <a:r>
              <a:rPr lang="ru-RU" b="1" dirty="0" err="1">
                <a:solidFill>
                  <a:schemeClr val="bg2"/>
                </a:solidFill>
              </a:rPr>
              <a:t>використана</a:t>
            </a:r>
            <a:r>
              <a:rPr lang="ru-RU" b="1" dirty="0">
                <a:solidFill>
                  <a:schemeClr val="bg2"/>
                </a:solidFill>
              </a:rPr>
              <a:t> як для </a:t>
            </a:r>
            <a:r>
              <a:rPr lang="ru-RU" b="1" dirty="0" err="1">
                <a:solidFill>
                  <a:schemeClr val="bg2"/>
                </a:solidFill>
              </a:rPr>
              <a:t>практичних</a:t>
            </a:r>
            <a:r>
              <a:rPr lang="ru-RU" b="1" dirty="0">
                <a:solidFill>
                  <a:schemeClr val="bg2"/>
                </a:solidFill>
              </a:rPr>
              <a:t>, так і </a:t>
            </a:r>
            <a:r>
              <a:rPr lang="ru-RU" b="1" dirty="0" err="1">
                <a:solidFill>
                  <a:schemeClr val="bg2"/>
                </a:solidFill>
              </a:rPr>
              <a:t>наукових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цілей</a:t>
            </a:r>
            <a:r>
              <a:rPr lang="ru-RU" b="1" dirty="0">
                <a:solidFill>
                  <a:schemeClr val="bg2"/>
                </a:solidFill>
              </a:rPr>
              <a:t>". </a:t>
            </a:r>
            <a:r>
              <a:rPr lang="ru-RU" b="1" dirty="0" err="1">
                <a:solidFill>
                  <a:schemeClr val="bg2"/>
                </a:solidFill>
              </a:rPr>
              <a:t>Однак</a:t>
            </a:r>
            <a:r>
              <a:rPr lang="ru-RU" b="1" dirty="0">
                <a:solidFill>
                  <a:schemeClr val="bg2"/>
                </a:solidFill>
              </a:rPr>
              <a:t> в </a:t>
            </a:r>
            <a:r>
              <a:rPr lang="ru-RU" b="1" dirty="0" err="1">
                <a:solidFill>
                  <a:schemeClr val="bg2"/>
                </a:solidFill>
              </a:rPr>
              <a:t>це</a:t>
            </a:r>
            <a:r>
              <a:rPr lang="ru-RU" b="1" dirty="0">
                <a:solidFill>
                  <a:schemeClr val="bg2"/>
                </a:solidFill>
              </a:rPr>
              <a:t> мало </a:t>
            </a:r>
            <a:r>
              <a:rPr lang="ru-RU" b="1" dirty="0" err="1">
                <a:solidFill>
                  <a:schemeClr val="bg2"/>
                </a:solidFill>
              </a:rPr>
              <a:t>хто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вірив</a:t>
            </a:r>
            <a:r>
              <a:rPr lang="ru-RU" b="1" dirty="0">
                <a:solidFill>
                  <a:schemeClr val="bg2"/>
                </a:solidFill>
              </a:rPr>
              <a:t>: у той час самого </a:t>
            </a:r>
            <a:r>
              <a:rPr lang="ru-RU" b="1" dirty="0" err="1">
                <a:solidFill>
                  <a:schemeClr val="bg2"/>
                </a:solidFill>
              </a:rPr>
              <a:t>Беббіджа</a:t>
            </a:r>
            <a:r>
              <a:rPr lang="ru-RU" b="1" dirty="0">
                <a:solidFill>
                  <a:schemeClr val="bg2"/>
                </a:solidFill>
              </a:rPr>
              <a:t> з </a:t>
            </a:r>
            <a:r>
              <a:rPr lang="ru-RU" b="1" dirty="0" err="1">
                <a:solidFill>
                  <a:schemeClr val="bg2"/>
                </a:solidFill>
              </a:rPr>
              <a:t>його</a:t>
            </a:r>
            <a:r>
              <a:rPr lang="ru-RU" b="1" dirty="0">
                <a:solidFill>
                  <a:schemeClr val="bg2"/>
                </a:solidFill>
              </a:rPr>
              <a:t> "</a:t>
            </a:r>
            <a:r>
              <a:rPr lang="ru-RU" b="1" dirty="0" err="1">
                <a:solidFill>
                  <a:schemeClr val="bg2"/>
                </a:solidFill>
              </a:rPr>
              <a:t>нікчемним</a:t>
            </a:r>
            <a:r>
              <a:rPr lang="ru-RU" b="1" dirty="0">
                <a:solidFill>
                  <a:schemeClr val="bg2"/>
                </a:solidFill>
              </a:rPr>
              <a:t>" і "</a:t>
            </a:r>
            <a:r>
              <a:rPr lang="ru-RU" b="1" dirty="0" err="1">
                <a:solidFill>
                  <a:schemeClr val="bg2"/>
                </a:solidFill>
              </a:rPr>
              <a:t>марним</a:t>
            </a:r>
            <a:r>
              <a:rPr lang="ru-RU" b="1" dirty="0">
                <a:solidFill>
                  <a:schemeClr val="bg2"/>
                </a:solidFill>
              </a:rPr>
              <a:t>" </a:t>
            </a:r>
            <a:r>
              <a:rPr lang="ru-RU" b="1" dirty="0" err="1">
                <a:solidFill>
                  <a:schemeClr val="bg2"/>
                </a:solidFill>
              </a:rPr>
              <a:t>винаходом</a:t>
            </a:r>
            <a:r>
              <a:rPr lang="ru-RU" b="1" dirty="0">
                <a:solidFill>
                  <a:schemeClr val="bg2"/>
                </a:solidFill>
              </a:rPr>
              <a:t> почали </a:t>
            </a:r>
            <a:r>
              <a:rPr lang="ru-RU" b="1" dirty="0" err="1">
                <a:solidFill>
                  <a:schemeClr val="bg2"/>
                </a:solidFill>
              </a:rPr>
              <a:t>висміювати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навіть</a:t>
            </a:r>
            <a:r>
              <a:rPr lang="ru-RU" b="1" dirty="0">
                <a:solidFill>
                  <a:schemeClr val="bg2"/>
                </a:solidFill>
              </a:rPr>
              <a:t> у </a:t>
            </a:r>
            <a:r>
              <a:rPr lang="ru-RU" b="1" dirty="0" err="1">
                <a:solidFill>
                  <a:schemeClr val="bg2"/>
                </a:solidFill>
              </a:rPr>
              <a:t>наукових</a:t>
            </a:r>
            <a:r>
              <a:rPr lang="ru-RU" b="1" dirty="0">
                <a:solidFill>
                  <a:schemeClr val="bg2"/>
                </a:solidFill>
              </a:rPr>
              <a:t> колах.</a:t>
            </a:r>
          </a:p>
        </p:txBody>
      </p:sp>
      <p:pic>
        <p:nvPicPr>
          <p:cNvPr id="6150" name="Picture 6" descr="http://www.microstocker.com.ua/upload/image/fotos/big/965bc72dd72a8cbea0e4eec702c0c4f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000" y1="42000" x2="67000" y2="42000"/>
                        <a14:foregroundMark x1="62000" y1="17250" x2="62000" y2="17250"/>
                        <a14:foregroundMark x1="65000" y1="10500" x2="65000" y2="10500"/>
                        <a14:foregroundMark x1="57750" y1="32000" x2="57750" y2="32000"/>
                        <a14:foregroundMark x1="58750" y1="42250" x2="58750" y2="42250"/>
                        <a14:foregroundMark x1="62000" y1="56750" x2="62000" y2="56750"/>
                        <a14:foregroundMark x1="66000" y1="61250" x2="66000" y2="61250"/>
                        <a14:foregroundMark x1="67750" y1="68000" x2="67750" y2="68000"/>
                        <a14:foregroundMark x1="69500" y1="70500" x2="69500" y2="70500"/>
                        <a14:foregroundMark x1="66250" y1="72500" x2="66250" y2="72500"/>
                        <a14:foregroundMark x1="61500" y1="62250" x2="61500" y2="62250"/>
                        <a14:foregroundMark x1="60750" y1="57000" x2="60750" y2="57000"/>
                        <a14:foregroundMark x1="60750" y1="49250" x2="60750" y2="49250"/>
                        <a14:foregroundMark x1="60750" y1="41250" x2="60750" y2="39250"/>
                        <a14:foregroundMark x1="60750" y1="34500" x2="60750" y2="34500"/>
                        <a14:foregroundMark x1="60750" y1="30750" x2="60750" y2="30750"/>
                        <a14:foregroundMark x1="60750" y1="27250" x2="60750" y2="27250"/>
                        <a14:foregroundMark x1="62000" y1="23500" x2="62000" y2="23500"/>
                        <a14:foregroundMark x1="64000" y1="16250" x2="65250" y2="57000"/>
                        <a14:foregroundMark x1="58000" y1="21000" x2="54750" y2="45500"/>
                        <a14:foregroundMark x1="58750" y1="20750" x2="54750" y2="30250"/>
                        <a14:foregroundMark x1="56750" y1="20000" x2="59750" y2="10500"/>
                        <a14:foregroundMark x1="61250" y1="8500" x2="61250" y2="8500"/>
                        <a14:foregroundMark x1="64000" y1="4500" x2="64000" y2="4500"/>
                        <a14:foregroundMark x1="67500" y1="17750" x2="67500" y2="17750"/>
                        <a14:foregroundMark x1="69500" y1="29250" x2="69500" y2="29250"/>
                        <a14:foregroundMark x1="69750" y1="52250" x2="69750" y2="52250"/>
                        <a14:foregroundMark x1="69000" y1="60250" x2="69000" y2="60250"/>
                        <a14:foregroundMark x1="71250" y1="69000" x2="71250" y2="69000"/>
                        <a14:foregroundMark x1="69000" y1="73500" x2="69000" y2="73500"/>
                        <a14:foregroundMark x1="66750" y1="72500" x2="55750" y2="40000"/>
                        <a14:foregroundMark x1="65000" y1="75000" x2="54250" y2="49750"/>
                        <a14:foregroundMark x1="60500" y1="69500" x2="52000" y2="46000"/>
                        <a14:foregroundMark x1="53250" y1="39500" x2="56500" y2="12500"/>
                        <a14:foregroundMark x1="50500" y1="35500" x2="54000" y2="19000"/>
                        <a14:foregroundMark x1="59750" y1="41000" x2="58500" y2="29250"/>
                        <a14:foregroundMark x1="58750" y1="39250" x2="58750" y2="39250"/>
                        <a14:foregroundMark x1="59500" y1="40000" x2="59500" y2="40000"/>
                        <a14:foregroundMark x1="60250" y1="40250" x2="60250" y2="40250"/>
                        <a14:foregroundMark x1="63500" y1="40000" x2="63500" y2="40000"/>
                        <a14:foregroundMark x1="63500" y1="39500" x2="63500" y2="39500"/>
                        <a14:foregroundMark x1="63000" y1="35000" x2="63000" y2="35000"/>
                        <a14:foregroundMark x1="63000" y1="35000" x2="63000" y2="35000"/>
                        <a14:foregroundMark x1="66000" y1="28500" x2="70000" y2="60500"/>
                        <a14:foregroundMark x1="60250" y1="69750" x2="67750" y2="77000"/>
                        <a14:foregroundMark x1="69750" y1="77000" x2="69750" y2="77000"/>
                        <a14:foregroundMark x1="71250" y1="72500" x2="72250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209794">
            <a:off x="5688357" y="620683"/>
            <a:ext cx="3096105" cy="61922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data:image/jpeg;base64,/9j/4AAQSkZJRgABAQAAAQABAAD/2wCEAAkGBhQSERQTExQWFRQWFxoYGBcYGBgYFxoYHRoXFxoYFRgYHCYeFxwjHRgXIC8gIycpLC0sFx8xNTAqNSYrLCoBCQoKBQUFDQUFDSkYEhgpKSkpKSkpKSkpKSkpKSkpKSkpKSkpKSkpKSkpKSkpKSkpKSkpKSkpKSkpKSkpKSkpKf/AABEIAPQAzgMBIgACEQEDEQH/xAAcAAABBQEBAQAAAAAAAAAAAAAEAQIDBQYABwj/xABIEAABAgMFBQUEBgcHAwUAAAABAhEAAyEEEjFBUQVhcYGRBiIyofATQrHBByNictHhM1JTgpKi8RQVQ2NzstKDs8Mko8LT8v/EABQBAQAAAAAAAAAAAAAAAAAAAAD/xAAUEQEAAAAAAAAAAAAAAAAAAAAA/9oADAMBAAIRAxEAPwD2h6QqZm4wgMcDlWAkCtxjr+4wwp4wpgOMzcY6/HYRwXARXIaREzwBbNqIlm53lLNQhAKltqQPCN6mEASswxSgASSwGJLADicoCT/aJmN2QnQNMm8z+jQdwv8A3odL2NLd1gzFD3pqvaHkD3UcEhMAh2xKLhCjMIylpVM63AQOZEInaEzKzzP3lSk/BajB2TZaZchCPAA/2mcX+oTzmj/hCy7TOwMgYNSaPmkQalURm3ISe8sDnADK2ooeKzzsMU+zWOLJmXj/AAx0vbMkm6V3FfqzEqlH+GYEmDJE9K6pUFCuBBHlHLluGIcaFiOhgOPy8oUGAU7HSk/VFUmuCCyOcsujmADvjkzpqPGn2g/WlhlNvlk14pJ+6IAxvXSCUGnH4wLZrSlYdJBAodQdFDFJrgWMFyjlAIpeesRmbuMTriMmAaleWUOC86whPGEbjAOUYhlG7RiU5MMDo2nwiQiGqEBMIbehXjm9NAOhWhBC+sIBD6rEc2clKSpRAADkksANSTDbVaky0lSnbCgckmgSkCqicABjAkuyKmELmhmLolYpTopZwWvfgnJz3iDb8yf4SZUr9f8AxVD7AI+rH2iL2gFDBFjsUuUm7LSEg1OJJVmpZLlR3kkwSBCqgIiRDVzAATT5c90PUc4xPaDtggrMpCiwxIavm54UGcARtvtbdUUILO4BumvM/J9McKEzJs7vOp0mpBJHVFAG1gM2gd4llFquZdDoSoFzwfGrQJO2iJeCfafZYoIeuABA6NATTZMyYT3+67MFEXjq9Q+FDdiG12CZKSqYhRVdFWoob1B6jeBAls2mkpUr2akLYszggY+IgBQOaSM3ByirPaScm7eTVNApiCQXJB14/OsBbWXbs24iakk1ZTEuK4Fq5YjA4tidv2K7botAMtawVpwUWF5O/eMCeeRjxdW1iL910h7wAyO49egiwsU9pZnoN2YJowoGIxLZvdr9oQH0PCxi+yvbuUuSgTVEKwckBJwZlOxjaSVhSQpJcEOCMCICGbYEqIVVKxQLTRQGjsyhuUCN0MRtBUpQTPAAJZM1NJZOQWP8JRyclJyLsINAaFWgKBBAIIYgsQRmCDiICZX5xERAF82YPVUgc1Sh8VSx1TvT4bAl6ioOYzgGmFeEaEMB0I8IoxyA8BNCA+njiYjlrOYIgJkmGT7QlCStRAAqScABHJJitkKNomXyfqZZ7gyWsFjMOqUlwnUhSsksE1mklavazAxH6NB9xJo5H7RQx0Bu6km3o6EeAVJhFK9PCAQxfqkAPtKY0tZDYZnHcPlvaPItuqBW4DhJxY45pDukHDfwj0vtNtJMqSSS1KU3EUyevnvEYfs9ZDOV7VYo5uJY7g5fTDAecBDsfswpYeYChBNEXqmvvN8PhGqsmwpaB3UhmyEWVisLsd35xZy5AA/L4QFSmwJ0HT0Ijm7MlG93BhWg89OMXa7OOEDWqz05+friYDLbS7KSJqbpSB9oYvxjzrtL2dVZywcozwY44vn6yj2ApZweHyz4+sTn9u2dMyXdOB3eusB4vMt5ltcRcUdxAUCxCmBzwOO7SN72C7arkzESSoqQrvJrgWF4Nvc6EdIj2h2YQELlqAN0mYkt3tFAVzFdHSMjTGzbMZUwKdwlZwrS8C/3STQavAfTdltiZgvJNPyBz4wSDGL+jvaaJktQSt8Dd01I3OctecbIGAclbZRXKR/ZiSP0BNRlKJ95OksnEe7iO67WIhSkEMa+sIBhVHGALK8pfsT4SHkn7IxlHenEap1uKJPgEXCAtDhHCAe4hhhQcfyhCpgXw34DfAAbTmFRTJSWMwG8oYplhgpW4lwgb1P7pBOlISkBIACQGAGAADADQAQFstF69PLvNYjUSw/sxucErO9Z0DHQDxyhpaFSIQwHIiNZ19ZQ4Kir7QbR9nKUxAUQw3bzl57oDDfSB2jK1JlILJCn4thRjV8IutiWQJloRoADvLV8z8NIxdushmTASDRSXq+JxUreAaZ0Aj0DYxdXrjAXtnRdDfOJb0RTZ4Ti0Qm1pBqoCj/nAFv6eGzDSsVNp7VWaWKzUk6CqukC2TtxZZpuXylRoyktuxqKwD7daG9Z+vWtLNVeBOIG/wBZxYW6eHd+GXX+sVC5gLpDVPnvgKLbdsaZfDNRJrRqivOvKMJb7STMKkqCSKEKqlQFReZy+FWq0ehWqUkySghIJT/MDrwr1jzeVZsfbUI1cE8q57hjuoG47H9ppclUtYNwqIvIHgIPdI5M4O8aR7FYbaJibw9UH4x812VBK0iS+YfiQ71oG9CPoTsxs0yrPLBLquhzvYOB+O4cIC5eHiIUiJEjWAht9h9qi691QIKVDFKhVKhrwzBIzhLFPvocpuqBKVpfBQxA3Zg5gg5wQ8V9oV7OcmZ7sxpa9ArCWrc5+r/eRoICxA9PDFJjnhSKQC6xXbU79yT+0Pe/001XyPdQf9TfFgTFfZDfnTZlWS0pPJlTDzUoA/6QGUAeTCtCJMc8A6Gkxz+njiYDgkRRbeJcKuulLvnVny/dru5RfiK7bdmvSlYOAfXoGA8/2igGWpnHfQwo5DpZ3xNH4DHOMja+2NpF9llKQq6e8zqySm7VSmYsxxyYRuCQygRliS9XoScyTTXHV4r5PYezsszWKi7XlEAJJCqBJzIBOdBWApuy/buZOnSpM5XdmKCBMDllE0Cn1NOMbHt3afYSkXAozDQMaH71MoA2F2Us6Z8lUtCO6p7wBAIAJzNagYvFr2okCZODgFgIDyC1SlrP+KVKJLpqd4QkV5nCJjYJqD4LSFJc3ib6GxDgpTQ0wO6uA9b2d2eSQGSm8KEviHd4ZbOzyUmkoEjj4vs6QGN2X2hVNQlMwLSUsm6Rp5nDdFzKXV2O5w271wi8s+zEXHmJD4AVo3GM3tCYmWuhDZjzpADbVUErBOb8K+X9d0VG1rKmZL7gEy7j4XTmADevA5sRwLULtuW+8bwqLwH4/KMjMnTCpQQoh1sBqKmj4VfpAX2xbDLFplImKZm8LMFFQoxFQmj6kkDIH6As6WSA5LABznHzn2HsM2bbZYli8UreuHdNSQ+QY8m4/RslLACpoz674CUKhb8IIUGA54itlmExCkKwUCk6h8xvGPKJXhXgBdm2orlgq/SJJSvctJuq5E94blA5wY7JEVwVctBFWmpvD76GQrmUqln9xWkWMzIboAe0TwhKlnBIKjwAdoh2ZIKJSAfFddVKlanUsnipSjziPa5dKUftJiEH7t6/M/8AbRMg5+sBwMLHFMd6xgEEKT6aEPqsIPVYByTEdol3gQ5DhnDgjg1YkTHKHGAxvaXYZCQUPcSUk45V/E13857PITMYqDsPlujST5QUkpOBBB4EGMhZLQUJVexDgjQgl/MGAKsNoSJ5wFxg2nr5CB9pTUqm+Ib3amefCMxtDZc+fIM6SopmqmHunwFGpwIIahdmOEZvZ/Z6daJ4FsUSlvClRAcEguQa0brAb9G1VWdf1TzEmqkg3qAVUBm27QxeWbtEmakEHGsV+x9g2expJkpLkVKlqWWzCbxLA7sYoNopVLmFSAbhLqGQzcb9euOIXm1tp0J3evX41xVrUZq2rj8esWdrn90py9f1gSyG6ATjX161gArZYlMa1vU+FIr9obAvTHCO6JbqUci4ukcAlR31i9tZ7yVakdHD/Dyhm3trpRY194OVMUOO9QMDm1T6EBrPop2ehNkM4IAM2YsgtW6AlI5OlX50jbhvRip7MWcIsdnSnASkGupSFF23kxaAQEgAhSIhXOA5Zf1pEf8AbRk3EgsefzDjfAFOPlzhwTFZOtYvM5B//OfhV4geeRg6TPCgCG9fCAG2qm6ETP2UxKj90vLX/KsmDVFzEVpkiYhaFVStJSeChdPkTAuybSZkiWpXiKRe++O6v+YKgG2tzaZKckpmrNNyED/errB4gQB7SfsyR/Os/wD1wZAc0Pb00IB6eFSfTwHN6aEKfTRz+nhpXl+PlrAOBENJ4etYDXNriDoXx3EGnVtxyhRMdq1GKTj+6TVtHgCCrhGF25L9nMnM1VFTcQ/z+Ebq/TKM52osveRMpdIuq5AkeTj90QGZXtuXJkS3NSAAkAqUpRALJSKqNTQQKu3TLvdsVpC8QVhMtFdVE82jQbP2PKQ81Ke+xSlWYGiT7r5szgCCpWwTMF5V2vM8YDGp2lb1CkmUdyZr8nCSPODrKm0EBS5cvQovEq5EpCXxpGs/u/2VHcHc1YjnENVoCgOzRcCiBXy6YRULslCThhzp8I0lstACPFgIy+1Le4CEAk0dt79IAa1FpbkjGnweBtgdg126epcx0SgE1OYyI8zX+thZ9nBMtM+0qQJY8KMU0zUfergkAuQcWivkfSOZNrRNSCJSaKQ4dSSalW/AjQjeYD2qySAhCUJwSkJGtABWJSccYC2RtaXaZSJ0lV5Cw4OBfAgjIguCN0Sz5zODQGjuBu97unHXrABWm2XVOHwPhqBT3kthnlhFNP22CQpwkv4k5UmCqCWwxJZhnnDdqbQQVBqMMag4HCoU+bA5iM9tC3AlJBvOosSzgd40UkBXUE7zAXA2lVlUvFLN4Fih7pwemFM8WvRpth25wU1N3XxAgIorWqhyrXLy+y24BfeYJIBIdIctMNWF1WBxSMMsTqOz9suzlgFRolNS5cXL15zVnpmHNYD0FB4wBssN7VP6s1fRTTR5TBBVlZg2DUrA0ik2cNfZrx1T7P8A8MAskfXzD/lyf91pguBJI+uX/pyv91o/GCmgFeHCI/WMcZlMurfEQDlLgGdaSeTls8KNq3zGGb7Us3XZw4LcCHIUCQDj6rFP/aQoBI7wBT3SWL92lfCpwa4GuFXA6at3zBJq1CwT4k4uK6dKQQhzvAwcupOl1R8WWvGKOVNIBZ1JF4HJSa0CgeAL0amIeLOxz/eIAfMUDk++Mi5x64wFkh2zge32e/LUmoLU4ioPWJ0Ta5Vrv56nhrDyqAxFj2okfVKJC0k90sN9CcRXEZeRq9u4Je6wYtg/T08B/SPseWZJtBKkqQU+BrzqUACl2zNQaHcax5vaNuJAdZUk4X0ElBO9NSg5s2rOID1m07cT7N1F2BNfg2Zil/vEzRfSQlBfFXEPdS5xjyu09oQ7XlLOpJPxzpF7sbb8uVZr0xYckqug1eobGlAMsX1gNHbLUgeJ5hyBF1AO8AuRzEZTa3alCSaimSWGmgZI5fOKHbHa5c8lMp0o3YkaqOQ/CKWRZSsm9i/h+ZOkBZbY7RTbUoKWpkJDJSKIQBRkjM4OcTmYqJkzH1y8/KCLXLIJG7hvYQMgFRCWxLYQHpX0Udtk2RZs04tJmqSUrOEuYQB3tEqAFciAdW9Q2laVXiMGY0fEGjg0xxNaJFQS0fN04VPT8o3/AGd+kAmUJE+qkslEw/q4BMzlQHTHC9AaC3T0pNQLwo+6jXgaGgOOpINYzk21ABJcKLgg4gGuRzq1WLiJrehQLguD5hvzyiptKyCRlp8G8qZQE1mWdaNq2CZgFdzxq9gTCJqquCouTifCzjPLzjF2a0Pk9CNclMWxesa7ZCXW4xKqbqyy1WHLP4h6rs+0uE6sK8h+PlCJP/qFilZaPJc3/lAuyFMBj4RQ0qBVh6ziSYprQo/5aPNU3/jASJH/AKj70n/asf8AMwZAU+k6SrULQeaQsf7D0g2kA1UB2pfF+meoz5E4YRPOmDANz/DHygO1oAD0ByIPd1/dHJqwA82ccWJo5dsHQaFnIrrlFKu1d5JLpqavqGIdTAu2GET2kKC6B/Ez3kkFlFix3Cv5xR22bUPqAHDe8um/OAtLNagW1ObhjQFjXUb8SYtZayASDgxA5s2PoaNGSs9qNLvOuiVM27HpF3YLUShb1BLZ1qWB0y6QGgxAu54FqYV/Ag1G94fNt6ZcpS5iglCA5UcG+fxLjOG2IghqPXCj1Iw1z574x/0kdrpAs86ypImTZibpYulBd3VqQU4a4tmGb7cfSMm1S/YywEyVKqpT+0WE1cN3ZYdsXNMs/OrQj7RGhbEZPiFciYnlWcEFJDJ8TFQocO7mQ7HDAl9YBCFSz3V01SXSeI90wEalTFUe82YY8nOENGzlnxEAA4Z4sacTFonaSbgvPeYu2aq1PrANECrSVoUyWTl1fngIAZCbpUkAFwQNSWI54xLISm64NRlpj8fTwyUhwS3A+q6QTZ7BMmqaUm8tTApTyDjQVrlSABnKoauddaRPsyy1Uo0ag4515jrHpNm7Fytm2SZbLUBMnJT3EHwhZ8IbOtTuB54BZN1yXUrvK3kuo4U0gBLlS2dfXQ/w6tEaRXe+G/D1wgkj1y5cXpRjSkQqTu9U0zqPygLWzdopktQQSFoYEBVabjiKgU4xaI2lLmte7pAH2gWPB/XFsnOTUUxT8xE8pRHQ/PTD8tzkNTLswBDVBGIqCGI58I0OyFXSlQ56e7+HGMVs+3KSRdOONKaBxpj57gdn2dPtQSEkkVYYHVt7VbjjAem7FmhaSpsQMxk/p4LkpvTZp0TKT/3VfBaYB7Pg3GLhsiK5+WcWOyKqnq1mkYfqIlyvig9YDtoUQF/qKSo8Huq/kUvpBReGTZQWgpLMoFJ5hoh2bOKpSCaKZlblJNxY5KSocoB85PH4h4rbQouK8Q91w6csOYxzEW0wU37sYp7eoO7UcZd16OS3hOAgKu1m9gpmNHpkRTd3nz8oobeCXxxUaM1Urw1xGnlF0uV3nTRx8jTfh59KnaNuRITfWWSDhmcGDYE1GHzgIv7PR65Hh3COIx+MFzdqSpEpapiwAo0fxZuw94flrGIn9vJhmG4hISHDM50xepqKYdWGZtm0Jk5RUpRWo1rxegyHlTdUNXt36Rps2/LkD2SSGKndZBJJc+6NWc0qcoyE2Y3ADOnUPyb0GIlthlUng3T8xvh1rSwYCqqB8qMSBr833QEvZ7ZKrbaESklr5LnMS01UeJ+fKPZJ/ZOx2ayezmWdM0+4kjvYMLq8UOakgiqjiwjO/Q1sQEz7QRhdlJ8lqbogcjHqM2ypU5Icsz554QHgcr6O5ly+S2iSlwNwLuwdv6wTJ7AzA31gD/ZOFX96uOG8x7UvZSCwu0xO84DWmPWJBZUFVE4Nluw6V6QHk2y/ozKqLJZsSnAZAt8K47w+47KdlZdlcJrgSWA3AcsePAE6KdiEtvPr1lGf7b9pP7FZlKTSbM7ssaYurk/UjSgYH6V9v+3npsyCTLkl1aFb9477op/FGLtL1SRj5tv69X3w+VMcLWXLuHxfM464Y/F4GSnDdRz1GGNH55UEBxNH9a1+OOrOSSGKl0PFj+GOIdueWcqksL3M7wGetWxxOoxoYjIYbxThjlkaOx5wDZzXkcNdSeGvllhBIsz5ZFuLZac8GybuhhLrAfI7/WX54RdIkAAvv+bg7qdRmAXCGTJOA8qPwfgD55ADfdg5Z3eLq991ajANVxji8ZJNhcFh+tQ692hHF34EVYv6d2K2cEiWWGAcniX4/g74kQG2lpupD5Cp3DOI9hj6lBPvC+eKzf8A/k3KIdrfoigFjMaWNe+QkniElR5RYSBX8OMBw9VgOzd2bNRkppiefdX/ADJf98awaPVID2j3Qmb+zJKt8s0mdAyv+mIAs+qxU2iTnUVGB72IFQcaZ784tjAlrlAVpU1cNgCfFiBn8GgM1brWmUhS1EAJAJyU7pAZJ1NBUNyjyHtHtxVoWSXD0SkGgDi6MfWeMa3t5tNU9QQgn2aQWSQxveEn+WnEVqWxEqzXi4GGe/MnlTU3oCD2d0MDhU8c+Obbn4xLJkAAqbPPADPe3ifJjk7QZKlIQXVRmcVJzcDzwyH2og2nayqgSUjNwz4swyGPJhkHAZYcnIYh9dd1C+4q3GIJiryyfdT3Q3mW8m/OJva3UEnHLzYbsd2IxaF2ZZipaE4kqAOlSHw5+YygPcOxVg9hZJMpLOU31nWYqp6UHLfGlnk0YUJLtXItTiw3QBsSUbr6AAdP6dItVD00BCssHOjmArPaDxLua65et2sE2yUVi6KAmtOPzaB7HZfEd7YU3ltaAcoBfbBKVzVm6lIJJNAEgOTwoY8H7a9pVWu0Lme6O6hOiMuZxNMTlSN79K/aa6hNjlmqgDMw8PuoPGhPLfHlcqUVLSGwrzo2J1q75YsHgCLQm7KCBU4vqcc+B9YiBO7QH5VPPodXgu2evT8cGakRyU0ILc/gPhr5JgJFygGAzHwau+hLZcu9EKpGWfre9fW9Uk1JNRlTJ+mfnveQS8P6a6CnDH4QENnsn1o3J64jOsXdlsqlmgNOA1bLhhu0EC2WWSsJwfiTli5I6YfD0vsrstJlpWAABjnezBY4cOOsAFsvYF1DqADhgGwd+n5NrG62NYggAtUZbyT8Pj5pZ9ksATje6b+Pw41ixJCU5AAdOmUBBM709Iyli8fvLdCeifafxpiwkY8oCsUtgVHFZvHc4ASnkkJHFznB1nx5QCQt2OPqkL6wgA9n9x5Jxltd3yz4DyYpP3Qcw8e0pZmAoyzroxb4c1DSJ7bKPdmJBKkPQCqknxI4lgR9pKdS8gmX0pUkgpUHdsUkFm8sYDyXtPsopVQHvYVO8tTH3sNDo0Z82MyxewJJJO+tR0cNRwTlHqm2dmCY4Z2NPw3lmO+m4DM7Z2CRVIpU4UqMX4txIBNIDz5YEspLA655gEMcRgOCk8wlutRUS5JfHm+mh6aRe7R2ORQEijsQaUIF7cUqI4KivsNiUt/6aGumOPHfAVkyqrowd88BQA6OdN8XXZSyGZbJMvMnrQn5eR3RXKshSpRI+NAGFPy1bONv9Emzb9qXOUP0aS24lh8PhSA9bs1mCEgCJElx+MQSbWCC9KjzwfnTlHWyYwAD94sToM4CK0z37ox478fWu8QNtbaybLZVTle6nugnFVWHDE8AYbMF0kEVw/Lfp0aPNe3/AGg9usISfqpdAMirAqPy5YGsBjdo21U6bMmrPeWoqO96vup0oxjtmS8VtiacKtXrXUjhEEyop7xYdQ9BpT8jBntAE3cvMigD8G9O8BHaE0fd1zfcHyp8SIwq8wGlG5sw5eZxJaJVrvOVYejl93jXKpiCYWSojz+fK7w8yDEoKjjmPMuOGXNq6Gos1KlqPuDgBupwp18C7OsyigrYt50YOPh1xqDZWWWZigLhAS1NajpUNePAA0SADsdnJmparlmHSmuXotHtPZCxKl2dN7El9fWfqsYfst2YvT0qXgASQMqOAMTUvXFwampHp9mRdSBoOHHzeAmECWld9aZQw8cz7rslJ+8oHkhcTz54SkqOA0xJwAAzJJAENskm6CS19RdWj4ADckAJHB84CcmJbPiYiiWzZwHGO9YxzQ5jAdFfd9ks/s5it/dmKx/dWf5jnfpYgxFPlhQKVBwQxBwINGMBX22wO91q5ZDPp+J4iJVhvSWUKkd7M5uN7NzrBUmaUKEtZJJ8Cz74xZR/XAx1AcZgErw8oDz/AGjsILqWctgRnhU4hizUy0imX2fMlJAzOeI1fnXLLe3oFos9Skg5XSQ4Ixx1vVY5qVrEMzZj3isBrtLxapoK4ihUH31gPL5uyFJdgKkDOgNXpxyrUfrGN59HdjCJU4hg6gOQCtPlpSJTsdJNUlg4Iz3jzp+cXPZ+zBCFJAZlMeqlOP4z05QBtmk0Dne2WLh/XwETE1eHERXbatglylElqH+EVUeDeZAzEBmu13aD2aCEveVmWDDMknBw488jHl9tTVyeNCwxyxz9CLfau1fbTFLL1JIOQx35DrXCKe2LcO2HQfnhxd6HEAkJBXw130G7Wg4VpBU2SwNaHEno3x6czLsiyXlF3PDMsfnweJrXKUVNdIBGfN2w1PpjAV8oOGb1Q8sMN43Kgv8AuZSgFFgnUiho/dwpRsBrSsX3Z7s2VG8oPnXAOTWoprr3sKtGul7ABDmgGJ3UwGTuPJ8jAUnZvZAEoIIc1JJ316tnluEaGTsJCAO6Q2TUFGwaug6M0XeyNjBDUYZauwY8vj1iz/u9PT1nz6nWAA2Ns8ID3Wwb5nnrFjdh9xqCK2eTPUZaaSklpigWvkYykHTJahh4RW9dB1nV7VQmf4af0f2jUGZwyTxKs0mD2hoQzUAAwGXAaD8IeRANiazZxDdieRnAJCtCRwMB3SEMOJhpPGAhtEgLTdUAQeIwwIIqCMQRUGAk2pUohE0ukkBM3AEmgTNySvAA+FWTHuxZwyZLCgUkAgggggEEEMQQaEEZQHJEMUnX4QGJUyT4AZsoe4T9Ygf5aifrE/ZUXyCjRIIs9rRMDoU7FiMCDopJAKTuIEAPN2aCaFuXqnwcjRpVy7jLxoy6VIxCuIq+4mCfWMLADrtYKilIcjEtQcYzva/Z6pqRKCj36qUwBYMyRuvMeIEakBgw+MCzrFfJJOOmmQ+fGA89k9hQmoVzuu2YI1LOQN13Ah6raPY5SSzlRNABlQEOWGV401bIGPW0WdIBDODjvwikTZFFSwanTneV53eUyAyuwuz3sk1SAp2cV71FXXL1Hcfgc40cns8VKF4d0Uwct+qchRj/ABbgLeVssAJepSQRWl7FzzY/uiLHIDrxgKqVssJJCAyRQuMcAw3UbBqMysBYybKAkAsSK4Z/HPExKBDvWMAiRCj1SILVbUSwCo4khIDqUo0ohIcqO4CBf7Kuf+mFyV+xcEq/1lJLEf5aTd1KqAA1U9VoLSyUyfemChX9mSdNZg4Jr3gciSEpCUgJSAwAFABgAIm04QhVAMTCxwhySOmEA1SYlkChiOJJSoBphDCiFVAIgwpTHCFMA1oSEmLbIw5JgGiBrTs1EwhdUrAYLR3VgaPmPsqBG6DFCsNgK4qnIxAnJ1SAiYBvSTdXyKT9kxLI2lLWboUy/wBRYur/AIVVI3hxvgu7wiOZJSsMpKVDFiAQ+rEQDyPTRzQKdnIHhvI+4tYHR26gw02WZ7s4/vIlq/2BB84ApoRMkAkgVNT0A+Q6QGZU/KbK5yl/KdHCTaf2skf9FZ/84gD0p1+ENSn00CGyTcDPI3Ily0/9wTD5wxWxZav0l+b/AKkxah/C4T5QEk/bEpCrl69M/Zy0mZM5pQ5SN6mG+E9pPmeFIkp1WAuZyQk3EcVKP3c4KkSkoAQhKUp0SAkdBSJX9PAQWTZ6ZZKg6lnFai6yNHyH2QAkaVMT+sI4qhQfTwCK9UhsSKGuMRwHR0dHQHQ5ENhyIBI4qhI6A4qh6VR0dAcr8YbHR0A56CETnHR0AgMcmEjoCHaFkExN0lQDu6VFJpvEBI2QEoKRNnVUFXislQ7t1gTgM21rHR0BFL2SAJn1k430FBeYqj+8n9Ve8YRLK2QEy1S/aTSFEFys3waeFWIw8zHR0A0bABL+2nvumHhgzZ/CCLHs4SiSFzFXhgtV4CpNNMW4NpHR0AamHCOjoDh+MSSxidA8dHQDFmsNMdHQDb0c8dHQCX4mkpcR0d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8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332656"/>
            <a:ext cx="91439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потім</a:t>
            </a:r>
            <a:r>
              <a:rPr lang="ru-RU" sz="2000" dirty="0"/>
              <a:t>, </a:t>
            </a:r>
            <a:r>
              <a:rPr lang="ru-RU" sz="2000" dirty="0" err="1"/>
              <a:t>півтора</a:t>
            </a:r>
            <a:r>
              <a:rPr lang="ru-RU" sz="2000" dirty="0"/>
              <a:t> </a:t>
            </a:r>
            <a:r>
              <a:rPr lang="ru-RU" sz="2000" dirty="0" err="1"/>
              <a:t>століття</a:t>
            </a:r>
            <a:r>
              <a:rPr lang="ru-RU" sz="2000" dirty="0"/>
              <a:t> по тому, </a:t>
            </a:r>
            <a:r>
              <a:rPr lang="ru-RU" sz="2000" dirty="0" err="1"/>
              <a:t>корпорація</a:t>
            </a:r>
            <a:r>
              <a:rPr lang="ru-RU" sz="2000" dirty="0"/>
              <a:t> "Майкрософт" </a:t>
            </a:r>
            <a:r>
              <a:rPr lang="ru-RU" sz="2000" dirty="0" err="1"/>
              <a:t>помістить</a:t>
            </a:r>
            <a:r>
              <a:rPr lang="ru-RU" sz="2000" dirty="0"/>
              <a:t> портрет </a:t>
            </a:r>
            <a:r>
              <a:rPr lang="ru-RU" sz="2000" dirty="0" err="1"/>
              <a:t>Ади</a:t>
            </a:r>
            <a:r>
              <a:rPr lang="ru-RU" sz="2000" dirty="0"/>
              <a:t> на </a:t>
            </a:r>
            <a:r>
              <a:rPr lang="ru-RU" sz="2000" dirty="0" err="1"/>
              <a:t>голограму</a:t>
            </a:r>
            <a:r>
              <a:rPr lang="ru-RU" sz="2000" dirty="0"/>
              <a:t>, яка </a:t>
            </a:r>
            <a:r>
              <a:rPr lang="ru-RU" sz="2000" dirty="0" err="1"/>
              <a:t>підтверджує</a:t>
            </a:r>
            <a:r>
              <a:rPr lang="ru-RU" sz="2000" dirty="0"/>
              <a:t> </a:t>
            </a:r>
            <a:r>
              <a:rPr lang="ru-RU" sz="2000" dirty="0" err="1"/>
              <a:t>автентичність</a:t>
            </a:r>
            <a:r>
              <a:rPr lang="ru-RU" sz="2000" dirty="0"/>
              <a:t> </a:t>
            </a:r>
            <a:r>
              <a:rPr lang="ru-RU" sz="2000" dirty="0" err="1"/>
              <a:t>своїх</a:t>
            </a:r>
            <a:r>
              <a:rPr lang="ru-RU" sz="2000" dirty="0"/>
              <a:t> </a:t>
            </a:r>
            <a:r>
              <a:rPr lang="ru-RU" sz="2000" dirty="0" err="1"/>
              <a:t>програм</a:t>
            </a:r>
            <a:r>
              <a:rPr lang="ru-RU" sz="2000" dirty="0"/>
              <a:t>, а в </a:t>
            </a:r>
            <a:r>
              <a:rPr lang="ru-RU" sz="2000" dirty="0" err="1"/>
              <a:t>департаменті</a:t>
            </a:r>
            <a:r>
              <a:rPr lang="ru-RU" sz="2000" dirty="0"/>
              <a:t> оборони США </a:t>
            </a:r>
            <a:r>
              <a:rPr lang="ru-RU" sz="2000" dirty="0" err="1"/>
              <a:t>винайденому</a:t>
            </a:r>
            <a:r>
              <a:rPr lang="ru-RU" sz="2000" dirty="0"/>
              <a:t> </a:t>
            </a:r>
            <a:r>
              <a:rPr lang="ru-RU" sz="2000" dirty="0" err="1"/>
              <a:t>програмному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 </a:t>
            </a:r>
            <a:r>
              <a:rPr lang="ru-RU" sz="2000" dirty="0" err="1"/>
              <a:t>дадуть</a:t>
            </a:r>
            <a:r>
              <a:rPr lang="ru-RU" sz="2000" dirty="0"/>
              <a:t> </a:t>
            </a:r>
            <a:r>
              <a:rPr lang="ru-RU" sz="2000" dirty="0" err="1"/>
              <a:t>жіноче</a:t>
            </a:r>
            <a:r>
              <a:rPr lang="ru-RU" sz="2000" dirty="0"/>
              <a:t> </a:t>
            </a:r>
            <a:r>
              <a:rPr lang="ru-RU" sz="2000" dirty="0" err="1"/>
              <a:t>ім'я</a:t>
            </a:r>
            <a:r>
              <a:rPr lang="ru-RU" sz="2000" dirty="0"/>
              <a:t> "</a:t>
            </a:r>
            <a:r>
              <a:rPr lang="ru-RU" sz="2000" dirty="0" err="1"/>
              <a:t>Ada</a:t>
            </a:r>
            <a:r>
              <a:rPr lang="ru-RU" sz="2000" dirty="0"/>
              <a:t>" на честь </a:t>
            </a:r>
            <a:r>
              <a:rPr lang="ru-RU" sz="2000" dirty="0" err="1"/>
              <a:t>першого</a:t>
            </a:r>
            <a:r>
              <a:rPr lang="ru-RU" sz="2000" dirty="0"/>
              <a:t> в </a:t>
            </a:r>
            <a:r>
              <a:rPr lang="ru-RU" sz="2000" dirty="0" err="1"/>
              <a:t>світі</a:t>
            </a:r>
            <a:r>
              <a:rPr lang="ru-RU" sz="2000" dirty="0"/>
              <a:t> </a:t>
            </a:r>
            <a:r>
              <a:rPr lang="ru-RU" sz="2000" dirty="0" err="1"/>
              <a:t>програміста</a:t>
            </a:r>
            <a:r>
              <a:rPr lang="ru-RU" sz="2000" dirty="0"/>
              <a:t> - </a:t>
            </a:r>
            <a:r>
              <a:rPr lang="ru-RU" sz="2000" dirty="0" err="1"/>
              <a:t>Ади</a:t>
            </a:r>
            <a:r>
              <a:rPr lang="ru-RU" sz="2000" dirty="0"/>
              <a:t> Лавлейс. Але в </a:t>
            </a:r>
            <a:r>
              <a:rPr lang="ru-RU" sz="2000" dirty="0" err="1"/>
              <a:t>ті</a:t>
            </a:r>
            <a:r>
              <a:rPr lang="ru-RU" sz="2000" dirty="0"/>
              <a:t> роки перший в </a:t>
            </a:r>
            <a:r>
              <a:rPr lang="ru-RU" sz="2000" dirty="0" err="1"/>
              <a:t>історії</a:t>
            </a:r>
            <a:r>
              <a:rPr lang="ru-RU" sz="2000" dirty="0"/>
              <a:t> </a:t>
            </a:r>
            <a:r>
              <a:rPr lang="ru-RU" sz="2000" dirty="0" err="1"/>
              <a:t>людства</a:t>
            </a:r>
            <a:r>
              <a:rPr lang="ru-RU" sz="2000" dirty="0"/>
              <a:t> </a:t>
            </a:r>
            <a:r>
              <a:rPr lang="ru-RU" sz="2000" dirty="0" err="1"/>
              <a:t>комп'ютер</a:t>
            </a:r>
            <a:r>
              <a:rPr lang="ru-RU" sz="2000" dirty="0"/>
              <a:t> так і не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створений</a:t>
            </a:r>
            <a:r>
              <a:rPr lang="ru-RU" sz="2000" dirty="0"/>
              <a:t> - через </a:t>
            </a: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спонсорських</a:t>
            </a:r>
            <a:r>
              <a:rPr lang="ru-RU" sz="2000" dirty="0"/>
              <a:t> </a:t>
            </a:r>
            <a:r>
              <a:rPr lang="ru-RU" sz="2000" dirty="0" err="1"/>
              <a:t>коштів</a:t>
            </a:r>
            <a:r>
              <a:rPr lang="ru-RU" sz="2000" dirty="0"/>
              <a:t>.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http://getanswer.info/wp-content/uploads/ada-lovel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8" t="65541"/>
          <a:stretch/>
        </p:blipFill>
        <p:spPr bwMode="auto">
          <a:xfrm>
            <a:off x="5940152" y="2492896"/>
            <a:ext cx="2807883" cy="1955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http://getanswer.info/wp-content/uploads/ada-lovel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9" t="81421" r="55200" b="6608"/>
          <a:stretch/>
        </p:blipFill>
        <p:spPr bwMode="auto">
          <a:xfrm>
            <a:off x="5220072" y="4797152"/>
            <a:ext cx="1874581" cy="165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://getanswer.info/wp-content/uploads/ada-lovel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75497" r="66432" b="2144"/>
          <a:stretch/>
        </p:blipFill>
        <p:spPr bwMode="auto">
          <a:xfrm>
            <a:off x="2987824" y="4151802"/>
            <a:ext cx="1841336" cy="2517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://getanswer.info/wp-content/uploads/ada-lovel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8" r="79191" b="1682"/>
          <a:stretch/>
        </p:blipFill>
        <p:spPr bwMode="auto">
          <a:xfrm>
            <a:off x="323528" y="2675423"/>
            <a:ext cx="2439888" cy="2225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Стрелка вправо 8"/>
          <p:cNvSpPr/>
          <p:nvPr/>
        </p:nvSpPr>
        <p:spPr>
          <a:xfrm rot="8694346">
            <a:off x="6762900" y="4332296"/>
            <a:ext cx="663507" cy="5040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2694804">
            <a:off x="2412688" y="4584349"/>
            <a:ext cx="663507" cy="5040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1019682">
            <a:off x="4730458" y="5060493"/>
            <a:ext cx="663507" cy="5040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95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81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4881" y="184482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Ада написала першу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комп'ютерну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для </a:t>
            </a:r>
            <a:r>
              <a:rPr lang="ru-RU" dirty="0" err="1"/>
              <a:t>аналітичної</a:t>
            </a:r>
            <a:r>
              <a:rPr lang="ru-RU" dirty="0"/>
              <a:t> </a:t>
            </a:r>
            <a:r>
              <a:rPr lang="ru-RU" dirty="0" err="1"/>
              <a:t>машини</a:t>
            </a:r>
            <a:r>
              <a:rPr lang="ru-RU" dirty="0"/>
              <a:t> </a:t>
            </a:r>
            <a:r>
              <a:rPr lang="ru-RU" dirty="0" err="1" smtClean="0"/>
              <a:t>Беббіджа</a:t>
            </a: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/>
              <a:t>першою</a:t>
            </a:r>
            <a:r>
              <a:rPr lang="ru-RU" dirty="0" smtClean="0"/>
              <a:t> ввела терм</a:t>
            </a:r>
            <a:r>
              <a:rPr lang="uk-UA" dirty="0" smtClean="0"/>
              <a:t>і</a:t>
            </a:r>
            <a:r>
              <a:rPr lang="ru-RU" dirty="0" smtClean="0"/>
              <a:t>ни «</a:t>
            </a:r>
            <a:r>
              <a:rPr lang="ru-RU" dirty="0" err="1" smtClean="0"/>
              <a:t>рабочі</a:t>
            </a:r>
            <a:r>
              <a:rPr lang="ru-RU" dirty="0" smtClean="0"/>
              <a:t> ячейки», «цикл» та  </a:t>
            </a:r>
            <a:r>
              <a:rPr lang="ru-RU" smtClean="0"/>
              <a:t>ін.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/>
              <a:t>Передбачила</a:t>
            </a:r>
            <a:r>
              <a:rPr lang="ru-RU" dirty="0"/>
              <a:t> </a:t>
            </a:r>
            <a:r>
              <a:rPr lang="ru-RU" dirty="0" err="1"/>
              <a:t>появу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комп'ютерів</a:t>
            </a:r>
            <a:r>
              <a:rPr lang="ru-RU" dirty="0"/>
              <a:t> як </a:t>
            </a:r>
            <a:r>
              <a:rPr lang="ru-RU" dirty="0" err="1"/>
              <a:t>багатофункціональних</a:t>
            </a:r>
            <a:r>
              <a:rPr lang="ru-RU" dirty="0"/>
              <a:t> машин не </a:t>
            </a:r>
            <a:r>
              <a:rPr lang="ru-RU" dirty="0" err="1"/>
              <a:t>тільки</a:t>
            </a:r>
            <a:r>
              <a:rPr lang="ru-RU" dirty="0"/>
              <a:t> для </a:t>
            </a:r>
            <a:r>
              <a:rPr lang="ru-RU" dirty="0" err="1"/>
              <a:t>обчислень</a:t>
            </a:r>
            <a:r>
              <a:rPr lang="ru-RU" dirty="0"/>
              <a:t>, але і для </a:t>
            </a:r>
            <a:r>
              <a:rPr lang="ru-RU" dirty="0" err="1"/>
              <a:t>роботи</a:t>
            </a:r>
            <a:r>
              <a:rPr lang="ru-RU" dirty="0"/>
              <a:t> з </a:t>
            </a:r>
            <a:r>
              <a:rPr lang="ru-RU" dirty="0" err="1"/>
              <a:t>графікою</a:t>
            </a:r>
            <a:r>
              <a:rPr lang="ru-RU" dirty="0"/>
              <a:t>, звуком</a:t>
            </a:r>
            <a:r>
              <a:rPr lang="ru-RU" dirty="0" smtClean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На </a:t>
            </a:r>
            <a:r>
              <a:rPr lang="ru-RU" dirty="0" err="1"/>
              <a:t>її</a:t>
            </a:r>
            <a:r>
              <a:rPr lang="ru-RU" dirty="0"/>
              <a:t> честь названо один з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програмування</a:t>
            </a:r>
            <a:r>
              <a:rPr lang="ru-RU" dirty="0"/>
              <a:t> - Ада.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30525" y="504596"/>
            <a:ext cx="4716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Чим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запам'яталася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Ада</a:t>
            </a:r>
          </a:p>
        </p:txBody>
      </p:sp>
      <p:pic>
        <p:nvPicPr>
          <p:cNvPr id="1026" name="Picture 2" descr="http://content.answcdn.com/main/content/img/getty/4/9/3066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25" y="1235165"/>
            <a:ext cx="3997075" cy="500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2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836712"/>
            <a:ext cx="388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dirty="0" err="1"/>
              <a:t>Надії</a:t>
            </a:r>
            <a:r>
              <a:rPr lang="ru-RU" sz="2000" dirty="0"/>
              <a:t> </a:t>
            </a:r>
            <a:r>
              <a:rPr lang="ru-RU" sz="2000" dirty="0" err="1"/>
              <a:t>Ади</a:t>
            </a:r>
            <a:r>
              <a:rPr lang="ru-RU" sz="2000" dirty="0"/>
              <a:t> Лавлейс на </a:t>
            </a:r>
            <a:r>
              <a:rPr lang="ru-RU" sz="2000" dirty="0" err="1"/>
              <a:t>незвичайну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теж</a:t>
            </a:r>
            <a:r>
              <a:rPr lang="ru-RU" sz="2000" dirty="0"/>
              <a:t> не </a:t>
            </a:r>
            <a:r>
              <a:rPr lang="ru-RU" sz="2000" dirty="0" err="1"/>
              <a:t>виправдалися</a:t>
            </a:r>
            <a:r>
              <a:rPr lang="ru-RU" sz="2000" dirty="0"/>
              <a:t>. </a:t>
            </a:r>
            <a:r>
              <a:rPr lang="ru-RU" sz="2000" dirty="0" err="1"/>
              <a:t>Шлюб</a:t>
            </a:r>
            <a:r>
              <a:rPr lang="ru-RU" sz="2000" dirty="0"/>
              <a:t> </a:t>
            </a:r>
            <a:r>
              <a:rPr lang="ru-RU" sz="2000" dirty="0" err="1"/>
              <a:t>виявився</a:t>
            </a:r>
            <a:r>
              <a:rPr lang="ru-RU" sz="2000" dirty="0"/>
              <a:t> </a:t>
            </a:r>
            <a:r>
              <a:rPr lang="ru-RU" sz="2000" dirty="0" err="1"/>
              <a:t>безлюбим</a:t>
            </a:r>
            <a:r>
              <a:rPr lang="ru-RU" sz="2000" dirty="0"/>
              <a:t>, </a:t>
            </a:r>
            <a:r>
              <a:rPr lang="ru-RU" sz="2000" dirty="0" err="1"/>
              <a:t>мати</a:t>
            </a:r>
            <a:r>
              <a:rPr lang="ru-RU" sz="2000" dirty="0"/>
              <a:t> - </a:t>
            </a:r>
            <a:r>
              <a:rPr lang="ru-RU" sz="2000" dirty="0" err="1"/>
              <a:t>баронеса</a:t>
            </a:r>
            <a:r>
              <a:rPr lang="ru-RU" sz="2000" dirty="0"/>
              <a:t> </a:t>
            </a:r>
            <a:r>
              <a:rPr lang="ru-RU" sz="2000" dirty="0" err="1"/>
              <a:t>Вентворт</a:t>
            </a:r>
            <a:r>
              <a:rPr lang="ru-RU" sz="2000" dirty="0"/>
              <a:t> - </a:t>
            </a:r>
            <a:r>
              <a:rPr lang="ru-RU" sz="2000" dirty="0" err="1"/>
              <a:t>продовжувала</a:t>
            </a:r>
            <a:r>
              <a:rPr lang="ru-RU" sz="2000" dirty="0"/>
              <a:t> </a:t>
            </a:r>
            <a:r>
              <a:rPr lang="ru-RU" sz="2000" dirty="0" err="1"/>
              <a:t>контролювати</a:t>
            </a:r>
            <a:r>
              <a:rPr lang="ru-RU" sz="2000" dirty="0"/>
              <a:t> в </a:t>
            </a:r>
            <a:r>
              <a:rPr lang="ru-RU" sz="2000" dirty="0" err="1"/>
              <a:t>сім'ї</a:t>
            </a:r>
            <a:r>
              <a:rPr lang="ru-RU" sz="2000" dirty="0"/>
              <a:t> </a:t>
            </a:r>
            <a:r>
              <a:rPr lang="ru-RU" sz="2000" dirty="0" err="1"/>
              <a:t>доньки</a:t>
            </a:r>
            <a:r>
              <a:rPr lang="ru-RU" sz="2000" dirty="0"/>
              <a:t> абсолютно все. Одержима </a:t>
            </a:r>
            <a:r>
              <a:rPr lang="ru-RU" sz="2000" dirty="0" err="1"/>
              <a:t>власними</a:t>
            </a:r>
            <a:r>
              <a:rPr lang="ru-RU" sz="2000" dirty="0"/>
              <a:t> </a:t>
            </a:r>
            <a:r>
              <a:rPr lang="ru-RU" sz="2000" dirty="0" err="1"/>
              <a:t>внутрішніми</a:t>
            </a:r>
            <a:r>
              <a:rPr lang="ru-RU" sz="2000" dirty="0"/>
              <a:t> "демонами", </a:t>
            </a:r>
            <a:r>
              <a:rPr lang="ru-RU" sz="2000" dirty="0" err="1"/>
              <a:t>ославленим</a:t>
            </a:r>
            <a:r>
              <a:rPr lang="ru-RU" sz="2000" dirty="0"/>
              <a:t> </a:t>
            </a:r>
            <a:r>
              <a:rPr lang="ru-RU" sz="2000" dirty="0" err="1"/>
              <a:t>світлом</a:t>
            </a:r>
            <a:r>
              <a:rPr lang="ru-RU" sz="2000" dirty="0"/>
              <a:t>, не </a:t>
            </a:r>
            <a:r>
              <a:rPr lang="ru-RU" sz="2000" dirty="0" err="1"/>
              <a:t>знайшла</a:t>
            </a:r>
            <a:r>
              <a:rPr lang="ru-RU" sz="2000" dirty="0"/>
              <a:t> Ада </a:t>
            </a:r>
            <a:r>
              <a:rPr lang="ru-RU" sz="2000" dirty="0" err="1"/>
              <a:t>істини</a:t>
            </a:r>
            <a:r>
              <a:rPr lang="ru-RU" sz="2000" dirty="0"/>
              <a:t> і </a:t>
            </a:r>
            <a:r>
              <a:rPr lang="ru-RU" sz="2000" dirty="0" err="1" smtClean="0"/>
              <a:t>спасіння</a:t>
            </a:r>
            <a:r>
              <a:rPr lang="ru-RU" sz="2000" dirty="0" smtClean="0"/>
              <a:t> </a:t>
            </a:r>
            <a:r>
              <a:rPr lang="ru-RU" sz="2000" dirty="0" err="1"/>
              <a:t>ні</a:t>
            </a:r>
            <a:r>
              <a:rPr lang="ru-RU" sz="2000" dirty="0"/>
              <a:t> у </a:t>
            </a:r>
            <a:r>
              <a:rPr lang="ru-RU" sz="2000" dirty="0" err="1"/>
              <a:t>вині</a:t>
            </a:r>
            <a:r>
              <a:rPr lang="ru-RU" sz="2000" dirty="0"/>
              <a:t>, </a:t>
            </a:r>
            <a:r>
              <a:rPr lang="ru-RU" sz="2000" dirty="0" err="1"/>
              <a:t>ні</a:t>
            </a:r>
            <a:r>
              <a:rPr lang="ru-RU" sz="2000" dirty="0"/>
              <a:t> в </a:t>
            </a:r>
            <a:r>
              <a:rPr lang="ru-RU" sz="2000" dirty="0" err="1"/>
              <a:t>опіумі</a:t>
            </a:r>
            <a:r>
              <a:rPr lang="ru-RU" sz="2000" dirty="0"/>
              <a:t>.</a:t>
            </a:r>
          </a:p>
        </p:txBody>
      </p:sp>
      <p:pic>
        <p:nvPicPr>
          <p:cNvPr id="5122" name="Picture 2" descr="http://phenomenonsofhistory.com/site/wp-content/uploads/2010/03/33333431_ng1806_085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617" y1="62000" x2="25617" y2="62000"/>
                        <a14:foregroundMark x1="35294" y1="73500" x2="35294" y2="73500"/>
                        <a14:foregroundMark x1="47818" y1="71167" x2="47818" y2="71167"/>
                        <a14:foregroundMark x1="64326" y1="82167" x2="64326" y2="82167"/>
                        <a14:foregroundMark x1="71157" y1="90000" x2="71157" y2="90000"/>
                        <a14:foregroundMark x1="70398" y1="72833" x2="70398" y2="72833"/>
                        <a14:foregroundMark x1="78748" y1="59833" x2="78748" y2="59833"/>
                        <a14:foregroundMark x1="81025" y1="65667" x2="81025" y2="65667"/>
                        <a14:foregroundMark x1="74004" y1="67000" x2="74004" y2="67000"/>
                        <a14:foregroundMark x1="72106" y1="65500" x2="72106" y2="65500"/>
                        <a14:foregroundMark x1="75332" y1="63333" x2="75332" y2="63333"/>
                        <a14:foregroundMark x1="65085" y1="69167" x2="65085" y2="69167"/>
                        <a14:foregroundMark x1="73435" y1="64167" x2="73435" y2="64167"/>
                        <a14:foregroundMark x1="73055" y1="62333" x2="73055" y2="62333"/>
                        <a14:foregroundMark x1="67552" y1="65167" x2="67552" y2="65167"/>
                        <a14:foregroundMark x1="77419" y1="70500" x2="77419" y2="70500"/>
                        <a14:foregroundMark x1="84440" y1="59333" x2="84440" y2="59333"/>
                        <a14:foregroundMark x1="82353" y1="58000" x2="82353" y2="58000"/>
                        <a14:foregroundMark x1="81025" y1="61500" x2="81025" y2="61500"/>
                        <a14:foregroundMark x1="78748" y1="66167" x2="78748" y2="66167"/>
                        <a14:foregroundMark x1="77989" y1="72500" x2="77989" y2="72500"/>
                        <a14:foregroundMark x1="78368" y1="72500" x2="78368" y2="72500"/>
                        <a14:foregroundMark x1="79696" y1="68000" x2="79696" y2="68000"/>
                        <a14:foregroundMark x1="38899" y1="67500" x2="38899" y2="67500"/>
                        <a14:foregroundMark x1="45731" y1="79667" x2="45731" y2="79667"/>
                        <a14:foregroundMark x1="39848" y1="66000" x2="39848" y2="66000"/>
                        <a14:foregroundMark x1="44023" y1="74833" x2="44023" y2="74833"/>
                        <a14:foregroundMark x1="44782" y1="84167" x2="44782" y2="84167"/>
                        <a14:foregroundMark x1="51992" y1="91833" x2="51992" y2="91833"/>
                        <a14:foregroundMark x1="33776" y1="68500" x2="33776" y2="68500"/>
                        <a14:foregroundMark x1="33397" y1="55833" x2="33397" y2="55833"/>
                        <a14:foregroundMark x1="31879" y1="53167" x2="31879" y2="53167"/>
                        <a14:foregroundMark x1="26565" y1="60000" x2="26565" y2="60000"/>
                        <a14:foregroundMark x1="32448" y1="63167" x2="32448" y2="63167"/>
                        <a14:foregroundMark x1="32448" y1="60667" x2="32448" y2="60667"/>
                        <a14:foregroundMark x1="29602" y1="58000" x2="29602" y2="58000"/>
                        <a14:foregroundMark x1="29222" y1="58000" x2="29222" y2="58000"/>
                        <a14:foregroundMark x1="30550" y1="76500" x2="30550" y2="76500"/>
                        <a14:foregroundMark x1="28273" y1="72500" x2="28273" y2="72500"/>
                        <a14:foregroundMark x1="28463" y1="67000" x2="28463" y2="67000"/>
                        <a14:foregroundMark x1="26565" y1="63667" x2="26565" y2="63667"/>
                        <a14:foregroundMark x1="29981" y1="63000" x2="29981" y2="63000"/>
                        <a14:foregroundMark x1="32638" y1="72833" x2="32638" y2="72833"/>
                        <a14:foregroundMark x1="36812" y1="79000" x2="36812" y2="79000"/>
                        <a14:foregroundMark x1="23529" y1="89667" x2="23529" y2="89667"/>
                        <a14:foregroundMark x1="17457" y1="89167" x2="17457" y2="89167"/>
                        <a14:foregroundMark x1="15560" y1="88333" x2="17078" y2="88333"/>
                        <a14:foregroundMark x1="24288" y1="87333" x2="24288" y2="87333"/>
                        <a14:foregroundMark x1="21252" y1="84833" x2="21252" y2="84833"/>
                        <a14:foregroundMark x1="26186" y1="83833" x2="26186" y2="83833"/>
                        <a14:foregroundMark x1="28653" y1="82833" x2="28653" y2="82833"/>
                        <a14:foregroundMark x1="28653" y1="82667" x2="28653" y2="82667"/>
                        <a14:foregroundMark x1="29222" y1="81667" x2="29222" y2="81667"/>
                        <a14:foregroundMark x1="29222" y1="81167" x2="29222" y2="81167"/>
                        <a14:foregroundMark x1="28273" y1="79833" x2="28273" y2="79833"/>
                        <a14:foregroundMark x1="25427" y1="79833" x2="25427" y2="79833"/>
                        <a14:foregroundMark x1="27135" y1="77167" x2="27135" y2="77167"/>
                        <a14:foregroundMark x1="29032" y1="74000" x2="29032" y2="74000"/>
                        <a14:foregroundMark x1="30550" y1="70500" x2="30550" y2="70500"/>
                        <a14:foregroundMark x1="30361" y1="68833" x2="30361" y2="68833"/>
                        <a14:foregroundMark x1="31309" y1="66333" x2="31309" y2="66333"/>
                        <a14:foregroundMark x1="31120" y1="64500" x2="31120" y2="64500"/>
                        <a14:foregroundMark x1="42884" y1="21500" x2="42884" y2="21500"/>
                        <a14:foregroundMark x1="46110" y1="23333" x2="46110" y2="23333"/>
                        <a14:foregroundMark x1="41935" y1="25000" x2="41935" y2="25000"/>
                        <a14:foregroundMark x1="51044" y1="13333" x2="51044" y2="13333"/>
                        <a14:foregroundMark x1="55977" y1="11333" x2="55977" y2="11333"/>
                        <a14:foregroundMark x1="44592" y1="18333" x2="44592" y2="18333"/>
                        <a14:foregroundMark x1="73245" y1="98833" x2="73245" y2="98833"/>
                        <a14:foregroundMark x1="80455" y1="98833" x2="80455" y2="98833"/>
                        <a14:foregroundMark x1="84440" y1="98000" x2="84440" y2="98000"/>
                        <a14:foregroundMark x1="85958" y1="98833" x2="85958" y2="98833"/>
                        <a14:foregroundMark x1="88615" y1="99000" x2="88615" y2="99000"/>
                        <a14:foregroundMark x1="89564" y1="99333" x2="89564" y2="99333"/>
                        <a14:foregroundMark x1="83302" y1="63333" x2="83302" y2="63333"/>
                        <a14:foregroundMark x1="85199" y1="60667" x2="85199" y2="60667"/>
                        <a14:foregroundMark x1="86717" y1="58667" x2="86717" y2="58667"/>
                        <a14:foregroundMark x1="83871" y1="65667" x2="83871" y2="65667"/>
                        <a14:foregroundMark x1="80455" y1="70500" x2="80455" y2="70500"/>
                        <a14:foregroundMark x1="81025" y1="74167" x2="81025" y2="74167"/>
                        <a14:foregroundMark x1="77989" y1="79833" x2="77989" y2="79833"/>
                        <a14:foregroundMark x1="74004" y1="83000" x2="74004" y2="83000"/>
                        <a14:foregroundMark x1="77609" y1="80500" x2="77609" y2="80500"/>
                        <a14:foregroundMark x1="80455" y1="77500" x2="80455" y2="77500"/>
                        <a14:foregroundMark x1="80835" y1="75833" x2="80835" y2="75833"/>
                        <a14:foregroundMark x1="82163" y1="74333" x2="82163" y2="74333"/>
                        <a14:foregroundMark x1="83681" y1="71333" x2="83681" y2="71333"/>
                        <a14:foregroundMark x1="83681" y1="67500" x2="84630" y2="67000"/>
                        <a14:foregroundMark x1="85199" y1="65167" x2="85199" y2="65167"/>
                        <a14:foregroundMark x1="86528" y1="64333" x2="86528" y2="64333"/>
                        <a14:foregroundMark x1="84630" y1="58000" x2="85958" y2="59000"/>
                        <a14:foregroundMark x1="85389" y1="70333" x2="85389" y2="70333"/>
                        <a14:foregroundMark x1="84250" y1="68000" x2="84250" y2="68000"/>
                        <a14:foregroundMark x1="85769" y1="68000" x2="85769" y2="68000"/>
                        <a14:foregroundMark x1="86717" y1="65500" x2="86717" y2="65500"/>
                        <a14:foregroundMark x1="87097" y1="63333" x2="87097" y2="63333"/>
                        <a14:foregroundMark x1="86528" y1="62000" x2="86528" y2="62000"/>
                        <a14:foregroundMark x1="87287" y1="60667" x2="87287" y2="60667"/>
                        <a14:foregroundMark x1="73245" y1="88833" x2="73245" y2="88833"/>
                        <a14:foregroundMark x1="74763" y1="93333" x2="74763" y2="93333"/>
                        <a14:foregroundMark x1="73055" y1="87833" x2="73055" y2="87833"/>
                        <a14:foregroundMark x1="74763" y1="85833" x2="74763" y2="85833"/>
                        <a14:foregroundMark x1="76091" y1="86333" x2="76091" y2="86333"/>
                        <a14:foregroundMark x1="78178" y1="90833" x2="78178" y2="90833"/>
                        <a14:foregroundMark x1="78178" y1="88500" x2="78178" y2="88500"/>
                        <a14:foregroundMark x1="78748" y1="85333" x2="78748" y2="85333"/>
                        <a14:foregroundMark x1="77609" y1="82333" x2="77609" y2="82333"/>
                        <a14:foregroundMark x1="78368" y1="80167" x2="78368" y2="80167"/>
                        <a14:backgroundMark x1="33397" y1="41500" x2="33397" y2="41500"/>
                        <a14:backgroundMark x1="31879" y1="30333" x2="31879" y2="30333"/>
                        <a14:backgroundMark x1="31689" y1="47333" x2="31689" y2="47333"/>
                        <a14:backgroundMark x1="42505" y1="45333" x2="42505" y2="45333"/>
                        <a14:backgroundMark x1="27135" y1="52167" x2="27135" y2="52167"/>
                        <a14:backgroundMark x1="87856" y1="43500" x2="87856" y2="43500"/>
                        <a14:backgroundMark x1="88805" y1="33167" x2="88805" y2="33167"/>
                        <a14:backgroundMark x1="74573" y1="44000" x2="74573" y2="44000"/>
                        <a14:backgroundMark x1="70968" y1="43000" x2="70968" y2="43000"/>
                        <a14:backgroundMark x1="68501" y1="42667" x2="68501" y2="42667"/>
                        <a14:backgroundMark x1="83871" y1="36167" x2="83871" y2="36167"/>
                        <a14:backgroundMark x1="1328" y1="93167" x2="1328" y2="93167"/>
                        <a14:backgroundMark x1="2277" y1="98333" x2="2277" y2="98333"/>
                        <a14:backgroundMark x1="92220" y1="36500" x2="92220" y2="365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504932"/>
            <a:ext cx="6387827" cy="727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0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771" y="642504"/>
            <a:ext cx="4867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dirty="0"/>
              <a:t>Аду </a:t>
            </a:r>
            <a:r>
              <a:rPr lang="ru-RU" sz="2000" dirty="0" err="1" smtClean="0"/>
              <a:t>поховали</a:t>
            </a:r>
            <a:r>
              <a:rPr lang="ru-RU" sz="2000" dirty="0" smtClean="0"/>
              <a:t> разом з </a:t>
            </a:r>
            <a:r>
              <a:rPr lang="ru-RU" sz="2000" dirty="0" err="1" smtClean="0"/>
              <a:t>її</a:t>
            </a:r>
            <a:r>
              <a:rPr lang="ru-RU" sz="2000" dirty="0"/>
              <a:t> </a:t>
            </a:r>
            <a:r>
              <a:rPr lang="ru-RU" sz="2000" dirty="0" err="1" smtClean="0"/>
              <a:t>бунтівним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батьком</a:t>
            </a:r>
            <a:r>
              <a:rPr lang="ru-RU" sz="2000" dirty="0"/>
              <a:t>, лордом Байроном, в </a:t>
            </a:r>
            <a:r>
              <a:rPr lang="ru-RU" sz="2000" dirty="0" err="1"/>
              <a:t>родинному</a:t>
            </a:r>
            <a:r>
              <a:rPr lang="ru-RU" sz="2000" dirty="0"/>
              <a:t> </a:t>
            </a:r>
            <a:r>
              <a:rPr lang="ru-RU" sz="2000" dirty="0" err="1"/>
              <a:t>склепі</a:t>
            </a:r>
            <a:r>
              <a:rPr lang="ru-RU" sz="2000" dirty="0"/>
              <a:t> церкви </a:t>
            </a:r>
            <a:r>
              <a:rPr lang="ru-RU" sz="2000" dirty="0" err="1"/>
              <a:t>Святої</a:t>
            </a:r>
            <a:r>
              <a:rPr lang="ru-RU" sz="2000" dirty="0"/>
              <a:t> </a:t>
            </a:r>
            <a:r>
              <a:rPr lang="ru-RU" sz="2000" dirty="0" err="1"/>
              <a:t>Марії</a:t>
            </a:r>
            <a:r>
              <a:rPr lang="ru-RU" sz="2000" dirty="0"/>
              <a:t> </a:t>
            </a:r>
            <a:r>
              <a:rPr lang="ru-RU" sz="2000" dirty="0" err="1"/>
              <a:t>Магдалини</a:t>
            </a:r>
            <a:r>
              <a:rPr lang="ru-RU" sz="2000" dirty="0"/>
              <a:t> </a:t>
            </a:r>
            <a:r>
              <a:rPr lang="ru-RU" sz="2000" dirty="0" err="1"/>
              <a:t>крихітного</a:t>
            </a:r>
            <a:r>
              <a:rPr lang="ru-RU" sz="2000" dirty="0"/>
              <a:t> </a:t>
            </a:r>
            <a:r>
              <a:rPr lang="ru-RU" sz="2000" dirty="0" err="1"/>
              <a:t>містечка</a:t>
            </a:r>
            <a:r>
              <a:rPr lang="ru-RU" sz="2000" dirty="0"/>
              <a:t> </a:t>
            </a:r>
            <a:r>
              <a:rPr lang="en-US" sz="2000" dirty="0" err="1"/>
              <a:t>Hucknall</a:t>
            </a:r>
            <a:r>
              <a:rPr lang="en-US" sz="2000" dirty="0"/>
              <a:t> </a:t>
            </a:r>
            <a:r>
              <a:rPr lang="en-US" sz="2000" dirty="0" err="1"/>
              <a:t>Torkard</a:t>
            </a:r>
            <a:r>
              <a:rPr lang="en-US" sz="2000" dirty="0"/>
              <a:t> </a:t>
            </a:r>
            <a:r>
              <a:rPr lang="ru-RU" sz="2000" dirty="0"/>
              <a:t>графства </a:t>
            </a:r>
            <a:r>
              <a:rPr lang="en-US" sz="2000" dirty="0"/>
              <a:t>Nottinghamshire.</a:t>
            </a:r>
            <a:endParaRPr lang="ru-RU" sz="2000" dirty="0" smtClean="0"/>
          </a:p>
        </p:txBody>
      </p:sp>
      <p:pic>
        <p:nvPicPr>
          <p:cNvPr id="9218" name="Picture 2" descr="http://www.leicestermercury.co.uk/images/localworld/ugc-images/276308/Article/images/19934756/5387164-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r="24569" b="8299"/>
          <a:stretch/>
        </p:blipFill>
        <p:spPr bwMode="auto">
          <a:xfrm>
            <a:off x="5455040" y="764704"/>
            <a:ext cx="326048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://www.hucknalltorkardhistory.co.uk/resources/byronsl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7743"/>
            <a:ext cx="4399929" cy="314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838786" y="4877076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Могила </a:t>
            </a:r>
            <a:r>
              <a:rPr lang="ru-RU" sz="2000" b="1" i="1" u="sng" dirty="0" err="1" smtClean="0"/>
              <a:t>Ади</a:t>
            </a:r>
            <a:r>
              <a:rPr lang="ru-RU" sz="2000" b="1" i="1" u="sng" dirty="0" smtClean="0"/>
              <a:t> Лавлейс</a:t>
            </a:r>
            <a:endParaRPr lang="ru-RU" sz="2000" b="1" i="1" u="sng" dirty="0"/>
          </a:p>
        </p:txBody>
      </p:sp>
    </p:spTree>
    <p:extLst>
      <p:ext uri="{BB962C8B-B14F-4D97-AF65-F5344CB8AC3E}">
        <p14:creationId xmlns:p14="http://schemas.microsoft.com/office/powerpoint/2010/main" val="397327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avazun.ru/images/2009/9/05/19/Kr7kh1ADQwr74k7VYF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250" y1="72285" x2="52250" y2="72285"/>
                        <a14:foregroundMark x1="51000" y1="72285" x2="51000" y2="72285"/>
                        <a14:foregroundMark x1="50750" y1="73408" x2="50750" y2="73408"/>
                        <a14:foregroundMark x1="50500" y1="74157" x2="50500" y2="74157"/>
                        <a14:foregroundMark x1="51500" y1="74157" x2="51500" y2="74157"/>
                        <a14:foregroundMark x1="51500" y1="72659" x2="52250" y2="72285"/>
                        <a14:foregroundMark x1="52250" y1="72659" x2="52250" y2="72659"/>
                        <a14:foregroundMark x1="51750" y1="71536" x2="51750" y2="71536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9"/>
          <a:stretch/>
        </p:blipFill>
        <p:spPr bwMode="auto">
          <a:xfrm>
            <a:off x="-10452" y="0"/>
            <a:ext cx="91544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808599">
            <a:off x="1794403" y="4151105"/>
            <a:ext cx="73861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i="1" dirty="0" err="1"/>
              <a:t>Тільки</a:t>
            </a:r>
            <a:r>
              <a:rPr lang="ru-RU" sz="3600" b="1" i="1" dirty="0"/>
              <a:t> </a:t>
            </a:r>
            <a:r>
              <a:rPr lang="ru-RU" sz="3600" b="1" i="1" dirty="0" err="1"/>
              <a:t>після</a:t>
            </a:r>
            <a:r>
              <a:rPr lang="ru-RU" sz="3600" b="1" i="1" dirty="0"/>
              <a:t> </a:t>
            </a:r>
            <a:r>
              <a:rPr lang="ru-RU" sz="3600" b="1" i="1" dirty="0" err="1"/>
              <a:t>смерті</a:t>
            </a:r>
            <a:r>
              <a:rPr lang="ru-RU" sz="3600" b="1" i="1" dirty="0"/>
              <a:t> вони </a:t>
            </a:r>
            <a:r>
              <a:rPr lang="ru-RU" sz="3600" b="1" i="1" dirty="0" err="1"/>
              <a:t>опинилися</a:t>
            </a:r>
            <a:r>
              <a:rPr lang="ru-RU" sz="3600" b="1" i="1" dirty="0"/>
              <a:t> </a:t>
            </a:r>
            <a:r>
              <a:rPr lang="ru-RU" sz="3600" b="1" i="1" dirty="0" err="1"/>
              <a:t>поряд</a:t>
            </a:r>
            <a:r>
              <a:rPr lang="ru-RU" sz="3600" b="1" i="1" dirty="0"/>
              <a:t> - </a:t>
            </a:r>
            <a:r>
              <a:rPr lang="ru-RU" sz="3600" b="1" i="1" dirty="0" err="1"/>
              <a:t>такі</a:t>
            </a:r>
            <a:r>
              <a:rPr lang="ru-RU" sz="3600" b="1" i="1" dirty="0"/>
              <a:t> </a:t>
            </a:r>
            <a:r>
              <a:rPr lang="ru-RU" sz="3600" b="1" i="1" dirty="0" err="1"/>
              <a:t>різні</a:t>
            </a:r>
            <a:r>
              <a:rPr lang="ru-RU" sz="3600" b="1" i="1" dirty="0"/>
              <a:t> </a:t>
            </a:r>
            <a:endParaRPr lang="ru-RU" sz="3600" b="1" i="1" dirty="0" smtClean="0"/>
          </a:p>
          <a:p>
            <a:pPr fontAlgn="base"/>
            <a:r>
              <a:rPr lang="ru-RU" sz="3600" b="1" i="1" dirty="0" smtClean="0"/>
              <a:t>і </a:t>
            </a:r>
            <a:r>
              <a:rPr lang="ru-RU" sz="3600" b="1" i="1" dirty="0" err="1"/>
              <a:t>такі</a:t>
            </a:r>
            <a:r>
              <a:rPr lang="ru-RU" sz="3600" b="1" i="1" dirty="0"/>
              <a:t> </a:t>
            </a:r>
            <a:r>
              <a:rPr lang="ru-RU" sz="3600" b="1" i="1" dirty="0" err="1"/>
              <a:t>схожі</a:t>
            </a:r>
            <a:r>
              <a:rPr lang="ru-RU" sz="3600" b="1" i="1" dirty="0"/>
              <a:t> </a:t>
            </a:r>
            <a:r>
              <a:rPr lang="ru-RU" sz="3600" b="1" i="1" dirty="0" err="1"/>
              <a:t>батько</a:t>
            </a:r>
            <a:r>
              <a:rPr lang="ru-RU" sz="3600" b="1" i="1" dirty="0"/>
              <a:t> і дочка ...</a:t>
            </a:r>
          </a:p>
        </p:txBody>
      </p:sp>
    </p:spTree>
    <p:extLst>
      <p:ext uri="{BB962C8B-B14F-4D97-AF65-F5344CB8AC3E}">
        <p14:creationId xmlns:p14="http://schemas.microsoft.com/office/powerpoint/2010/main" val="162221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post.ru/wp-content/uploads/2012/11/ada_lovelac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6" b="99202" l="14983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33261"/>
            <a:ext cx="9569176" cy="588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692696"/>
            <a:ext cx="6480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Ада Лавлейс </a:t>
            </a:r>
            <a:r>
              <a:rPr lang="ru-RU" sz="2800" dirty="0" err="1"/>
              <a:t>геніальна</a:t>
            </a:r>
            <a:r>
              <a:rPr lang="ru-RU" sz="2800" dirty="0"/>
              <a:t> </a:t>
            </a:r>
            <a:r>
              <a:rPr lang="ru-RU" sz="2800" dirty="0" err="1"/>
              <a:t>жінка-програміст</a:t>
            </a:r>
            <a:r>
              <a:rPr lang="ru-RU" sz="2800" dirty="0"/>
              <a:t>, яка </a:t>
            </a:r>
            <a:r>
              <a:rPr lang="ru-RU" sz="2800" dirty="0" err="1"/>
              <a:t>змогла</a:t>
            </a:r>
            <a:r>
              <a:rPr lang="ru-RU" sz="2800" dirty="0"/>
              <a:t> </a:t>
            </a:r>
            <a:r>
              <a:rPr lang="ru-RU" sz="2800" dirty="0" err="1"/>
              <a:t>досягти</a:t>
            </a:r>
            <a:r>
              <a:rPr lang="ru-RU" sz="2800" dirty="0"/>
              <a:t> </a:t>
            </a:r>
            <a:r>
              <a:rPr lang="ru-RU" sz="2800" dirty="0" err="1"/>
              <a:t>величезних</a:t>
            </a:r>
            <a:r>
              <a:rPr lang="ru-RU" sz="2800" dirty="0"/>
              <a:t> вершин і </a:t>
            </a:r>
            <a:r>
              <a:rPr lang="ru-RU" sz="2800" dirty="0" err="1"/>
              <a:t>зруйнувати</a:t>
            </a:r>
            <a:r>
              <a:rPr lang="ru-RU" sz="2800" dirty="0"/>
              <a:t> </a:t>
            </a:r>
            <a:r>
              <a:rPr lang="ru-RU" sz="2800" dirty="0" err="1"/>
              <a:t>гендерні</a:t>
            </a:r>
            <a:r>
              <a:rPr lang="ru-RU" sz="2800" dirty="0"/>
              <a:t> </a:t>
            </a:r>
            <a:r>
              <a:rPr lang="ru-RU" sz="2800" dirty="0" err="1"/>
              <a:t>стереотипи</a:t>
            </a:r>
            <a:r>
              <a:rPr lang="ru-RU" sz="28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508" y="4797152"/>
            <a:ext cx="4572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</a:t>
            </a:r>
            <a:r>
              <a:rPr lang="ru-RU" sz="2800" dirty="0" err="1" smtClean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Цікаво</a:t>
            </a:r>
            <a:r>
              <a:rPr lang="ru-RU" sz="2800" dirty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?? </a:t>
            </a:r>
            <a:endParaRPr lang="ru-RU" sz="2800" dirty="0" smtClean="0">
              <a:ln w="18415" cmpd="sng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dirty="0" err="1" smtClean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Тоді</a:t>
            </a:r>
            <a:r>
              <a:rPr lang="ru-RU" sz="2800" dirty="0" smtClean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давайте </a:t>
            </a:r>
            <a:r>
              <a:rPr lang="ru-RU" sz="2800" dirty="0" err="1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дізнаємося</a:t>
            </a:r>
            <a:r>
              <a:rPr lang="ru-RU" sz="2800" dirty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sz="2800" dirty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2800" dirty="0" err="1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800" dirty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sz="2800" dirty="0">
                <a:ln w="18415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17614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-1664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oemshape.files.wordpress.com/2011/12/george-gordon-lord-byr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0" l="0" r="100000">
                        <a14:foregroundMark x1="28086" y1="18000" x2="28086" y2="18000"/>
                        <a14:foregroundMark x1="26543" y1="24000" x2="26543" y2="24000"/>
                        <a14:foregroundMark x1="11420" y1="72250" x2="11420" y2="72250"/>
                        <a14:foregroundMark x1="30864" y1="70000" x2="30864" y2="70000"/>
                        <a14:foregroundMark x1="35185" y1="86750" x2="35185" y2="86750"/>
                        <a14:foregroundMark x1="72222" y1="82000" x2="72222" y2="82000"/>
                        <a14:foregroundMark x1="82407" y1="88750" x2="83025" y2="88750"/>
                        <a14:foregroundMark x1="88580" y1="75250" x2="88580" y2="73500"/>
                        <a14:foregroundMark x1="80864" y1="67750" x2="80864" y2="67000"/>
                        <a14:foregroundMark x1="46296" y1="79750" x2="46296" y2="79750"/>
                        <a14:foregroundMark x1="11420" y1="73500" x2="11420" y2="73500"/>
                        <a14:foregroundMark x1="12654" y1="62500" x2="12654" y2="62500"/>
                        <a14:foregroundMark x1="18519" y1="54750" x2="18519" y2="54750"/>
                        <a14:foregroundMark x1="20370" y1="50750" x2="20370" y2="50750"/>
                        <a14:foregroundMark x1="16358" y1="50750" x2="16358" y2="50750"/>
                        <a14:foregroundMark x1="22222" y1="48500" x2="22222" y2="48500"/>
                        <a14:foregroundMark x1="14198" y1="53750" x2="14198" y2="53750"/>
                        <a14:foregroundMark x1="6173" y1="56750" x2="6173" y2="56750"/>
                        <a14:foregroundMark x1="926" y1="58250" x2="926" y2="58250"/>
                        <a14:foregroundMark x1="11111" y1="55500" x2="11111" y2="55500"/>
                        <a14:foregroundMark x1="8642" y1="58750" x2="8642" y2="58750"/>
                        <a14:foregroundMark x1="6481" y1="64750" x2="6481" y2="64750"/>
                        <a14:foregroundMark x1="34877" y1="82250" x2="34877" y2="82250"/>
                        <a14:foregroundMark x1="12346" y1="92750" x2="12346" y2="92750"/>
                        <a14:foregroundMark x1="10494" y1="82250" x2="10494" y2="82250"/>
                        <a14:foregroundMark x1="25617" y1="78250" x2="31173" y2="79000"/>
                        <a14:foregroundMark x1="76543" y1="92000" x2="76543" y2="92000"/>
                        <a14:foregroundMark x1="67901" y1="86500" x2="67901" y2="86500"/>
                        <a14:foregroundMark x1="85185" y1="82500" x2="85185" y2="82500"/>
                        <a14:foregroundMark x1="94136" y1="80500" x2="94136" y2="80500"/>
                        <a14:foregroundMark x1="90432" y1="67250" x2="90432" y2="67250"/>
                        <a14:foregroundMark x1="90432" y1="91750" x2="90432" y2="91750"/>
                        <a14:foregroundMark x1="96296" y1="93500" x2="96296" y2="93500"/>
                        <a14:backgroundMark x1="9877" y1="37000" x2="9877" y2="35750"/>
                        <a14:backgroundMark x1="13272" y1="11250" x2="13272" y2="11250"/>
                        <a14:backgroundMark x1="19753" y1="39500" x2="19753" y2="39500"/>
                        <a14:backgroundMark x1="27469" y1="35000" x2="27469" y2="35000"/>
                        <a14:backgroundMark x1="16667" y1="45750" x2="16667" y2="45750"/>
                        <a14:backgroundMark x1="11420" y1="46500" x2="11420" y2="46500"/>
                        <a14:backgroundMark x1="8333" y1="16500" x2="8333" y2="16500"/>
                        <a14:backgroundMark x1="20988" y1="26750" x2="20988" y2="26750"/>
                        <a14:backgroundMark x1="20679" y1="26750" x2="20679" y2="26750"/>
                        <a14:backgroundMark x1="12346" y1="29000" x2="12346" y2="29000"/>
                        <a14:backgroundMark x1="9568" y1="29000" x2="8333" y2="29000"/>
                        <a14:backgroundMark x1="5864" y1="25500" x2="5864" y2="23000"/>
                        <a14:backgroundMark x1="8025" y1="16750" x2="9568" y2="16500"/>
                        <a14:backgroundMark x1="21914" y1="10500" x2="21914" y2="10500"/>
                        <a14:backgroundMark x1="26543" y1="6000" x2="29630" y2="5500"/>
                        <a14:backgroundMark x1="39506" y1="2500" x2="39506" y2="2500"/>
                        <a14:backgroundMark x1="53704" y1="750" x2="53704" y2="750"/>
                        <a14:backgroundMark x1="59259" y1="750" x2="59259" y2="750"/>
                        <a14:backgroundMark x1="45062" y1="1250" x2="45062" y2="1250"/>
                        <a14:backgroundMark x1="59259" y1="3500" x2="59259" y2="3500"/>
                        <a14:backgroundMark x1="67901" y1="3500" x2="71914" y2="3500"/>
                        <a14:backgroundMark x1="78086" y1="7500" x2="78086" y2="7500"/>
                        <a14:backgroundMark x1="83333" y1="41750" x2="83333" y2="41750"/>
                        <a14:backgroundMark x1="87346" y1="23000" x2="87346" y2="23000"/>
                        <a14:backgroundMark x1="82099" y1="11000" x2="82099" y2="9000"/>
                        <a14:backgroundMark x1="87346" y1="24250" x2="87346" y2="24250"/>
                        <a14:backgroundMark x1="92593" y1="14500" x2="92284" y2="13000"/>
                        <a14:backgroundMark x1="91358" y1="7000" x2="92593" y2="6250"/>
                        <a14:backgroundMark x1="93210" y1="26750" x2="93210" y2="26750"/>
                        <a14:backgroundMark x1="85185" y1="40000" x2="85185" y2="40000"/>
                        <a14:backgroundMark x1="76235" y1="43750" x2="76235" y2="43750"/>
                        <a14:backgroundMark x1="78086" y1="39500" x2="78086" y2="39500"/>
                        <a14:backgroundMark x1="75309" y1="43000" x2="75309" y2="43000"/>
                        <a14:backgroundMark x1="84568" y1="48750" x2="84568" y2="48750"/>
                        <a14:backgroundMark x1="1543" y1="56250" x2="1543" y2="56250"/>
                        <a14:backgroundMark x1="617" y1="96500" x2="617" y2="96500"/>
                        <a14:backgroundMark x1="1543" y1="98250" x2="1543" y2="98250"/>
                        <a14:backgroundMark x1="4012" y1="99000" x2="4012" y2="99000"/>
                        <a14:backgroundMark x1="97222" y1="99000" x2="97222" y2="99000"/>
                        <a14:backgroundMark x1="98765" y1="97750" x2="98765" y2="97750"/>
                        <a14:backgroundMark x1="99074" y1="97000" x2="99074" y2="97000"/>
                        <a14:backgroundMark x1="93827" y1="51250" x2="93827" y2="51250"/>
                        <a14:backgroundMark x1="98765" y1="63500" x2="98765" y2="63500"/>
                        <a14:backgroundMark x1="94753" y1="98750" x2="94753" y2="98750"/>
                        <a14:backgroundMark x1="96605" y1="97750" x2="96605" y2="97750"/>
                        <a14:backgroundMark x1="98148" y1="96500" x2="98148" y2="96500"/>
                        <a14:backgroundMark x1="99074" y1="95000" x2="99074" y2="95000"/>
                        <a14:backgroundMark x1="99383" y1="94000" x2="99383" y2="94000"/>
                        <a14:backgroundMark x1="96296" y1="98250" x2="96296" y2="98250"/>
                        <a14:backgroundMark x1="1235" y1="59500" x2="1235" y2="59500"/>
                        <a14:backgroundMark x1="2778" y1="57750" x2="2778" y2="57750"/>
                        <a14:backgroundMark x1="4012" y1="56500" x2="4012" y2="56500"/>
                        <a14:backgroundMark x1="4938" y1="56250" x2="6173" y2="56250"/>
                        <a14:backgroundMark x1="7099" y1="54500" x2="7099" y2="54500"/>
                        <a14:backgroundMark x1="9568" y1="51750" x2="9568" y2="51750"/>
                        <a14:backgroundMark x1="9877" y1="52500" x2="9877" y2="52500"/>
                        <a14:backgroundMark x1="8333" y1="52750" x2="8333" y2="52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8" t="2566"/>
          <a:stretch/>
        </p:blipFill>
        <p:spPr bwMode="auto">
          <a:xfrm>
            <a:off x="291632" y="226114"/>
            <a:ext cx="5144464" cy="64452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404664"/>
            <a:ext cx="5004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Сором і слава </a:t>
            </a:r>
          </a:p>
          <a:p>
            <a:r>
              <a:rPr lang="ru-RU" sz="2800" dirty="0"/>
              <a:t>                великого батька 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916832"/>
            <a:ext cx="32823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Ада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єдиною</a:t>
            </a:r>
            <a:r>
              <a:rPr lang="ru-RU" sz="2000" dirty="0"/>
              <a:t> </a:t>
            </a:r>
            <a:r>
              <a:rPr lang="ru-RU" sz="2000" dirty="0" err="1" smtClean="0"/>
              <a:t>закононародженою</a:t>
            </a:r>
            <a:r>
              <a:rPr lang="ru-RU" sz="2000" dirty="0" smtClean="0"/>
              <a:t> </a:t>
            </a:r>
            <a:r>
              <a:rPr lang="ru-RU" sz="2000" dirty="0"/>
              <a:t>дочкою великого </a:t>
            </a:r>
            <a:r>
              <a:rPr lang="ru-RU" sz="2000" dirty="0" err="1"/>
              <a:t>англійського</a:t>
            </a:r>
            <a:r>
              <a:rPr lang="ru-RU" sz="2000" dirty="0"/>
              <a:t> романтика,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більш</a:t>
            </a:r>
            <a:r>
              <a:rPr lang="ru-RU" sz="2000" dirty="0"/>
              <a:t> великого </a:t>
            </a:r>
            <a:r>
              <a:rPr lang="ru-RU" sz="2000" dirty="0" err="1"/>
              <a:t>англійського</a:t>
            </a:r>
            <a:r>
              <a:rPr lang="ru-RU" sz="2000" dirty="0"/>
              <a:t> </a:t>
            </a:r>
            <a:r>
              <a:rPr lang="ru-RU" sz="2000" dirty="0" err="1"/>
              <a:t>грішника</a:t>
            </a:r>
            <a:r>
              <a:rPr lang="ru-RU" sz="2000" dirty="0"/>
              <a:t> і "</a:t>
            </a:r>
            <a:r>
              <a:rPr lang="ru-RU" sz="2000" dirty="0" err="1"/>
              <a:t>суперзірки</a:t>
            </a:r>
            <a:r>
              <a:rPr lang="ru-RU" sz="2000" dirty="0"/>
              <a:t>" - лорда Байрона. Скандальна слава </a:t>
            </a:r>
            <a:r>
              <a:rPr lang="ru-RU" sz="2000" dirty="0" err="1"/>
              <a:t>поета</a:t>
            </a:r>
            <a:r>
              <a:rPr lang="ru-RU" sz="2000" dirty="0"/>
              <a:t> мчала по </a:t>
            </a:r>
            <a:r>
              <a:rPr lang="ru-RU" sz="2000" dirty="0" err="1"/>
              <a:t>Європі</a:t>
            </a:r>
            <a:r>
              <a:rPr lang="ru-RU" sz="2000" dirty="0"/>
              <a:t>, </a:t>
            </a:r>
            <a:r>
              <a:rPr lang="ru-RU" sz="2000" dirty="0" err="1"/>
              <a:t>змагаючись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славою </a:t>
            </a:r>
            <a:r>
              <a:rPr lang="ru-RU" sz="2000" dirty="0" err="1"/>
              <a:t>його</a:t>
            </a:r>
            <a:r>
              <a:rPr lang="ru-RU" sz="2000" dirty="0"/>
              <a:t> кумира - Наполеона.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402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84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36742"/>
            <a:ext cx="32553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Лірика</a:t>
            </a:r>
            <a:r>
              <a:rPr lang="ru-RU" dirty="0" smtClean="0"/>
              <a:t> </a:t>
            </a:r>
            <a:r>
              <a:rPr lang="ru-RU" dirty="0"/>
              <a:t>Байрона,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поеми</a:t>
            </a:r>
            <a:r>
              <a:rPr lang="ru-RU" dirty="0"/>
              <a:t> - "</a:t>
            </a:r>
            <a:r>
              <a:rPr lang="ru-RU" dirty="0" err="1"/>
              <a:t>Чайльд</a:t>
            </a:r>
            <a:r>
              <a:rPr lang="ru-RU" dirty="0"/>
              <a:t> Гарольд", "Дон Жуан", "Корсар" - </a:t>
            </a:r>
            <a:r>
              <a:rPr lang="ru-RU" dirty="0" err="1"/>
              <a:t>розкуповувалися</a:t>
            </a:r>
            <a:r>
              <a:rPr lang="ru-RU" dirty="0"/>
              <a:t> </a:t>
            </a:r>
            <a:r>
              <a:rPr lang="ru-RU" dirty="0" err="1"/>
              <a:t>вмить</a:t>
            </a:r>
            <a:r>
              <a:rPr lang="ru-RU" dirty="0"/>
              <a:t> і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незліченно</a:t>
            </a:r>
            <a:r>
              <a:rPr lang="ru-RU" dirty="0"/>
              <a:t> </a:t>
            </a:r>
            <a:r>
              <a:rPr lang="ru-RU" dirty="0" err="1"/>
              <a:t>переписувалися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руки, </a:t>
            </a:r>
            <a:r>
              <a:rPr lang="ru-RU" dirty="0" err="1"/>
              <a:t>переводилися</a:t>
            </a:r>
            <a:r>
              <a:rPr lang="ru-RU" dirty="0"/>
              <a:t>, </a:t>
            </a:r>
            <a:r>
              <a:rPr lang="ru-RU" dirty="0" err="1"/>
              <a:t>переказувалися</a:t>
            </a:r>
            <a:r>
              <a:rPr lang="ru-RU" dirty="0"/>
              <a:t> "</a:t>
            </a:r>
            <a:r>
              <a:rPr lang="ru-RU" dirty="0" err="1"/>
              <a:t>своїми</a:t>
            </a:r>
            <a:r>
              <a:rPr lang="ru-RU" dirty="0"/>
              <a:t> словами</a:t>
            </a:r>
            <a:r>
              <a:rPr lang="ru-RU" dirty="0" smtClean="0"/>
              <a:t>".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Ними </a:t>
            </a:r>
            <a:r>
              <a:rPr lang="ru-RU" dirty="0" err="1"/>
              <a:t>зачитувалися</a:t>
            </a:r>
            <a:r>
              <a:rPr lang="ru-RU" dirty="0"/>
              <a:t> і в </a:t>
            </a:r>
            <a:r>
              <a:rPr lang="ru-RU" dirty="0" err="1"/>
              <a:t>королівських</a:t>
            </a:r>
            <a:r>
              <a:rPr lang="ru-RU" dirty="0"/>
              <a:t> палацах </a:t>
            </a:r>
            <a:r>
              <a:rPr lang="ru-RU" dirty="0" err="1"/>
              <a:t>Європи</a:t>
            </a:r>
            <a:r>
              <a:rPr lang="ru-RU" dirty="0"/>
              <a:t>, і в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маєтках</a:t>
            </a:r>
            <a:r>
              <a:rPr lang="ru-RU" dirty="0"/>
              <a:t>, </a:t>
            </a:r>
            <a:r>
              <a:rPr lang="ru-RU" dirty="0" err="1"/>
              <a:t>загублених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безкраїх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 і </a:t>
            </a:r>
            <a:r>
              <a:rPr lang="ru-RU" dirty="0" err="1"/>
              <a:t>степів</a:t>
            </a:r>
            <a:r>
              <a:rPr lang="ru-RU" dirty="0"/>
              <a:t>. </a:t>
            </a:r>
            <a:r>
              <a:rPr lang="ru-RU" dirty="0" err="1"/>
              <a:t>Плодилися</a:t>
            </a:r>
            <a:r>
              <a:rPr lang="ru-RU" dirty="0"/>
              <a:t> </a:t>
            </a:r>
            <a:r>
              <a:rPr lang="ru-RU" dirty="0" err="1"/>
              <a:t>незліченні</a:t>
            </a:r>
            <a:r>
              <a:rPr lang="ru-RU" dirty="0"/>
              <a:t> </a:t>
            </a:r>
            <a:r>
              <a:rPr lang="ru-RU" dirty="0" err="1"/>
              <a:t>наслідувачі</a:t>
            </a:r>
            <a:r>
              <a:rPr lang="ru-RU" dirty="0"/>
              <a:t>.</a:t>
            </a:r>
          </a:p>
        </p:txBody>
      </p:sp>
      <p:pic>
        <p:nvPicPr>
          <p:cNvPr id="1026" name="Picture 2" descr="http://ichef.bbci.co.uk/arts/yourpaintings/images/paintings/gac/large/gac_gac_197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65" y="476671"/>
            <a:ext cx="4680520" cy="5844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3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ages.creativejournal.ru/2010/06/%D0%B1%D0%B5%D1%80%D1%82%D0%B5%D0%BB%D1%8C-%D1%82%D0%BE%D1%80%D0%B2%D0%B0%D0%BB%D1%8C%D0%B4%D1%81%D0%B5%D0%BD.-%D0%B4%D0%B6%D0%BE%D1%80%D0%B4%D0%B6-%D0%B3%D0%BE%D1%80%D0%B4%D0%BE%D0%BD-%D0%B1%D0%B0%D0%B9%D1%80%D0%BE%D0%BD.%D0%BA%D0%B5%D0%BC%D0%B1%D1%80%D0%B8%D0%B4%D0%B6.%D0%B0%D0%BD%D0%B3%D0%BB%D0%B8%D1%8F.183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5" b="99322" l="9862" r="89941">
                        <a14:foregroundMark x1="20316" y1="97797" x2="20316" y2="97797"/>
                        <a14:foregroundMark x1="67850" y1="97119" x2="67850" y2="97119"/>
                        <a14:foregroundMark x1="75345" y1="91186" x2="75345" y2="91186"/>
                        <a14:foregroundMark x1="74951" y1="86780" x2="74951" y2="86780"/>
                        <a14:foregroundMark x1="69231" y1="86441" x2="69231" y2="86441"/>
                        <a14:foregroundMark x1="73964" y1="62712" x2="73964" y2="62712"/>
                        <a14:foregroundMark x1="75345" y1="70169" x2="75345" y2="70169"/>
                        <a14:foregroundMark x1="77318" y1="87458" x2="77318" y2="87458"/>
                        <a14:foregroundMark x1="77318" y1="95763" x2="77318" y2="95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3205"/>
            <a:ext cx="5872783" cy="683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8854" y="620688"/>
            <a:ext cx="28199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 у </a:t>
            </a:r>
            <a:r>
              <a:rPr lang="ru-RU" sz="2000" dirty="0" err="1"/>
              <a:t>вільний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літератури</a:t>
            </a:r>
            <a:r>
              <a:rPr lang="ru-RU" sz="2000" dirty="0"/>
              <a:t> і </a:t>
            </a:r>
            <a:r>
              <a:rPr lang="ru-RU" sz="2000" dirty="0" err="1"/>
              <a:t>запливів</a:t>
            </a:r>
            <a:r>
              <a:rPr lang="ru-RU" sz="2000" dirty="0"/>
              <a:t> час поет </a:t>
            </a:r>
            <a:r>
              <a:rPr lang="ru-RU" sz="2000" dirty="0" err="1" smtClean="0"/>
              <a:t>займався</a:t>
            </a:r>
            <a:r>
              <a:rPr lang="ru-RU" sz="2000" dirty="0" smtClean="0"/>
              <a:t> </a:t>
            </a:r>
            <a:r>
              <a:rPr lang="ru-RU" sz="2000" dirty="0" err="1"/>
              <a:t>полум'ям</a:t>
            </a:r>
            <a:r>
              <a:rPr lang="ru-RU" sz="2000" dirty="0"/>
              <a:t> </a:t>
            </a:r>
            <a:r>
              <a:rPr lang="ru-RU" sz="2000" dirty="0" err="1"/>
              <a:t>любові</a:t>
            </a:r>
            <a:r>
              <a:rPr lang="ru-RU" sz="2000" dirty="0"/>
              <a:t>,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якого</a:t>
            </a:r>
            <a:r>
              <a:rPr lang="ru-RU" sz="2000" dirty="0"/>
              <a:t> </a:t>
            </a:r>
            <a:r>
              <a:rPr lang="ru-RU" sz="2000" dirty="0" err="1"/>
              <a:t>залишалися</a:t>
            </a:r>
            <a:r>
              <a:rPr lang="ru-RU" sz="2000" dirty="0"/>
              <a:t> </a:t>
            </a:r>
            <a:r>
              <a:rPr lang="ru-RU" sz="2000" dirty="0" err="1"/>
              <a:t>опіки</a:t>
            </a:r>
            <a:r>
              <a:rPr lang="ru-RU" sz="2000" dirty="0"/>
              <a:t> </a:t>
            </a:r>
            <a:r>
              <a:rPr lang="ru-RU" sz="2000" dirty="0" err="1"/>
              <a:t>різного</a:t>
            </a:r>
            <a:r>
              <a:rPr lang="ru-RU" sz="2000" dirty="0"/>
              <a:t> </a:t>
            </a:r>
            <a:r>
              <a:rPr lang="ru-RU" sz="2000" dirty="0" err="1"/>
              <a:t>ступеня</a:t>
            </a:r>
            <a:r>
              <a:rPr lang="ru-RU" sz="2000" dirty="0"/>
              <a:t> і у </a:t>
            </a:r>
            <a:r>
              <a:rPr lang="ru-RU" sz="2000" dirty="0" err="1"/>
              <a:t>знатних</a:t>
            </a:r>
            <a:r>
              <a:rPr lang="ru-RU" sz="2000" dirty="0"/>
              <a:t> </a:t>
            </a:r>
            <a:r>
              <a:rPr lang="ru-RU" sz="2000" dirty="0" smtClean="0"/>
              <a:t>аристократок, </a:t>
            </a:r>
            <a:r>
              <a:rPr lang="ru-RU" sz="2000" dirty="0"/>
              <a:t>і дружин </a:t>
            </a:r>
            <a:r>
              <a:rPr lang="ru-RU" sz="2000" dirty="0" err="1"/>
              <a:t>пекарів</a:t>
            </a:r>
            <a:r>
              <a:rPr lang="ru-RU" sz="2000" dirty="0"/>
              <a:t>, і </a:t>
            </a:r>
            <a:r>
              <a:rPr lang="ru-RU" sz="2000" dirty="0" err="1"/>
              <a:t>навіть</a:t>
            </a:r>
            <a:r>
              <a:rPr lang="ru-RU" sz="2000" dirty="0"/>
              <a:t> у </a:t>
            </a:r>
            <a:r>
              <a:rPr lang="ru-RU" sz="2000" dirty="0" err="1"/>
              <a:t>осіб</a:t>
            </a:r>
            <a:r>
              <a:rPr lang="ru-RU" sz="2000" dirty="0"/>
              <a:t> </a:t>
            </a:r>
            <a:r>
              <a:rPr lang="ru-RU" sz="2000" dirty="0" err="1"/>
              <a:t>чоловічої</a:t>
            </a:r>
            <a:r>
              <a:rPr lang="ru-RU" sz="2000" dirty="0"/>
              <a:t> </a:t>
            </a:r>
            <a:r>
              <a:rPr lang="ru-RU" sz="2000" dirty="0" err="1"/>
              <a:t>статі</a:t>
            </a:r>
            <a:r>
              <a:rPr lang="ru-RU" sz="2000" dirty="0"/>
              <a:t> ...</a:t>
            </a:r>
          </a:p>
        </p:txBody>
      </p:sp>
      <p:pic>
        <p:nvPicPr>
          <p:cNvPr id="6" name="Picture 2" descr="http://school.xvatit.com/images/6/67/T38b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607">
            <a:off x="326068" y="498137"/>
            <a:ext cx="2627648" cy="390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355651"/>
            <a:ext cx="4951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Байрон помер молодим, у </a:t>
            </a:r>
            <a:r>
              <a:rPr lang="ru-RU" sz="2000" dirty="0" err="1"/>
              <a:t>свої</a:t>
            </a:r>
            <a:r>
              <a:rPr lang="ru-RU" sz="2000" dirty="0"/>
              <a:t> 36 </a:t>
            </a:r>
            <a:r>
              <a:rPr lang="ru-RU" sz="2000" dirty="0" err="1"/>
              <a:t>років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7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646798"/>
            <a:ext cx="3456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Батька Ада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бачила</a:t>
            </a:r>
            <a:r>
              <a:rPr lang="ru-RU" dirty="0"/>
              <a:t> і </a:t>
            </a:r>
            <a:r>
              <a:rPr lang="ru-RU" dirty="0" err="1"/>
              <a:t>нічого</a:t>
            </a:r>
            <a:r>
              <a:rPr lang="ru-RU" dirty="0"/>
              <a:t> про </a:t>
            </a:r>
            <a:r>
              <a:rPr lang="ru-RU" dirty="0" err="1"/>
              <a:t>нього</a:t>
            </a:r>
            <a:r>
              <a:rPr lang="ru-RU" dirty="0"/>
              <a:t> не знала: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приховувала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дівчинки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батьком</a:t>
            </a:r>
            <a:r>
              <a:rPr lang="ru-RU" dirty="0"/>
              <a:t>. </a:t>
            </a:r>
            <a:r>
              <a:rPr lang="ru-RU" dirty="0" err="1"/>
              <a:t>Бунтівний</a:t>
            </a:r>
            <a:r>
              <a:rPr lang="ru-RU" dirty="0"/>
              <a:t> поет </a:t>
            </a:r>
            <a:r>
              <a:rPr lang="ru-RU" dirty="0" err="1"/>
              <a:t>зусиллями</a:t>
            </a:r>
            <a:r>
              <a:rPr lang="ru-RU" dirty="0"/>
              <a:t> </a:t>
            </a:r>
            <a:r>
              <a:rPr lang="ru-RU" dirty="0" err="1"/>
              <a:t>материнської</a:t>
            </a:r>
            <a:r>
              <a:rPr lang="ru-RU" dirty="0"/>
              <a:t> </a:t>
            </a:r>
            <a:r>
              <a:rPr lang="ru-RU" dirty="0" err="1"/>
              <a:t>фантазії</a:t>
            </a:r>
            <a:r>
              <a:rPr lang="ru-RU" dirty="0"/>
              <a:t> </a:t>
            </a:r>
            <a:r>
              <a:rPr lang="ru-RU" dirty="0" err="1"/>
              <a:t>перетворився</a:t>
            </a:r>
            <a:r>
              <a:rPr lang="ru-RU" dirty="0"/>
              <a:t> на </a:t>
            </a:r>
            <a:r>
              <a:rPr lang="ru-RU" dirty="0" err="1"/>
              <a:t>добропорядного</a:t>
            </a:r>
            <a:r>
              <a:rPr lang="ru-RU" dirty="0"/>
              <a:t>, </a:t>
            </a:r>
            <a:r>
              <a:rPr lang="ru-RU" dirty="0" err="1"/>
              <a:t>бездоганного</a:t>
            </a:r>
            <a:r>
              <a:rPr lang="ru-RU" dirty="0"/>
              <a:t>, </a:t>
            </a:r>
            <a:r>
              <a:rPr lang="ru-RU" dirty="0" err="1"/>
              <a:t>передчасно</a:t>
            </a:r>
            <a:r>
              <a:rPr lang="ru-RU" dirty="0"/>
              <a:t> </a:t>
            </a:r>
            <a:r>
              <a:rPr lang="ru-RU" dirty="0" err="1"/>
              <a:t>померлого</a:t>
            </a:r>
            <a:r>
              <a:rPr lang="ru-RU" dirty="0"/>
              <a:t> </a:t>
            </a:r>
            <a:r>
              <a:rPr lang="ru-RU" dirty="0" err="1"/>
              <a:t>десь</a:t>
            </a:r>
            <a:r>
              <a:rPr lang="ru-RU" dirty="0"/>
              <a:t> за кордоном джентльмена, в </a:t>
            </a:r>
            <a:r>
              <a:rPr lang="ru-RU" dirty="0" err="1"/>
              <a:t>якого</a:t>
            </a:r>
            <a:r>
              <a:rPr lang="ru-RU" dirty="0"/>
              <a:t> Ада </a:t>
            </a:r>
            <a:r>
              <a:rPr lang="ru-RU" dirty="0" err="1"/>
              <a:t>вірила</a:t>
            </a:r>
            <a:r>
              <a:rPr lang="ru-RU" dirty="0"/>
              <a:t>.</a:t>
            </a:r>
          </a:p>
        </p:txBody>
      </p:sp>
      <p:pic>
        <p:nvPicPr>
          <p:cNvPr id="12290" name="Picture 2" descr="http://www.mutanteggplant.com/vitro-nasu/wp-content/uploads/2012/12/adasma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5292642" cy="53848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6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48679"/>
            <a:ext cx="6109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Дочка </a:t>
            </a:r>
            <a:r>
              <a:rPr lang="ru-RU" sz="2400" b="1" dirty="0" err="1" smtClean="0"/>
              <a:t>поета</a:t>
            </a:r>
            <a:r>
              <a:rPr lang="ru-RU" sz="2400" b="1" dirty="0" smtClean="0"/>
              <a:t> </a:t>
            </a:r>
            <a:r>
              <a:rPr lang="ru-RU" sz="2400" b="1" dirty="0"/>
              <a:t>– " </a:t>
            </a:r>
            <a:r>
              <a:rPr lang="ru-RU" sz="2400" b="1" dirty="0" err="1"/>
              <a:t>чародійка</a:t>
            </a:r>
            <a:r>
              <a:rPr lang="ru-RU" sz="2400" b="1" dirty="0"/>
              <a:t> цифр "</a:t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4197"/>
            <a:ext cx="5042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Баронеса</a:t>
            </a:r>
            <a:r>
              <a:rPr lang="ru-RU" dirty="0"/>
              <a:t> </a:t>
            </a:r>
            <a:r>
              <a:rPr lang="ru-RU" dirty="0" err="1"/>
              <a:t>Вентворт</a:t>
            </a:r>
            <a:r>
              <a:rPr lang="ru-RU" dirty="0"/>
              <a:t> </a:t>
            </a:r>
            <a:r>
              <a:rPr lang="ru-RU" dirty="0" err="1"/>
              <a:t>робила</a:t>
            </a:r>
            <a:r>
              <a:rPr lang="ru-RU" dirty="0"/>
              <a:t> все,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заглушити</a:t>
            </a:r>
            <a:r>
              <a:rPr lang="ru-RU" dirty="0"/>
              <a:t> в дочки будь-</a:t>
            </a:r>
            <a:r>
              <a:rPr lang="ru-RU" dirty="0" err="1"/>
              <a:t>які</a:t>
            </a:r>
            <a:r>
              <a:rPr lang="ru-RU" dirty="0"/>
              <a:t> прояви </a:t>
            </a:r>
            <a:r>
              <a:rPr lang="ru-RU" dirty="0" err="1"/>
              <a:t>батьківського</a:t>
            </a:r>
            <a:r>
              <a:rPr lang="ru-RU" dirty="0"/>
              <a:t> характеру.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дозволені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тверезі</a:t>
            </a:r>
            <a:r>
              <a:rPr lang="ru-RU" dirty="0"/>
              <a:t>, </a:t>
            </a:r>
            <a:r>
              <a:rPr lang="ru-RU" dirty="0" err="1" smtClean="0"/>
              <a:t>дисциплінуючі</a:t>
            </a:r>
            <a:r>
              <a:rPr lang="ru-RU" dirty="0" smtClean="0"/>
              <a:t> </a:t>
            </a:r>
            <a:r>
              <a:rPr lang="ru-RU" dirty="0" err="1"/>
              <a:t>розум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. </a:t>
            </a:r>
            <a:r>
              <a:rPr lang="ru-RU" dirty="0" err="1"/>
              <a:t>Особливі</a:t>
            </a:r>
            <a:r>
              <a:rPr lang="ru-RU" dirty="0"/>
              <a:t> </a:t>
            </a:r>
            <a:r>
              <a:rPr lang="ru-RU" dirty="0" err="1"/>
              <a:t>надії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покладала</a:t>
            </a:r>
            <a:r>
              <a:rPr lang="ru-RU" dirty="0"/>
              <a:t> на математику, </a:t>
            </a:r>
            <a:r>
              <a:rPr lang="ru-RU" dirty="0" err="1"/>
              <a:t>пам'ятаючи</a:t>
            </a:r>
            <a:r>
              <a:rPr lang="ru-RU" dirty="0"/>
              <a:t> за час </a:t>
            </a:r>
            <a:r>
              <a:rPr lang="ru-RU" dirty="0" err="1"/>
              <a:t>свого</a:t>
            </a:r>
            <a:r>
              <a:rPr lang="ru-RU" dirty="0"/>
              <a:t> короткого </a:t>
            </a:r>
            <a:r>
              <a:rPr lang="ru-RU" dirty="0" err="1"/>
              <a:t>шлюбу</a:t>
            </a:r>
            <a:r>
              <a:rPr lang="ru-RU" dirty="0"/>
              <a:t> (</a:t>
            </a:r>
            <a:r>
              <a:rPr lang="ru-RU" dirty="0" err="1"/>
              <a:t>подружжя</a:t>
            </a:r>
            <a:r>
              <a:rPr lang="ru-RU" dirty="0"/>
              <a:t> прожило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Байрон </a:t>
            </a:r>
            <a:r>
              <a:rPr lang="ru-RU" dirty="0" err="1"/>
              <a:t>терпіти</a:t>
            </a:r>
            <a:r>
              <a:rPr lang="ru-RU" dirty="0"/>
              <a:t> не </a:t>
            </a:r>
            <a:r>
              <a:rPr lang="ru-RU" dirty="0" err="1"/>
              <a:t>міг</a:t>
            </a:r>
            <a:r>
              <a:rPr lang="ru-RU" dirty="0"/>
              <a:t> математики.</a:t>
            </a:r>
          </a:p>
          <a:p>
            <a:pPr algn="ctr"/>
            <a:endParaRPr lang="ru-RU" dirty="0"/>
          </a:p>
        </p:txBody>
      </p:sp>
      <p:pic>
        <p:nvPicPr>
          <p:cNvPr id="10" name="Picture 4" descr="http://lichnosti.net/photos/809/12123397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30181"/>
            <a:ext cx="2323972" cy="25769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ieeeghn.org/wiki/images/8/87/Ada_Lovelac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332655"/>
            <a:ext cx="2920762" cy="37898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static.ibnlive.in.com/ibnlive/pix/slideshow/12-2012/ada-lovelace-the/05-ada-lovelace-1012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62" y="3861048"/>
            <a:ext cx="3815500" cy="26876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9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24744"/>
            <a:ext cx="5112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Всупереч</a:t>
            </a:r>
            <a:r>
              <a:rPr lang="ru-RU" sz="2000" dirty="0"/>
              <a:t> </a:t>
            </a:r>
            <a:r>
              <a:rPr lang="ru-RU" sz="2000" dirty="0" err="1"/>
              <a:t>очікуванням</a:t>
            </a:r>
            <a:r>
              <a:rPr lang="ru-RU" sz="2000" dirty="0"/>
              <a:t>, </a:t>
            </a:r>
            <a:r>
              <a:rPr lang="ru-RU" sz="2000" dirty="0" err="1"/>
              <a:t>дівчинка</a:t>
            </a:r>
            <a:r>
              <a:rPr lang="ru-RU" sz="2000" dirty="0"/>
              <a:t> </a:t>
            </a:r>
            <a:r>
              <a:rPr lang="ru-RU" sz="2000" dirty="0" err="1"/>
              <a:t>пристрасно</a:t>
            </a:r>
            <a:r>
              <a:rPr lang="ru-RU" sz="2000" dirty="0"/>
              <a:t> </a:t>
            </a:r>
            <a:r>
              <a:rPr lang="ru-RU" sz="2000" dirty="0" err="1"/>
              <a:t>захопилася</a:t>
            </a:r>
            <a:r>
              <a:rPr lang="ru-RU" sz="2000" dirty="0"/>
              <a:t> </a:t>
            </a:r>
            <a:r>
              <a:rPr lang="ru-RU" sz="2000" dirty="0" err="1"/>
              <a:t>світом</a:t>
            </a:r>
            <a:r>
              <a:rPr lang="ru-RU" sz="2000" dirty="0"/>
              <a:t> цифр. </a:t>
            </a:r>
            <a:r>
              <a:rPr lang="ru-RU" sz="2000" dirty="0" err="1"/>
              <a:t>Навіть</a:t>
            </a:r>
            <a:r>
              <a:rPr lang="ru-RU" sz="2000" dirty="0"/>
              <a:t> </a:t>
            </a:r>
            <a:r>
              <a:rPr lang="ru-RU" sz="2000" dirty="0" err="1"/>
              <a:t>учителі</a:t>
            </a:r>
            <a:r>
              <a:rPr lang="ru-RU" sz="2000" dirty="0"/>
              <a:t> математики </a:t>
            </a:r>
            <a:r>
              <a:rPr lang="ru-RU" sz="2000" dirty="0" err="1"/>
              <a:t>незабаром</a:t>
            </a:r>
            <a:r>
              <a:rPr lang="ru-RU" sz="2000" dirty="0"/>
              <a:t> </a:t>
            </a:r>
            <a:r>
              <a:rPr lang="ru-RU" sz="2000" dirty="0" err="1"/>
              <a:t>визнали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err="1"/>
              <a:t>більш</a:t>
            </a:r>
            <a:r>
              <a:rPr lang="ru-RU" sz="2000" dirty="0"/>
              <a:t> нема </a:t>
            </a:r>
            <a:r>
              <a:rPr lang="ru-RU" sz="2000" dirty="0" err="1"/>
              <a:t>чому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вчити</a:t>
            </a:r>
            <a:r>
              <a:rPr lang="ru-RU" sz="2000" dirty="0"/>
              <a:t>. У </a:t>
            </a:r>
            <a:r>
              <a:rPr lang="ru-RU" sz="2000" dirty="0" err="1"/>
              <a:t>надії</a:t>
            </a:r>
            <a:r>
              <a:rPr lang="ru-RU" sz="2000" dirty="0"/>
              <a:t> </a:t>
            </a:r>
            <a:r>
              <a:rPr lang="ru-RU" sz="2000" dirty="0" err="1"/>
              <a:t>знайти</a:t>
            </a:r>
            <a:r>
              <a:rPr lang="ru-RU" sz="2000" dirty="0"/>
              <a:t> </a:t>
            </a:r>
            <a:r>
              <a:rPr lang="ru-RU" sz="2000" dirty="0" err="1"/>
              <a:t>порозуміння</a:t>
            </a:r>
            <a:r>
              <a:rPr lang="ru-RU" sz="2000" dirty="0"/>
              <a:t> Ада </a:t>
            </a:r>
            <a:r>
              <a:rPr lang="ru-RU" sz="2000" dirty="0" err="1"/>
              <a:t>навіть</a:t>
            </a:r>
            <a:r>
              <a:rPr lang="ru-RU" sz="2000" dirty="0"/>
              <a:t> вступила в </a:t>
            </a:r>
            <a:r>
              <a:rPr lang="ru-RU" sz="2000" dirty="0" err="1"/>
              <a:t>лондонський</a:t>
            </a:r>
            <a:r>
              <a:rPr lang="ru-RU" sz="2000" dirty="0"/>
              <a:t> клуб "</a:t>
            </a:r>
            <a:r>
              <a:rPr lang="ru-RU" sz="2000" dirty="0" err="1"/>
              <a:t>Синій</a:t>
            </a:r>
            <a:r>
              <a:rPr lang="ru-RU" sz="2000" dirty="0"/>
              <a:t> </a:t>
            </a:r>
            <a:r>
              <a:rPr lang="ru-RU" sz="2000" dirty="0" err="1"/>
              <a:t>панчіх</a:t>
            </a:r>
            <a:r>
              <a:rPr lang="ru-RU" sz="2000" dirty="0"/>
              <a:t>", де </a:t>
            </a:r>
            <a:r>
              <a:rPr lang="ru-RU" sz="2000" dirty="0" err="1"/>
              <a:t>збиралися</a:t>
            </a:r>
            <a:r>
              <a:rPr lang="ru-RU" sz="2000" dirty="0"/>
              <a:t> </a:t>
            </a:r>
            <a:r>
              <a:rPr lang="ru-RU" sz="2000" dirty="0" err="1"/>
              <a:t>ті</a:t>
            </a:r>
            <a:r>
              <a:rPr lang="ru-RU" sz="2000" dirty="0"/>
              <a:t> </a:t>
            </a:r>
            <a:r>
              <a:rPr lang="ru-RU" sz="2000" dirty="0" err="1"/>
              <a:t>рідкісні</a:t>
            </a:r>
            <a:r>
              <a:rPr lang="ru-RU" sz="2000" dirty="0"/>
              <a:t> </a:t>
            </a:r>
            <a:r>
              <a:rPr lang="ru-RU" sz="2000" dirty="0" err="1"/>
              <a:t>тоді</a:t>
            </a:r>
            <a:r>
              <a:rPr lang="ru-RU" sz="2000" dirty="0"/>
              <a:t> </a:t>
            </a:r>
            <a:r>
              <a:rPr lang="ru-RU" sz="2000" dirty="0" err="1"/>
              <a:t>жінки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воліли</a:t>
            </a:r>
            <a:r>
              <a:rPr lang="ru-RU" sz="2000" dirty="0"/>
              <a:t> </a:t>
            </a:r>
            <a:r>
              <a:rPr lang="ru-RU" sz="2000" dirty="0" err="1"/>
              <a:t>обговорювати</a:t>
            </a:r>
            <a:r>
              <a:rPr lang="ru-RU" sz="2000" dirty="0"/>
              <a:t> </a:t>
            </a:r>
            <a:r>
              <a:rPr lang="ru-RU" sz="2000" dirty="0" err="1"/>
              <a:t>проблеми</a:t>
            </a:r>
            <a:r>
              <a:rPr lang="ru-RU" sz="2000" dirty="0"/>
              <a:t> науки, </a:t>
            </a:r>
            <a:r>
              <a:rPr lang="ru-RU" sz="2000" dirty="0" err="1"/>
              <a:t>літератури</a:t>
            </a:r>
            <a:r>
              <a:rPr lang="ru-RU" sz="2000" dirty="0"/>
              <a:t> і </a:t>
            </a:r>
            <a:r>
              <a:rPr lang="ru-RU" sz="2000" dirty="0" err="1"/>
              <a:t>політики</a:t>
            </a:r>
            <a:r>
              <a:rPr lang="ru-RU" sz="2000" dirty="0"/>
              <a:t>, а не </a:t>
            </a:r>
            <a:r>
              <a:rPr lang="ru-RU" sz="2000" dirty="0" err="1" smtClean="0"/>
              <a:t>світські</a:t>
            </a:r>
            <a:r>
              <a:rPr lang="ru-RU" sz="2000" dirty="0" smtClean="0"/>
              <a:t> </a:t>
            </a:r>
            <a:r>
              <a:rPr lang="ru-RU" sz="2000" dirty="0" err="1"/>
              <a:t>плітки</a:t>
            </a:r>
            <a:r>
              <a:rPr lang="ru-RU" sz="2000" dirty="0"/>
              <a:t>.</a:t>
            </a:r>
          </a:p>
        </p:txBody>
      </p:sp>
      <p:pic>
        <p:nvPicPr>
          <p:cNvPr id="1026" name="Picture 2" descr="http://www.gogmsite.net/_Media/ada_lovelace-6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5" b="98723" l="1875" r="96250">
                        <a14:foregroundMark x1="39219" y1="72397" x2="39219" y2="72397"/>
                        <a14:foregroundMark x1="59375" y1="80845" x2="59375" y2="80845"/>
                        <a14:foregroundMark x1="42656" y1="63163" x2="42656" y2="63163"/>
                        <a14:foregroundMark x1="40000" y1="59528" x2="40000" y2="59528"/>
                        <a14:foregroundMark x1="31719" y1="79568" x2="31719" y2="79568"/>
                        <a14:foregroundMark x1="29375" y1="86444" x2="29375" y2="86444"/>
                        <a14:foregroundMark x1="62500" y1="89882" x2="62500" y2="89882"/>
                        <a14:foregroundMark x1="77188" y1="78880" x2="77188" y2="78880"/>
                        <a14:foregroundMark x1="74531" y1="69450" x2="74531" y2="69450"/>
                        <a14:foregroundMark x1="78281" y1="66208" x2="78281" y2="66208"/>
                        <a14:foregroundMark x1="75781" y1="62083" x2="75781" y2="62083"/>
                        <a14:foregroundMark x1="74531" y1="58448" x2="74531" y2="58448"/>
                        <a14:foregroundMark x1="14688" y1="76130" x2="14688" y2="76130"/>
                        <a14:foregroundMark x1="15000" y1="85363" x2="15000" y2="85363"/>
                        <a14:foregroundMark x1="26250" y1="89686" x2="26250" y2="89686"/>
                        <a14:foregroundMark x1="74531" y1="63458" x2="72813" y2="65324"/>
                        <a14:foregroundMark x1="70313" y1="52259" x2="70313" y2="52259"/>
                        <a14:foregroundMark x1="70313" y1="49607" x2="70313" y2="49607"/>
                        <a14:foregroundMark x1="17969" y1="78880" x2="17969" y2="78880"/>
                        <a14:foregroundMark x1="25156" y1="60806" x2="25156" y2="60806"/>
                        <a14:foregroundMark x1="29375" y1="55697" x2="29375" y2="55697"/>
                        <a14:foregroundMark x1="28281" y1="50688" x2="28281" y2="50688"/>
                        <a14:foregroundMark x1="25156" y1="55403" x2="25156" y2="55403"/>
                        <a14:foregroundMark x1="22188" y1="63458" x2="22188" y2="63458"/>
                        <a14:foregroundMark x1="19688" y1="67878" x2="19688" y2="67878"/>
                        <a14:foregroundMark x1="15937" y1="70039" x2="15937" y2="70039"/>
                        <a14:foregroundMark x1="12188" y1="82809" x2="12188" y2="82809"/>
                        <a14:foregroundMark x1="6406" y1="82809" x2="6406" y2="82809"/>
                        <a14:foregroundMark x1="3594" y1="84283" x2="3594" y2="84283"/>
                        <a14:foregroundMark x1="8438" y1="86444" x2="8438" y2="86444"/>
                        <a14:foregroundMark x1="11250" y1="78291" x2="11250" y2="78291"/>
                        <a14:foregroundMark x1="51563" y1="15226" x2="51563" y2="15226"/>
                        <a14:foregroundMark x1="50156" y1="14342" x2="50156" y2="14342"/>
                        <a14:foregroundMark x1="49531" y1="12868" x2="49531" y2="12868"/>
                        <a14:foregroundMark x1="48438" y1="12475" x2="48438" y2="12475"/>
                        <a14:foregroundMark x1="47188" y1="15619" x2="47188" y2="15619"/>
                        <a14:foregroundMark x1="47188" y1="14833" x2="47188" y2="14833"/>
                        <a14:foregroundMark x1="52656" y1="12672" x2="52656" y2="12672"/>
                        <a14:foregroundMark x1="51875" y1="11591" x2="51875" y2="11591"/>
                        <a14:foregroundMark x1="55625" y1="12475" x2="55625" y2="12475"/>
                        <a14:foregroundMark x1="80625" y1="78880" x2="80625" y2="78880"/>
                        <a14:foregroundMark x1="81719" y1="72200" x2="81719" y2="72200"/>
                        <a14:foregroundMark x1="82656" y1="69253" x2="82656" y2="69253"/>
                        <a14:foregroundMark x1="79219" y1="68959" x2="80313" y2="68959"/>
                        <a14:foregroundMark x1="81719" y1="75442" x2="81719" y2="75442"/>
                        <a14:foregroundMark x1="78594" y1="82515" x2="78594" y2="82515"/>
                        <a14:foregroundMark x1="78594" y1="80845" x2="78594" y2="80845"/>
                        <a14:foregroundMark x1="79219" y1="59921" x2="79219" y2="59921"/>
                        <a14:foregroundMark x1="80000" y1="64244" x2="80000" y2="64244"/>
                        <a14:foregroundMark x1="79688" y1="61493" x2="79688" y2="61493"/>
                        <a14:foregroundMark x1="76563" y1="58055" x2="76563" y2="58055"/>
                        <a14:foregroundMark x1="76563" y1="55403" x2="76563" y2="55403"/>
                        <a14:foregroundMark x1="77031" y1="87721" x2="77031" y2="87721"/>
                        <a14:foregroundMark x1="77344" y1="89391" x2="77344" y2="89391"/>
                        <a14:foregroundMark x1="72969" y1="91749" x2="72969" y2="91749"/>
                        <a14:foregroundMark x1="74219" y1="90275" x2="74219" y2="90275"/>
                        <a14:foregroundMark x1="75938" y1="90079" x2="75938" y2="90079"/>
                        <a14:foregroundMark x1="22969" y1="90177" x2="22969" y2="90177"/>
                        <a14:foregroundMark x1="22344" y1="88900" x2="22344" y2="88900"/>
                        <a14:backgroundMark x1="68125" y1="93713" x2="68125" y2="93713"/>
                        <a14:backgroundMark x1="57188" y1="94106" x2="57188" y2="94106"/>
                        <a14:backgroundMark x1="81094" y1="70727" x2="81094" y2="70727"/>
                        <a14:backgroundMark x1="81094" y1="69352" x2="81094" y2="69352"/>
                        <a14:backgroundMark x1="82188" y1="68075" x2="82188" y2="68075"/>
                        <a14:backgroundMark x1="46563" y1="96169" x2="46563" y2="96169"/>
                        <a14:backgroundMark x1="47031" y1="94892" x2="47031" y2="94892"/>
                        <a14:backgroundMark x1="49688" y1="94204" x2="49688" y2="94204"/>
                        <a14:backgroundMark x1="46250" y1="95088" x2="46250" y2="95088"/>
                        <a14:backgroundMark x1="46563" y1="94695" x2="46563" y2="94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74" y="-747465"/>
            <a:ext cx="5043653" cy="802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lib.rus.ec/i/64/156764/i_0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4" y="4725144"/>
            <a:ext cx="23622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4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otokanal.com/images/75/p-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8" y="0"/>
            <a:ext cx="915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731011"/>
            <a:ext cx="44298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 </a:t>
            </a:r>
            <a:r>
              <a:rPr lang="ru-RU" sz="2000" dirty="0" err="1"/>
              <a:t>сімнадцять</a:t>
            </a:r>
            <a:r>
              <a:rPr lang="ru-RU" sz="2000" dirty="0"/>
              <a:t> </a:t>
            </a:r>
            <a:r>
              <a:rPr lang="ru-RU" sz="2000" dirty="0" err="1"/>
              <a:t>років</a:t>
            </a:r>
            <a:r>
              <a:rPr lang="ru-RU" sz="2000" dirty="0"/>
              <a:t>, за </a:t>
            </a:r>
            <a:r>
              <a:rPr lang="ru-RU" sz="2000" dirty="0" err="1"/>
              <a:t>звичаєм</a:t>
            </a:r>
            <a:r>
              <a:rPr lang="ru-RU" sz="2000" dirty="0"/>
              <a:t>, </a:t>
            </a:r>
            <a:r>
              <a:rPr lang="ru-RU" sz="2000" dirty="0" err="1"/>
              <a:t>мати</a:t>
            </a:r>
            <a:r>
              <a:rPr lang="ru-RU" sz="2000" dirty="0"/>
              <a:t> стала </a:t>
            </a:r>
            <a:r>
              <a:rPr lang="ru-RU" sz="2000" dirty="0" err="1"/>
              <a:t>вивозити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в </a:t>
            </a:r>
            <a:r>
              <a:rPr lang="ru-RU" sz="2000" dirty="0" err="1"/>
              <a:t>лондонський</a:t>
            </a:r>
            <a:r>
              <a:rPr lang="ru-RU" sz="2000" dirty="0"/>
              <a:t> </a:t>
            </a:r>
            <a:r>
              <a:rPr lang="ru-RU" sz="2000" dirty="0" err="1"/>
              <a:t>світ</a:t>
            </a:r>
            <a:r>
              <a:rPr lang="ru-RU" sz="2000" dirty="0"/>
              <a:t>. Ада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гарненькою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не </a:t>
            </a:r>
            <a:r>
              <a:rPr lang="ru-RU" sz="2000" dirty="0" err="1"/>
              <a:t>цуралася</a:t>
            </a:r>
            <a:r>
              <a:rPr lang="ru-RU" sz="2000" dirty="0"/>
              <a:t> і </a:t>
            </a:r>
            <a:r>
              <a:rPr lang="ru-RU" sz="2000" dirty="0" err="1"/>
              <a:t>флірту</a:t>
            </a:r>
            <a:r>
              <a:rPr lang="ru-RU" sz="2000" dirty="0"/>
              <a:t>. </a:t>
            </a:r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прекрасно </a:t>
            </a:r>
            <a:r>
              <a:rPr lang="ru-RU" sz="2000" dirty="0" err="1"/>
              <a:t>поєднувалося</a:t>
            </a:r>
            <a:r>
              <a:rPr lang="ru-RU" sz="2000" dirty="0"/>
              <a:t> в </a:t>
            </a:r>
            <a:r>
              <a:rPr lang="ru-RU" sz="2000" dirty="0" err="1"/>
              <a:t>ній</a:t>
            </a:r>
            <a:r>
              <a:rPr lang="ru-RU" sz="2000" dirty="0"/>
              <a:t> з </a:t>
            </a:r>
            <a:r>
              <a:rPr lang="ru-RU" sz="2000" dirty="0" err="1"/>
              <a:t>пристрасним</a:t>
            </a:r>
            <a:r>
              <a:rPr lang="ru-RU" sz="2000" dirty="0"/>
              <a:t> </a:t>
            </a:r>
            <a:r>
              <a:rPr lang="ru-RU" sz="2000" dirty="0" err="1"/>
              <a:t>вивченням</a:t>
            </a:r>
            <a:r>
              <a:rPr lang="ru-RU" sz="2000" dirty="0"/>
              <a:t> </a:t>
            </a:r>
            <a:r>
              <a:rPr lang="ru-RU" sz="2000" dirty="0" err="1"/>
              <a:t>праць</a:t>
            </a:r>
            <a:r>
              <a:rPr lang="ru-RU" sz="2000" dirty="0"/>
              <a:t> математика </a:t>
            </a:r>
            <a:r>
              <a:rPr lang="ru-RU" sz="2000" dirty="0" err="1"/>
              <a:t>Бернуллі</a:t>
            </a:r>
            <a:r>
              <a:rPr lang="ru-RU" sz="20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www.4a.kiev.ua/Sobranie/texts/images/Byron_7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692" y1="15500" x2="33692" y2="15500"/>
                        <a14:foregroundMark x1="35484" y1="12250" x2="35484" y2="12250"/>
                        <a14:foregroundMark x1="39068" y1="15750" x2="39068" y2="15750"/>
                        <a14:foregroundMark x1="34767" y1="17000" x2="34767" y2="17000"/>
                        <a14:foregroundMark x1="58781" y1="2250" x2="58781" y2="2250"/>
                        <a14:foregroundMark x1="18280" y1="67000" x2="19713" y2="64500"/>
                        <a14:foregroundMark x1="21147" y1="68000" x2="21147" y2="68000"/>
                        <a14:foregroundMark x1="64158" y1="48250" x2="64158" y2="48250"/>
                        <a14:foregroundMark x1="62724" y1="51500" x2="62724" y2="51500"/>
                        <a14:foregroundMark x1="65591" y1="48250" x2="65591" y2="48250"/>
                        <a14:foregroundMark x1="35125" y1="48750" x2="35125" y2="48750"/>
                        <a14:foregroundMark x1="41577" y1="38000" x2="44086" y2="38000"/>
                        <a14:foregroundMark x1="46595" y1="44250" x2="46595" y2="44250"/>
                        <a14:foregroundMark x1="61649" y1="71000" x2="62724" y2="72500"/>
                        <a14:foregroundMark x1="62724" y1="79750" x2="62724" y2="79750"/>
                        <a14:foregroundMark x1="62007" y1="80750" x2="62007" y2="80750"/>
                        <a14:foregroundMark x1="62007" y1="70000" x2="62007" y2="70000"/>
                        <a14:foregroundMark x1="63799" y1="69750" x2="67025" y2="70000"/>
                        <a14:foregroundMark x1="69534" y1="70750" x2="72401" y2="71000"/>
                        <a14:foregroundMark x1="73118" y1="71000" x2="75269" y2="71250"/>
                        <a14:foregroundMark x1="78495" y1="71750" x2="79570" y2="72250"/>
                        <a14:foregroundMark x1="79570" y1="72250" x2="80645" y2="72000"/>
                        <a14:foregroundMark x1="80645" y1="72000" x2="81362" y2="71250"/>
                        <a14:foregroundMark x1="81362" y1="70750" x2="81362" y2="70750"/>
                        <a14:foregroundMark x1="21864" y1="84250" x2="21864" y2="84250"/>
                        <a14:foregroundMark x1="24731" y1="77500" x2="24731" y2="77500"/>
                        <a14:foregroundMark x1="18638" y1="92750" x2="18638" y2="92750"/>
                        <a14:foregroundMark x1="18280" y1="91000" x2="1828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18" y="-40124"/>
            <a:ext cx="4752528" cy="6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8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CAF297"/>
      </a:lt2>
      <a:accent1>
        <a:srgbClr val="81D319"/>
      </a:accent1>
      <a:accent2>
        <a:srgbClr val="DBF6B9"/>
      </a:accent2>
      <a:accent3>
        <a:srgbClr val="A7EA52"/>
      </a:accent3>
      <a:accent4>
        <a:srgbClr val="568C11"/>
      </a:accent4>
      <a:accent5>
        <a:srgbClr val="CAF297"/>
      </a:accent5>
      <a:accent6>
        <a:srgbClr val="00B050"/>
      </a:accent6>
      <a:hlink>
        <a:srgbClr val="00B050"/>
      </a:hlink>
      <a:folHlink>
        <a:srgbClr val="00B05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485</TotalTime>
  <Words>900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Базовая</vt:lpstr>
      <vt:lpstr> Ада Лавлейс:     яблучко від   яблуні...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 Лавлейс: яблочко от яблони...  </dc:title>
  <dc:creator>Viktoriya</dc:creator>
  <cp:lastModifiedBy>Viktoriya</cp:lastModifiedBy>
  <cp:revision>52</cp:revision>
  <dcterms:created xsi:type="dcterms:W3CDTF">2013-12-30T19:46:16Z</dcterms:created>
  <dcterms:modified xsi:type="dcterms:W3CDTF">2014-02-16T13:42:49Z</dcterms:modified>
</cp:coreProperties>
</file>